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77"/>
  </p:notesMasterIdLst>
  <p:sldIdLst>
    <p:sldId id="388" r:id="rId2"/>
    <p:sldId id="459" r:id="rId3"/>
    <p:sldId id="390" r:id="rId4"/>
    <p:sldId id="391" r:id="rId5"/>
    <p:sldId id="392" r:id="rId6"/>
    <p:sldId id="393" r:id="rId7"/>
    <p:sldId id="395" r:id="rId8"/>
    <p:sldId id="396" r:id="rId9"/>
    <p:sldId id="397" r:id="rId10"/>
    <p:sldId id="398" r:id="rId11"/>
    <p:sldId id="399" r:id="rId12"/>
    <p:sldId id="400" r:id="rId13"/>
    <p:sldId id="401" r:id="rId14"/>
    <p:sldId id="402" r:id="rId15"/>
    <p:sldId id="403" r:id="rId16"/>
    <p:sldId id="404" r:id="rId17"/>
    <p:sldId id="405" r:id="rId18"/>
    <p:sldId id="406" r:id="rId19"/>
    <p:sldId id="407" r:id="rId20"/>
    <p:sldId id="408" r:id="rId21"/>
    <p:sldId id="409" r:id="rId22"/>
    <p:sldId id="410" r:id="rId23"/>
    <p:sldId id="411" r:id="rId24"/>
    <p:sldId id="412" r:id="rId25"/>
    <p:sldId id="413" r:id="rId26"/>
    <p:sldId id="414" r:id="rId27"/>
    <p:sldId id="415" r:id="rId28"/>
    <p:sldId id="416" r:id="rId29"/>
    <p:sldId id="417" r:id="rId30"/>
    <p:sldId id="420" r:id="rId31"/>
    <p:sldId id="421" r:id="rId32"/>
    <p:sldId id="422" r:id="rId33"/>
    <p:sldId id="423" r:id="rId34"/>
    <p:sldId id="424" r:id="rId35"/>
    <p:sldId id="427" r:id="rId36"/>
    <p:sldId id="428" r:id="rId37"/>
    <p:sldId id="429" r:id="rId38"/>
    <p:sldId id="430" r:id="rId39"/>
    <p:sldId id="431" r:id="rId40"/>
    <p:sldId id="470" r:id="rId41"/>
    <p:sldId id="432" r:id="rId42"/>
    <p:sldId id="471" r:id="rId43"/>
    <p:sldId id="472" r:id="rId44"/>
    <p:sldId id="435"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51" r:id="rId59"/>
    <p:sldId id="452" r:id="rId60"/>
    <p:sldId id="453" r:id="rId61"/>
    <p:sldId id="454" r:id="rId62"/>
    <p:sldId id="455" r:id="rId63"/>
    <p:sldId id="456" r:id="rId64"/>
    <p:sldId id="457" r:id="rId65"/>
    <p:sldId id="458" r:id="rId66"/>
    <p:sldId id="460" r:id="rId67"/>
    <p:sldId id="461" r:id="rId68"/>
    <p:sldId id="462" r:id="rId69"/>
    <p:sldId id="463" r:id="rId70"/>
    <p:sldId id="464" r:id="rId71"/>
    <p:sldId id="465" r:id="rId72"/>
    <p:sldId id="466" r:id="rId73"/>
    <p:sldId id="467" r:id="rId74"/>
    <p:sldId id="468" r:id="rId75"/>
    <p:sldId id="469" r:id="rId76"/>
  </p:sldIdLst>
  <p:sldSz cx="9144000" cy="6858000" type="screen4x3"/>
  <p:notesSz cx="6858000" cy="9144000"/>
  <p:embeddedFontLst>
    <p:embeddedFont>
      <p:font typeface="Calibri" panose="020F0502020204030204" pitchFamily="34" charset="0"/>
      <p:regular r:id="rId78"/>
      <p:bold r:id="rId79"/>
      <p:italic r:id="rId80"/>
      <p:boldItalic r:id="rId81"/>
    </p:embeddedFont>
    <p:embeddedFont>
      <p:font typeface="Calibri Light" panose="020F0302020204030204" pitchFamily="34" charset="0"/>
      <p:regular r:id="rId82"/>
      <p:italic r:id="rId83"/>
    </p:embeddedFont>
    <p:embeddedFont>
      <p:font typeface="Cambria Math" panose="02040503050406030204" pitchFamily="18" charset="0"/>
      <p:regular r:id="rId84"/>
    </p:embeddedFont>
    <p:embeddedFont>
      <p:font typeface="Constantia" panose="02030602050306030303" pitchFamily="18" charset="0"/>
      <p:regular r:id="rId85"/>
      <p:bold r:id="rId86"/>
      <p:italic r:id="rId87"/>
      <p:boldItalic r:id="rId88"/>
    </p:embeddedFont>
    <p:embeddedFont>
      <p:font typeface="Segoe UI Symbol" panose="020B0502040204020203" pitchFamily="34" charset="0"/>
      <p:regular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690" autoAdjust="0"/>
  </p:normalViewPr>
  <p:slideViewPr>
    <p:cSldViewPr>
      <p:cViewPr varScale="1">
        <p:scale>
          <a:sx n="82" d="100"/>
          <a:sy n="82" d="100"/>
        </p:scale>
        <p:origin x="1406"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169A27-169D-49B9-9258-3707F8200856}" type="datetimeFigureOut">
              <a:rPr lang="en-US" smtClean="0"/>
              <a:pPr/>
              <a:t>4/5/2023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4B07A-395A-4969-8CBC-066CACF19A80}" type="slidenum">
              <a:rPr lang="en-US" smtClean="0"/>
              <a:pPr/>
              <a:t>‹#›</a:t>
            </a:fld>
            <a:endParaRPr lang="en-US"/>
          </a:p>
        </p:txBody>
      </p:sp>
    </p:spTree>
    <p:extLst>
      <p:ext uri="{BB962C8B-B14F-4D97-AF65-F5344CB8AC3E}">
        <p14:creationId xmlns:p14="http://schemas.microsoft.com/office/powerpoint/2010/main" val="358658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4914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2626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52856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21080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46598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33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223539-C274-414E-836E-21403C9CE2AE}" type="datetimeFigureOut">
              <a:rPr lang="en-US" smtClean="0"/>
              <a:pPr/>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71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64089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13086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6615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13112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4223539-C274-414E-836E-21403C9CE2AE}" type="datetimeFigureOut">
              <a:rPr lang="en-US" smtClean="0"/>
              <a:pPr/>
              <a:t>4/5/2023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D41AC4-40F7-4FE0-8905-74C6698904F3}" type="slidenum">
              <a:rPr lang="en-US" smtClean="0"/>
              <a:pPr/>
              <a:t>‹#›</a:t>
            </a:fld>
            <a:endParaRPr lang="en-US"/>
          </a:p>
        </p:txBody>
      </p:sp>
    </p:spTree>
    <p:extLst>
      <p:ext uri="{BB962C8B-B14F-4D97-AF65-F5344CB8AC3E}">
        <p14:creationId xmlns:p14="http://schemas.microsoft.com/office/powerpoint/2010/main" val="3962299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3.png"/><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15.pn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1600200"/>
            <a:ext cx="7696200" cy="3785652"/>
          </a:xfrm>
          <a:prstGeom prst="rect">
            <a:avLst/>
          </a:prstGeom>
        </p:spPr>
        <p:txBody>
          <a:bodyPr wrap="square">
            <a:spAutoFit/>
          </a:bodyPr>
          <a:lstStyle/>
          <a:p>
            <a:pPr algn="just"/>
            <a:r>
              <a:rPr lang="en-US" sz="2000" dirty="0"/>
              <a:t>Suppose that a password on a computer system consists of six, seven, or eight characters. Each of these characters must be a digit or a letter of the alphabet. Each password must contain at least one digit. How many such passwords are there? The techniques needed to answer this question and a wide variety of other counting problems will be introduced in this Chapter. </a:t>
            </a:r>
          </a:p>
          <a:p>
            <a:pPr algn="just"/>
            <a:endParaRPr lang="en-US" sz="2000" dirty="0"/>
          </a:p>
          <a:p>
            <a:pPr algn="just"/>
            <a:r>
              <a:rPr lang="en-US" sz="2000" dirty="0"/>
              <a:t>Counting problems arise throughout mathematics and computer science. For example, we must count the successful outcomes of experiments and all the possible outcomes of these experiments to determine probabilities of discrete events. We need to count the number of operations used by an algorithm to study its time complexity.</a:t>
            </a:r>
          </a:p>
        </p:txBody>
      </p:sp>
      <p:sp>
        <p:nvSpPr>
          <p:cNvPr id="4" name="Rectangle 3"/>
          <p:cNvSpPr/>
          <p:nvPr/>
        </p:nvSpPr>
        <p:spPr>
          <a:xfrm>
            <a:off x="1143000" y="152400"/>
            <a:ext cx="6215676" cy="830997"/>
          </a:xfrm>
          <a:prstGeom prst="rect">
            <a:avLst/>
          </a:prstGeom>
        </p:spPr>
        <p:txBody>
          <a:bodyPr wrap="none">
            <a:spAutoFit/>
          </a:bodyPr>
          <a:lstStyle/>
          <a:p>
            <a:r>
              <a:rPr lang="en-US" sz="4800" b="1" dirty="0">
                <a:solidFill>
                  <a:srgbClr val="C00000"/>
                </a:solidFill>
                <a:effectLst>
                  <a:outerShdw blurRad="38100" dist="38100" dir="2700000" algn="tl">
                    <a:srgbClr val="000000">
                      <a:alpha val="43137"/>
                    </a:srgbClr>
                  </a:outerShdw>
                </a:effectLst>
              </a:rPr>
              <a:t>CHAPTER:06,   Counting</a:t>
            </a: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12363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615187" y="1612519"/>
            <a:ext cx="7903209" cy="3514090"/>
          </a:xfrm>
          <a:prstGeom prst="rect">
            <a:avLst/>
          </a:prstGeom>
        </p:spPr>
        <p:txBody>
          <a:bodyPr vert="horz" wrap="square" lIns="0" tIns="13335" rIns="0" bIns="0" rtlCol="0">
            <a:spAutoFit/>
          </a:bodyPr>
          <a:lstStyle/>
          <a:p>
            <a:pPr marL="207645" marR="8890" indent="-195580">
              <a:lnSpc>
                <a:spcPct val="100000"/>
              </a:lnSpc>
              <a:spcBef>
                <a:spcPts val="105"/>
              </a:spcBef>
            </a:pPr>
            <a:r>
              <a:rPr sz="2600" spc="-5" dirty="0">
                <a:latin typeface="Constantia"/>
                <a:cs typeface="Constantia"/>
              </a:rPr>
              <a:t>Example:</a:t>
            </a:r>
            <a:r>
              <a:rPr sz="2600" spc="-70" dirty="0">
                <a:latin typeface="Constantia"/>
                <a:cs typeface="Constantia"/>
              </a:rPr>
              <a:t> </a:t>
            </a:r>
            <a:r>
              <a:rPr sz="2600" spc="-10" dirty="0">
                <a:latin typeface="Constantia"/>
                <a:cs typeface="Constantia"/>
              </a:rPr>
              <a:t>There</a:t>
            </a:r>
            <a:r>
              <a:rPr sz="2600" spc="-125" dirty="0">
                <a:latin typeface="Constantia"/>
                <a:cs typeface="Constantia"/>
              </a:rPr>
              <a:t> </a:t>
            </a:r>
            <a:r>
              <a:rPr sz="2600" spc="-15" dirty="0">
                <a:latin typeface="Constantia"/>
                <a:cs typeface="Constantia"/>
              </a:rPr>
              <a:t>are</a:t>
            </a:r>
            <a:r>
              <a:rPr sz="2600" spc="-55" dirty="0">
                <a:latin typeface="Constantia"/>
                <a:cs typeface="Constantia"/>
              </a:rPr>
              <a:t> </a:t>
            </a:r>
            <a:r>
              <a:rPr sz="2600" spc="-10" dirty="0">
                <a:latin typeface="Constantia"/>
                <a:cs typeface="Constantia"/>
              </a:rPr>
              <a:t>four</a:t>
            </a:r>
            <a:r>
              <a:rPr sz="2600" spc="-110" dirty="0">
                <a:latin typeface="Constantia"/>
                <a:cs typeface="Constantia"/>
              </a:rPr>
              <a:t> </a:t>
            </a:r>
            <a:r>
              <a:rPr sz="2600" dirty="0">
                <a:latin typeface="Constantia"/>
                <a:cs typeface="Constantia"/>
              </a:rPr>
              <a:t>bus</a:t>
            </a:r>
            <a:r>
              <a:rPr sz="2600" spc="-60" dirty="0">
                <a:latin typeface="Constantia"/>
                <a:cs typeface="Constantia"/>
              </a:rPr>
              <a:t> </a:t>
            </a:r>
            <a:r>
              <a:rPr sz="2600" spc="-5" dirty="0">
                <a:latin typeface="Constantia"/>
                <a:cs typeface="Constantia"/>
              </a:rPr>
              <a:t>lines</a:t>
            </a:r>
            <a:r>
              <a:rPr sz="2600" spc="-65" dirty="0">
                <a:latin typeface="Constantia"/>
                <a:cs typeface="Constantia"/>
              </a:rPr>
              <a:t> </a:t>
            </a:r>
            <a:r>
              <a:rPr sz="2600" spc="-10" dirty="0">
                <a:latin typeface="Constantia"/>
                <a:cs typeface="Constantia"/>
              </a:rPr>
              <a:t>between</a:t>
            </a:r>
            <a:r>
              <a:rPr sz="2600" spc="-105" dirty="0">
                <a:latin typeface="Constantia"/>
                <a:cs typeface="Constantia"/>
              </a:rPr>
              <a:t> </a:t>
            </a:r>
            <a:r>
              <a:rPr sz="2600" dirty="0">
                <a:latin typeface="Constantia"/>
                <a:cs typeface="Constantia"/>
              </a:rPr>
              <a:t>A</a:t>
            </a:r>
            <a:r>
              <a:rPr sz="2600" spc="-100" dirty="0">
                <a:latin typeface="Constantia"/>
                <a:cs typeface="Constantia"/>
              </a:rPr>
              <a:t> </a:t>
            </a:r>
            <a:r>
              <a:rPr sz="2600" dirty="0">
                <a:latin typeface="Constantia"/>
                <a:cs typeface="Constantia"/>
              </a:rPr>
              <a:t>and</a:t>
            </a:r>
            <a:r>
              <a:rPr sz="2600" spc="-10" dirty="0">
                <a:latin typeface="Constantia"/>
                <a:cs typeface="Constantia"/>
              </a:rPr>
              <a:t> </a:t>
            </a:r>
            <a:r>
              <a:rPr sz="2600" spc="-5" dirty="0">
                <a:latin typeface="Constantia"/>
                <a:cs typeface="Constantia"/>
              </a:rPr>
              <a:t>B;</a:t>
            </a:r>
            <a:r>
              <a:rPr sz="2600" spc="-65" dirty="0">
                <a:latin typeface="Constantia"/>
                <a:cs typeface="Constantia"/>
              </a:rPr>
              <a:t> </a:t>
            </a:r>
            <a:r>
              <a:rPr sz="2600" dirty="0">
                <a:latin typeface="Constantia"/>
                <a:cs typeface="Constantia"/>
              </a:rPr>
              <a:t>and </a:t>
            </a:r>
            <a:r>
              <a:rPr sz="2600" spc="-640" dirty="0">
                <a:latin typeface="Constantia"/>
                <a:cs typeface="Constantia"/>
              </a:rPr>
              <a:t> </a:t>
            </a:r>
            <a:r>
              <a:rPr sz="2600" spc="-10" dirty="0">
                <a:latin typeface="Constantia"/>
                <a:cs typeface="Constantia"/>
              </a:rPr>
              <a:t>three</a:t>
            </a:r>
            <a:r>
              <a:rPr sz="2600" spc="-75" dirty="0">
                <a:latin typeface="Constantia"/>
                <a:cs typeface="Constantia"/>
              </a:rPr>
              <a:t> </a:t>
            </a:r>
            <a:r>
              <a:rPr sz="2600" dirty="0">
                <a:latin typeface="Constantia"/>
                <a:cs typeface="Constantia"/>
              </a:rPr>
              <a:t>bus</a:t>
            </a:r>
            <a:r>
              <a:rPr sz="2600" spc="-60" dirty="0">
                <a:latin typeface="Constantia"/>
                <a:cs typeface="Constantia"/>
              </a:rPr>
              <a:t> </a:t>
            </a:r>
            <a:r>
              <a:rPr sz="2600" dirty="0">
                <a:latin typeface="Constantia"/>
                <a:cs typeface="Constantia"/>
              </a:rPr>
              <a:t>lines</a:t>
            </a:r>
            <a:r>
              <a:rPr sz="2600" spc="-60" dirty="0">
                <a:latin typeface="Constantia"/>
                <a:cs typeface="Constantia"/>
              </a:rPr>
              <a:t> </a:t>
            </a:r>
            <a:r>
              <a:rPr sz="2600" spc="-10" dirty="0">
                <a:latin typeface="Constantia"/>
                <a:cs typeface="Constantia"/>
              </a:rPr>
              <a:t>between</a:t>
            </a:r>
            <a:r>
              <a:rPr sz="2600" spc="-50" dirty="0">
                <a:latin typeface="Constantia"/>
                <a:cs typeface="Constantia"/>
              </a:rPr>
              <a:t> </a:t>
            </a:r>
            <a:r>
              <a:rPr sz="2600" dirty="0">
                <a:latin typeface="Constantia"/>
                <a:cs typeface="Constantia"/>
              </a:rPr>
              <a:t>B</a:t>
            </a:r>
            <a:r>
              <a:rPr sz="2600" spc="-70" dirty="0">
                <a:latin typeface="Constantia"/>
                <a:cs typeface="Constantia"/>
              </a:rPr>
              <a:t> </a:t>
            </a:r>
            <a:r>
              <a:rPr sz="2600" dirty="0">
                <a:latin typeface="Constantia"/>
                <a:cs typeface="Constantia"/>
              </a:rPr>
              <a:t>and </a:t>
            </a:r>
            <a:r>
              <a:rPr sz="2600" spc="-5" dirty="0">
                <a:latin typeface="Constantia"/>
                <a:cs typeface="Constantia"/>
              </a:rPr>
              <a:t>C.</a:t>
            </a:r>
            <a:endParaRPr sz="2600">
              <a:latin typeface="Constantia"/>
              <a:cs typeface="Constantia"/>
            </a:endParaRPr>
          </a:p>
          <a:p>
            <a:pPr marL="207645">
              <a:lnSpc>
                <a:spcPct val="100000"/>
              </a:lnSpc>
              <a:spcBef>
                <a:spcPts val="620"/>
              </a:spcBef>
            </a:pPr>
            <a:r>
              <a:rPr sz="2600" spc="-10" dirty="0">
                <a:latin typeface="Constantia"/>
                <a:cs typeface="Constantia"/>
              </a:rPr>
              <a:t>Find</a:t>
            </a:r>
            <a:r>
              <a:rPr sz="2600" spc="-35" dirty="0">
                <a:latin typeface="Constantia"/>
                <a:cs typeface="Constantia"/>
              </a:rPr>
              <a:t> </a:t>
            </a:r>
            <a:r>
              <a:rPr sz="2600" dirty="0">
                <a:latin typeface="Constantia"/>
                <a:cs typeface="Constantia"/>
              </a:rPr>
              <a:t>the</a:t>
            </a:r>
            <a:r>
              <a:rPr sz="2600" spc="-75" dirty="0">
                <a:latin typeface="Constantia"/>
                <a:cs typeface="Constantia"/>
              </a:rPr>
              <a:t> </a:t>
            </a:r>
            <a:r>
              <a:rPr sz="2600" dirty="0">
                <a:latin typeface="Constantia"/>
                <a:cs typeface="Constantia"/>
              </a:rPr>
              <a:t>number</a:t>
            </a:r>
            <a:r>
              <a:rPr sz="2600" spc="-170" dirty="0">
                <a:latin typeface="Constantia"/>
                <a:cs typeface="Constantia"/>
              </a:rPr>
              <a:t> </a:t>
            </a:r>
            <a:r>
              <a:rPr sz="2600" dirty="0">
                <a:latin typeface="Constantia"/>
                <a:cs typeface="Constantia"/>
              </a:rPr>
              <a:t>of</a:t>
            </a:r>
            <a:r>
              <a:rPr sz="2600" spc="-5" dirty="0">
                <a:latin typeface="Constantia"/>
                <a:cs typeface="Constantia"/>
              </a:rPr>
              <a:t> </a:t>
            </a:r>
            <a:r>
              <a:rPr sz="2600" spc="-25" dirty="0">
                <a:latin typeface="Constantia"/>
                <a:cs typeface="Constantia"/>
              </a:rPr>
              <a:t>ways</a:t>
            </a:r>
            <a:r>
              <a:rPr sz="2600" spc="-135" dirty="0">
                <a:latin typeface="Constantia"/>
                <a:cs typeface="Constantia"/>
              </a:rPr>
              <a:t> </a:t>
            </a:r>
            <a:r>
              <a:rPr sz="2600" dirty="0">
                <a:latin typeface="Constantia"/>
                <a:cs typeface="Constantia"/>
              </a:rPr>
              <a:t>a</a:t>
            </a:r>
            <a:r>
              <a:rPr sz="2600" spc="-100" dirty="0">
                <a:latin typeface="Constantia"/>
                <a:cs typeface="Constantia"/>
              </a:rPr>
              <a:t> </a:t>
            </a:r>
            <a:r>
              <a:rPr sz="2600" dirty="0">
                <a:latin typeface="Constantia"/>
                <a:cs typeface="Constantia"/>
              </a:rPr>
              <a:t>person</a:t>
            </a:r>
            <a:r>
              <a:rPr sz="2600" spc="-114" dirty="0">
                <a:latin typeface="Constantia"/>
                <a:cs typeface="Constantia"/>
              </a:rPr>
              <a:t> </a:t>
            </a:r>
            <a:r>
              <a:rPr sz="2600" spc="-5" dirty="0">
                <a:latin typeface="Constantia"/>
                <a:cs typeface="Constantia"/>
              </a:rPr>
              <a:t>can</a:t>
            </a:r>
            <a:r>
              <a:rPr sz="2600" spc="-70" dirty="0">
                <a:latin typeface="Constantia"/>
                <a:cs typeface="Constantia"/>
              </a:rPr>
              <a:t> </a:t>
            </a:r>
            <a:r>
              <a:rPr sz="2600" spc="-25" dirty="0">
                <a:latin typeface="Constantia"/>
                <a:cs typeface="Constantia"/>
              </a:rPr>
              <a:t>travel:</a:t>
            </a:r>
            <a:endParaRPr sz="2600">
              <a:latin typeface="Constantia"/>
              <a:cs typeface="Constantia"/>
            </a:endParaRPr>
          </a:p>
          <a:p>
            <a:pPr marL="1211580" indent="-364490">
              <a:lnSpc>
                <a:spcPct val="100000"/>
              </a:lnSpc>
              <a:spcBef>
                <a:spcPts val="625"/>
              </a:spcBef>
              <a:buAutoNum type="alphaLcParenR"/>
              <a:tabLst>
                <a:tab pos="1212215" algn="l"/>
              </a:tabLst>
            </a:pPr>
            <a:r>
              <a:rPr sz="2600" dirty="0">
                <a:latin typeface="Constantia"/>
                <a:cs typeface="Constantia"/>
              </a:rPr>
              <a:t>By</a:t>
            </a:r>
            <a:r>
              <a:rPr sz="2600" spc="-85" dirty="0">
                <a:latin typeface="Constantia"/>
                <a:cs typeface="Constantia"/>
              </a:rPr>
              <a:t> </a:t>
            </a:r>
            <a:r>
              <a:rPr sz="2600" spc="-5" dirty="0">
                <a:latin typeface="Constantia"/>
                <a:cs typeface="Constantia"/>
              </a:rPr>
              <a:t>b</a:t>
            </a:r>
            <a:r>
              <a:rPr sz="2600" dirty="0">
                <a:latin typeface="Constantia"/>
                <a:cs typeface="Constantia"/>
              </a:rPr>
              <a:t>us</a:t>
            </a:r>
            <a:r>
              <a:rPr sz="2600" spc="-90"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95" dirty="0">
                <a:latin typeface="Constantia"/>
                <a:cs typeface="Constantia"/>
              </a:rPr>
              <a:t> </a:t>
            </a:r>
            <a:r>
              <a:rPr sz="2600" dirty="0">
                <a:latin typeface="Constantia"/>
                <a:cs typeface="Constantia"/>
              </a:rPr>
              <a:t>A</a:t>
            </a:r>
            <a:r>
              <a:rPr sz="2600" spc="-85" dirty="0">
                <a:latin typeface="Constantia"/>
                <a:cs typeface="Constantia"/>
              </a:rPr>
              <a:t> </a:t>
            </a:r>
            <a:r>
              <a:rPr sz="2600" spc="-35" dirty="0">
                <a:latin typeface="Constantia"/>
                <a:cs typeface="Constantia"/>
              </a:rPr>
              <a:t>t</a:t>
            </a:r>
            <a:r>
              <a:rPr sz="2600" dirty="0">
                <a:latin typeface="Constantia"/>
                <a:cs typeface="Constantia"/>
              </a:rPr>
              <a:t>o</a:t>
            </a:r>
            <a:r>
              <a:rPr sz="2600" spc="-85" dirty="0">
                <a:latin typeface="Constantia"/>
                <a:cs typeface="Constantia"/>
              </a:rPr>
              <a:t> </a:t>
            </a:r>
            <a:r>
              <a:rPr sz="2600" dirty="0">
                <a:latin typeface="Constantia"/>
                <a:cs typeface="Constantia"/>
              </a:rPr>
              <a:t>C</a:t>
            </a:r>
            <a:r>
              <a:rPr sz="2600" spc="-30" dirty="0">
                <a:latin typeface="Constantia"/>
                <a:cs typeface="Constantia"/>
              </a:rPr>
              <a:t> b</a:t>
            </a:r>
            <a:r>
              <a:rPr sz="2600" dirty="0">
                <a:latin typeface="Constantia"/>
                <a:cs typeface="Constantia"/>
              </a:rPr>
              <a:t>y</a:t>
            </a:r>
            <a:r>
              <a:rPr sz="2600" spc="-145" dirty="0">
                <a:latin typeface="Constantia"/>
                <a:cs typeface="Constantia"/>
              </a:rPr>
              <a:t> </a:t>
            </a:r>
            <a:r>
              <a:rPr sz="2600" spc="-25" dirty="0">
                <a:latin typeface="Constantia"/>
                <a:cs typeface="Constantia"/>
              </a:rPr>
              <a:t>w</a:t>
            </a:r>
            <a:r>
              <a:rPr sz="2600" spc="-50" dirty="0">
                <a:latin typeface="Constantia"/>
                <a:cs typeface="Constantia"/>
              </a:rPr>
              <a:t>a</a:t>
            </a:r>
            <a:r>
              <a:rPr sz="2600" dirty="0">
                <a:latin typeface="Constantia"/>
                <a:cs typeface="Constantia"/>
              </a:rPr>
              <a:t>y</a:t>
            </a:r>
            <a:r>
              <a:rPr sz="2600" spc="-145" dirty="0">
                <a:latin typeface="Constantia"/>
                <a:cs typeface="Constantia"/>
              </a:rPr>
              <a:t> </a:t>
            </a:r>
            <a:r>
              <a:rPr sz="2600" dirty="0">
                <a:latin typeface="Constantia"/>
                <a:cs typeface="Constantia"/>
              </a:rPr>
              <a:t>of</a:t>
            </a:r>
            <a:r>
              <a:rPr sz="2600" spc="50" dirty="0">
                <a:latin typeface="Constantia"/>
                <a:cs typeface="Constantia"/>
              </a:rPr>
              <a:t> </a:t>
            </a:r>
            <a:r>
              <a:rPr sz="2600" spc="-5" dirty="0">
                <a:latin typeface="Constantia"/>
                <a:cs typeface="Constantia"/>
              </a:rPr>
              <a:t>B;</a:t>
            </a:r>
            <a:endParaRPr sz="2600">
              <a:latin typeface="Constantia"/>
              <a:cs typeface="Constantia"/>
            </a:endParaRPr>
          </a:p>
          <a:p>
            <a:pPr marL="1236980" indent="-389890">
              <a:lnSpc>
                <a:spcPct val="100000"/>
              </a:lnSpc>
              <a:spcBef>
                <a:spcPts val="625"/>
              </a:spcBef>
              <a:buAutoNum type="alphaLcParenR"/>
              <a:tabLst>
                <a:tab pos="1237615" algn="l"/>
              </a:tabLst>
            </a:pPr>
            <a:r>
              <a:rPr sz="2600" spc="-40" dirty="0">
                <a:latin typeface="Constantia"/>
                <a:cs typeface="Constantia"/>
              </a:rPr>
              <a:t>R</a:t>
            </a:r>
            <a:r>
              <a:rPr sz="2600" dirty="0">
                <a:latin typeface="Constantia"/>
                <a:cs typeface="Constantia"/>
              </a:rPr>
              <a:t>ound</a:t>
            </a:r>
            <a:r>
              <a:rPr sz="2600" spc="-55" dirty="0">
                <a:latin typeface="Constantia"/>
                <a:cs typeface="Constantia"/>
              </a:rPr>
              <a:t> </a:t>
            </a:r>
            <a:r>
              <a:rPr sz="2600" spc="-5" dirty="0">
                <a:latin typeface="Constantia"/>
                <a:cs typeface="Constantia"/>
              </a:rPr>
              <a:t>tri</a:t>
            </a:r>
            <a:r>
              <a:rPr sz="2600" dirty="0">
                <a:latin typeface="Constantia"/>
                <a:cs typeface="Constantia"/>
              </a:rPr>
              <a:t>p</a:t>
            </a:r>
            <a:r>
              <a:rPr sz="2600" spc="-70" dirty="0">
                <a:latin typeface="Constantia"/>
                <a:cs typeface="Constantia"/>
              </a:rPr>
              <a:t> </a:t>
            </a:r>
            <a:r>
              <a:rPr sz="2600" spc="-30" dirty="0">
                <a:latin typeface="Constantia"/>
                <a:cs typeface="Constantia"/>
              </a:rPr>
              <a:t>b</a:t>
            </a:r>
            <a:r>
              <a:rPr sz="2600" dirty="0">
                <a:latin typeface="Constantia"/>
                <a:cs typeface="Constantia"/>
              </a:rPr>
              <a:t>y</a:t>
            </a:r>
            <a:r>
              <a:rPr sz="2600" spc="-85" dirty="0">
                <a:latin typeface="Constantia"/>
                <a:cs typeface="Constantia"/>
              </a:rPr>
              <a:t> </a:t>
            </a:r>
            <a:r>
              <a:rPr sz="2600" spc="-5" dirty="0">
                <a:latin typeface="Constantia"/>
                <a:cs typeface="Constantia"/>
              </a:rPr>
              <a:t>b</a:t>
            </a:r>
            <a:r>
              <a:rPr sz="2600" dirty="0">
                <a:latin typeface="Constantia"/>
                <a:cs typeface="Constantia"/>
              </a:rPr>
              <a:t>us</a:t>
            </a:r>
            <a:r>
              <a:rPr sz="2600" spc="-75"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105" dirty="0">
                <a:latin typeface="Constantia"/>
                <a:cs typeface="Constantia"/>
              </a:rPr>
              <a:t> </a:t>
            </a:r>
            <a:r>
              <a:rPr sz="2600" dirty="0">
                <a:latin typeface="Constantia"/>
                <a:cs typeface="Constantia"/>
              </a:rPr>
              <a:t>A</a:t>
            </a:r>
            <a:r>
              <a:rPr sz="2600" spc="-70" dirty="0">
                <a:latin typeface="Constantia"/>
                <a:cs typeface="Constantia"/>
              </a:rPr>
              <a:t> </a:t>
            </a:r>
            <a:r>
              <a:rPr sz="2600" spc="-35" dirty="0">
                <a:latin typeface="Constantia"/>
                <a:cs typeface="Constantia"/>
              </a:rPr>
              <a:t>t</a:t>
            </a:r>
            <a:r>
              <a:rPr sz="2600" dirty="0">
                <a:latin typeface="Constantia"/>
                <a:cs typeface="Constantia"/>
              </a:rPr>
              <a:t>o</a:t>
            </a:r>
            <a:r>
              <a:rPr sz="2600" spc="-95" dirty="0">
                <a:latin typeface="Constantia"/>
                <a:cs typeface="Constantia"/>
              </a:rPr>
              <a:t> </a:t>
            </a:r>
            <a:r>
              <a:rPr sz="2600" dirty="0">
                <a:latin typeface="Constantia"/>
                <a:cs typeface="Constantia"/>
              </a:rPr>
              <a:t>C</a:t>
            </a:r>
            <a:r>
              <a:rPr sz="2600" spc="-30" dirty="0">
                <a:latin typeface="Constantia"/>
                <a:cs typeface="Constantia"/>
              </a:rPr>
              <a:t> b</a:t>
            </a:r>
            <a:r>
              <a:rPr sz="2600" dirty="0">
                <a:latin typeface="Constantia"/>
                <a:cs typeface="Constantia"/>
              </a:rPr>
              <a:t>y</a:t>
            </a:r>
            <a:r>
              <a:rPr sz="2600" spc="-135" dirty="0">
                <a:latin typeface="Constantia"/>
                <a:cs typeface="Constantia"/>
              </a:rPr>
              <a:t> </a:t>
            </a:r>
            <a:r>
              <a:rPr sz="2600" spc="-25" dirty="0">
                <a:latin typeface="Constantia"/>
                <a:cs typeface="Constantia"/>
              </a:rPr>
              <a:t>w</a:t>
            </a:r>
            <a:r>
              <a:rPr sz="2600" spc="-50" dirty="0">
                <a:latin typeface="Constantia"/>
                <a:cs typeface="Constantia"/>
              </a:rPr>
              <a:t>a</a:t>
            </a:r>
            <a:r>
              <a:rPr sz="2600" dirty="0">
                <a:latin typeface="Constantia"/>
                <a:cs typeface="Constantia"/>
              </a:rPr>
              <a:t>y</a:t>
            </a:r>
            <a:r>
              <a:rPr sz="2600" spc="-155" dirty="0">
                <a:latin typeface="Constantia"/>
                <a:cs typeface="Constantia"/>
              </a:rPr>
              <a:t> </a:t>
            </a:r>
            <a:r>
              <a:rPr sz="2600" dirty="0">
                <a:latin typeface="Constantia"/>
                <a:cs typeface="Constantia"/>
              </a:rPr>
              <a:t>of</a:t>
            </a:r>
            <a:r>
              <a:rPr sz="2600" spc="50" dirty="0">
                <a:latin typeface="Constantia"/>
                <a:cs typeface="Constantia"/>
              </a:rPr>
              <a:t> </a:t>
            </a:r>
            <a:r>
              <a:rPr sz="2600" spc="-5" dirty="0">
                <a:latin typeface="Constantia"/>
                <a:cs typeface="Constantia"/>
              </a:rPr>
              <a:t>B;</a:t>
            </a:r>
            <a:endParaRPr sz="2600">
              <a:latin typeface="Constantia"/>
              <a:cs typeface="Constantia"/>
            </a:endParaRPr>
          </a:p>
          <a:p>
            <a:pPr marL="1175385" marR="5080" indent="-327660">
              <a:lnSpc>
                <a:spcPct val="100000"/>
              </a:lnSpc>
              <a:spcBef>
                <a:spcPts val="625"/>
              </a:spcBef>
              <a:buFont typeface="Constantia"/>
              <a:buAutoNum type="alphaLcParenR"/>
              <a:tabLst>
                <a:tab pos="1204595" algn="l"/>
              </a:tabLst>
            </a:pPr>
            <a:r>
              <a:rPr dirty="0"/>
              <a:t>	</a:t>
            </a:r>
            <a:r>
              <a:rPr sz="2600" spc="-40" dirty="0">
                <a:latin typeface="Constantia"/>
                <a:cs typeface="Constantia"/>
              </a:rPr>
              <a:t>R</a:t>
            </a:r>
            <a:r>
              <a:rPr sz="2600" dirty="0">
                <a:latin typeface="Constantia"/>
                <a:cs typeface="Constantia"/>
              </a:rPr>
              <a:t>ound</a:t>
            </a:r>
            <a:r>
              <a:rPr sz="2600" spc="-60" dirty="0">
                <a:latin typeface="Constantia"/>
                <a:cs typeface="Constantia"/>
              </a:rPr>
              <a:t> </a:t>
            </a:r>
            <a:r>
              <a:rPr sz="2600" spc="-5" dirty="0">
                <a:latin typeface="Constantia"/>
                <a:cs typeface="Constantia"/>
              </a:rPr>
              <a:t>tri</a:t>
            </a:r>
            <a:r>
              <a:rPr sz="2600" dirty="0">
                <a:latin typeface="Constantia"/>
                <a:cs typeface="Constantia"/>
              </a:rPr>
              <a:t>p</a:t>
            </a:r>
            <a:r>
              <a:rPr sz="2600" spc="-70" dirty="0">
                <a:latin typeface="Constantia"/>
                <a:cs typeface="Constantia"/>
              </a:rPr>
              <a:t> </a:t>
            </a:r>
            <a:r>
              <a:rPr sz="2600" spc="-30" dirty="0">
                <a:latin typeface="Constantia"/>
                <a:cs typeface="Constantia"/>
              </a:rPr>
              <a:t>b</a:t>
            </a:r>
            <a:r>
              <a:rPr sz="2600" dirty="0">
                <a:latin typeface="Constantia"/>
                <a:cs typeface="Constantia"/>
              </a:rPr>
              <a:t>y</a:t>
            </a:r>
            <a:r>
              <a:rPr sz="2600" spc="-65" dirty="0">
                <a:latin typeface="Constantia"/>
                <a:cs typeface="Constantia"/>
              </a:rPr>
              <a:t> </a:t>
            </a:r>
            <a:r>
              <a:rPr sz="2600" spc="-5" dirty="0">
                <a:latin typeface="Constantia"/>
                <a:cs typeface="Constantia"/>
              </a:rPr>
              <a:t>bu</a:t>
            </a:r>
            <a:r>
              <a:rPr sz="2600" dirty="0">
                <a:latin typeface="Constantia"/>
                <a:cs typeface="Constantia"/>
              </a:rPr>
              <a:t>s</a:t>
            </a:r>
            <a:r>
              <a:rPr sz="2600" spc="-90"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100" dirty="0">
                <a:latin typeface="Constantia"/>
                <a:cs typeface="Constantia"/>
              </a:rPr>
              <a:t> </a:t>
            </a:r>
            <a:r>
              <a:rPr sz="2600" dirty="0">
                <a:latin typeface="Constantia"/>
                <a:cs typeface="Constantia"/>
              </a:rPr>
              <a:t>A</a:t>
            </a:r>
            <a:r>
              <a:rPr sz="2600" spc="-85" dirty="0">
                <a:latin typeface="Constantia"/>
                <a:cs typeface="Constantia"/>
              </a:rPr>
              <a:t> </a:t>
            </a:r>
            <a:r>
              <a:rPr sz="2600" spc="-35" dirty="0">
                <a:latin typeface="Constantia"/>
                <a:cs typeface="Constantia"/>
              </a:rPr>
              <a:t>t</a:t>
            </a:r>
            <a:r>
              <a:rPr sz="2600" dirty="0">
                <a:latin typeface="Constantia"/>
                <a:cs typeface="Constantia"/>
              </a:rPr>
              <a:t>o</a:t>
            </a:r>
            <a:r>
              <a:rPr sz="2600" spc="-85" dirty="0">
                <a:latin typeface="Constantia"/>
                <a:cs typeface="Constantia"/>
              </a:rPr>
              <a:t> </a:t>
            </a:r>
            <a:r>
              <a:rPr sz="2600" dirty="0">
                <a:latin typeface="Constantia"/>
                <a:cs typeface="Constantia"/>
              </a:rPr>
              <a:t>C</a:t>
            </a:r>
            <a:r>
              <a:rPr sz="2600" spc="-50" dirty="0">
                <a:latin typeface="Constantia"/>
                <a:cs typeface="Constantia"/>
              </a:rPr>
              <a:t> </a:t>
            </a:r>
            <a:r>
              <a:rPr sz="2600" spc="-25" dirty="0">
                <a:latin typeface="Constantia"/>
                <a:cs typeface="Constantia"/>
              </a:rPr>
              <a:t>b</a:t>
            </a:r>
            <a:r>
              <a:rPr sz="2600" dirty="0">
                <a:latin typeface="Constantia"/>
                <a:cs typeface="Constantia"/>
              </a:rPr>
              <a:t>y</a:t>
            </a:r>
            <a:r>
              <a:rPr sz="2600" spc="-130" dirty="0">
                <a:latin typeface="Constantia"/>
                <a:cs typeface="Constantia"/>
              </a:rPr>
              <a:t> </a:t>
            </a:r>
            <a:r>
              <a:rPr sz="2600" spc="-25" dirty="0">
                <a:latin typeface="Constantia"/>
                <a:cs typeface="Constantia"/>
              </a:rPr>
              <a:t>w</a:t>
            </a:r>
            <a:r>
              <a:rPr sz="2600" spc="-55" dirty="0">
                <a:latin typeface="Constantia"/>
                <a:cs typeface="Constantia"/>
              </a:rPr>
              <a:t>a</a:t>
            </a:r>
            <a:r>
              <a:rPr sz="2600" dirty="0">
                <a:latin typeface="Constantia"/>
                <a:cs typeface="Constantia"/>
              </a:rPr>
              <a:t>y</a:t>
            </a:r>
            <a:r>
              <a:rPr sz="2600" spc="-145" dirty="0">
                <a:latin typeface="Constantia"/>
                <a:cs typeface="Constantia"/>
              </a:rPr>
              <a:t> </a:t>
            </a:r>
            <a:r>
              <a:rPr sz="2600" dirty="0">
                <a:latin typeface="Constantia"/>
                <a:cs typeface="Constantia"/>
              </a:rPr>
              <a:t>of</a:t>
            </a:r>
            <a:r>
              <a:rPr sz="2600" spc="30" dirty="0">
                <a:latin typeface="Constantia"/>
                <a:cs typeface="Constantia"/>
              </a:rPr>
              <a:t> </a:t>
            </a:r>
            <a:r>
              <a:rPr sz="2600" spc="-60" dirty="0">
                <a:latin typeface="Constantia"/>
                <a:cs typeface="Constantia"/>
              </a:rPr>
              <a:t>B</a:t>
            </a:r>
            <a:r>
              <a:rPr sz="2600" dirty="0">
                <a:latin typeface="Constantia"/>
                <a:cs typeface="Constantia"/>
              </a:rPr>
              <a:t>,</a:t>
            </a:r>
            <a:r>
              <a:rPr sz="2600" spc="-15" dirty="0">
                <a:latin typeface="Constantia"/>
                <a:cs typeface="Constantia"/>
              </a:rPr>
              <a:t> </a:t>
            </a:r>
            <a:r>
              <a:rPr sz="2600" spc="-5" dirty="0">
                <a:latin typeface="Constantia"/>
                <a:cs typeface="Constantia"/>
              </a:rPr>
              <a:t>if  the</a:t>
            </a:r>
            <a:r>
              <a:rPr sz="2600" spc="-125" dirty="0">
                <a:latin typeface="Constantia"/>
                <a:cs typeface="Constantia"/>
              </a:rPr>
              <a:t> </a:t>
            </a:r>
            <a:r>
              <a:rPr sz="2600" dirty="0">
                <a:latin typeface="Constantia"/>
                <a:cs typeface="Constantia"/>
              </a:rPr>
              <a:t>person</a:t>
            </a:r>
            <a:r>
              <a:rPr sz="2600" spc="-105" dirty="0">
                <a:latin typeface="Constantia"/>
                <a:cs typeface="Constantia"/>
              </a:rPr>
              <a:t> </a:t>
            </a:r>
            <a:r>
              <a:rPr sz="2600" spc="-5" dirty="0">
                <a:latin typeface="Constantia"/>
                <a:cs typeface="Constantia"/>
              </a:rPr>
              <a:t>does</a:t>
            </a:r>
            <a:r>
              <a:rPr sz="2600" spc="-75" dirty="0">
                <a:latin typeface="Constantia"/>
                <a:cs typeface="Constantia"/>
              </a:rPr>
              <a:t> </a:t>
            </a:r>
            <a:r>
              <a:rPr sz="2600" spc="-5" dirty="0">
                <a:latin typeface="Constantia"/>
                <a:cs typeface="Constantia"/>
              </a:rPr>
              <a:t>not</a:t>
            </a:r>
            <a:r>
              <a:rPr sz="2600" spc="-145" dirty="0">
                <a:latin typeface="Constantia"/>
                <a:cs typeface="Constantia"/>
              </a:rPr>
              <a:t> </a:t>
            </a:r>
            <a:r>
              <a:rPr sz="2600" spc="-5" dirty="0">
                <a:latin typeface="Constantia"/>
                <a:cs typeface="Constantia"/>
              </a:rPr>
              <a:t>want</a:t>
            </a:r>
            <a:r>
              <a:rPr sz="2600" spc="-114" dirty="0">
                <a:latin typeface="Constantia"/>
                <a:cs typeface="Constantia"/>
              </a:rPr>
              <a:t> </a:t>
            </a:r>
            <a:r>
              <a:rPr sz="2600" spc="-20" dirty="0">
                <a:latin typeface="Constantia"/>
                <a:cs typeface="Constantia"/>
              </a:rPr>
              <a:t>to</a:t>
            </a:r>
            <a:r>
              <a:rPr sz="2600" spc="-120" dirty="0">
                <a:latin typeface="Constantia"/>
                <a:cs typeface="Constantia"/>
              </a:rPr>
              <a:t> </a:t>
            </a:r>
            <a:r>
              <a:rPr sz="2600" spc="-5" dirty="0">
                <a:latin typeface="Constantia"/>
                <a:cs typeface="Constantia"/>
              </a:rPr>
              <a:t>use</a:t>
            </a:r>
            <a:r>
              <a:rPr sz="2600" spc="-145" dirty="0">
                <a:latin typeface="Constantia"/>
                <a:cs typeface="Constantia"/>
              </a:rPr>
              <a:t> </a:t>
            </a:r>
            <a:r>
              <a:rPr sz="2600" dirty="0">
                <a:latin typeface="Constantia"/>
                <a:cs typeface="Constantia"/>
              </a:rPr>
              <a:t>a</a:t>
            </a:r>
            <a:r>
              <a:rPr sz="2600" spc="-70" dirty="0">
                <a:latin typeface="Constantia"/>
                <a:cs typeface="Constantia"/>
              </a:rPr>
              <a:t> </a:t>
            </a:r>
            <a:r>
              <a:rPr sz="2600" spc="-5" dirty="0">
                <a:latin typeface="Constantia"/>
                <a:cs typeface="Constantia"/>
              </a:rPr>
              <a:t>bus</a:t>
            </a:r>
            <a:r>
              <a:rPr sz="2600" spc="-75" dirty="0">
                <a:latin typeface="Constantia"/>
                <a:cs typeface="Constantia"/>
              </a:rPr>
              <a:t> </a:t>
            </a:r>
            <a:r>
              <a:rPr sz="2600" spc="-5" dirty="0">
                <a:latin typeface="Constantia"/>
                <a:cs typeface="Constantia"/>
              </a:rPr>
              <a:t>line</a:t>
            </a:r>
            <a:r>
              <a:rPr sz="2600" spc="-60" dirty="0">
                <a:latin typeface="Constantia"/>
                <a:cs typeface="Constantia"/>
              </a:rPr>
              <a:t> </a:t>
            </a:r>
            <a:r>
              <a:rPr sz="2600" spc="-15" dirty="0">
                <a:latin typeface="Constantia"/>
                <a:cs typeface="Constantia"/>
              </a:rPr>
              <a:t>more </a:t>
            </a:r>
            <a:r>
              <a:rPr sz="2600" spc="-635" dirty="0">
                <a:latin typeface="Constantia"/>
                <a:cs typeface="Constantia"/>
              </a:rPr>
              <a:t> </a:t>
            </a:r>
            <a:r>
              <a:rPr sz="2600" spc="-5" dirty="0">
                <a:latin typeface="Constantia"/>
                <a:cs typeface="Constantia"/>
              </a:rPr>
              <a:t>than</a:t>
            </a:r>
            <a:r>
              <a:rPr sz="2600" spc="-120" dirty="0">
                <a:latin typeface="Constantia"/>
                <a:cs typeface="Constantia"/>
              </a:rPr>
              <a:t> </a:t>
            </a:r>
            <a:r>
              <a:rPr sz="2600" spc="-15" dirty="0">
                <a:latin typeface="Constantia"/>
                <a:cs typeface="Constantia"/>
              </a:rPr>
              <a:t>once.</a:t>
            </a:r>
            <a:endParaRPr sz="260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385085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5940" y="1380402"/>
            <a:ext cx="4788535" cy="977900"/>
          </a:xfrm>
          <a:prstGeom prst="rect">
            <a:avLst/>
          </a:prstGeom>
        </p:spPr>
        <p:txBody>
          <a:bodyPr vert="horz" wrap="square" lIns="0" tIns="12700" rIns="0" bIns="0" rtlCol="0">
            <a:spAutoFit/>
          </a:bodyPr>
          <a:lstStyle/>
          <a:p>
            <a:pPr marL="12700" marR="5080">
              <a:lnSpc>
                <a:spcPct val="120100"/>
              </a:lnSpc>
              <a:spcBef>
                <a:spcPts val="100"/>
              </a:spcBef>
            </a:pPr>
            <a:r>
              <a:rPr sz="2600" spc="-5" dirty="0">
                <a:latin typeface="Constantia"/>
                <a:cs typeface="Constantia"/>
              </a:rPr>
              <a:t>a</a:t>
            </a:r>
            <a:r>
              <a:rPr sz="2600" dirty="0">
                <a:latin typeface="Constantia"/>
                <a:cs typeface="Constantia"/>
              </a:rPr>
              <a:t>)</a:t>
            </a:r>
            <a:r>
              <a:rPr sz="2600" spc="5" dirty="0">
                <a:latin typeface="Constantia"/>
                <a:cs typeface="Constantia"/>
              </a:rPr>
              <a:t> B</a:t>
            </a:r>
            <a:r>
              <a:rPr sz="2600" dirty="0">
                <a:latin typeface="Constantia"/>
                <a:cs typeface="Constantia"/>
              </a:rPr>
              <a:t>y</a:t>
            </a:r>
            <a:r>
              <a:rPr sz="2600" spc="-85" dirty="0">
                <a:latin typeface="Constantia"/>
                <a:cs typeface="Constantia"/>
              </a:rPr>
              <a:t> </a:t>
            </a:r>
            <a:r>
              <a:rPr sz="2600" spc="-5" dirty="0">
                <a:latin typeface="Constantia"/>
                <a:cs typeface="Constantia"/>
              </a:rPr>
              <a:t>bu</a:t>
            </a:r>
            <a:r>
              <a:rPr sz="2600" dirty="0">
                <a:latin typeface="Constantia"/>
                <a:cs typeface="Constantia"/>
              </a:rPr>
              <a:t>s</a:t>
            </a:r>
            <a:r>
              <a:rPr sz="2600" spc="-85"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100" dirty="0">
                <a:latin typeface="Constantia"/>
                <a:cs typeface="Constantia"/>
              </a:rPr>
              <a:t> </a:t>
            </a:r>
            <a:r>
              <a:rPr sz="2600" dirty="0">
                <a:latin typeface="Constantia"/>
                <a:cs typeface="Constantia"/>
              </a:rPr>
              <a:t>A</a:t>
            </a:r>
            <a:r>
              <a:rPr sz="2600" spc="-80" dirty="0">
                <a:latin typeface="Constantia"/>
                <a:cs typeface="Constantia"/>
              </a:rPr>
              <a:t> </a:t>
            </a:r>
            <a:r>
              <a:rPr sz="2600" spc="-35" dirty="0">
                <a:latin typeface="Constantia"/>
                <a:cs typeface="Constantia"/>
              </a:rPr>
              <a:t>t</a:t>
            </a:r>
            <a:r>
              <a:rPr sz="2600" dirty="0">
                <a:latin typeface="Constantia"/>
                <a:cs typeface="Constantia"/>
              </a:rPr>
              <a:t>o</a:t>
            </a:r>
            <a:r>
              <a:rPr sz="2600" spc="-85" dirty="0">
                <a:latin typeface="Constantia"/>
                <a:cs typeface="Constantia"/>
              </a:rPr>
              <a:t> </a:t>
            </a:r>
            <a:r>
              <a:rPr sz="2600" dirty="0">
                <a:latin typeface="Constantia"/>
                <a:cs typeface="Constantia"/>
              </a:rPr>
              <a:t>C</a:t>
            </a:r>
            <a:r>
              <a:rPr sz="2600" spc="-35" dirty="0">
                <a:latin typeface="Constantia"/>
                <a:cs typeface="Constantia"/>
              </a:rPr>
              <a:t> </a:t>
            </a:r>
            <a:r>
              <a:rPr sz="2600" spc="-25" dirty="0">
                <a:latin typeface="Constantia"/>
                <a:cs typeface="Constantia"/>
              </a:rPr>
              <a:t>b</a:t>
            </a:r>
            <a:r>
              <a:rPr sz="2600" dirty="0">
                <a:latin typeface="Constantia"/>
                <a:cs typeface="Constantia"/>
              </a:rPr>
              <a:t>y</a:t>
            </a:r>
            <a:r>
              <a:rPr sz="2600" spc="-145" dirty="0">
                <a:latin typeface="Constantia"/>
                <a:cs typeface="Constantia"/>
              </a:rPr>
              <a:t> </a:t>
            </a:r>
            <a:r>
              <a:rPr sz="2600" spc="-25" dirty="0">
                <a:latin typeface="Constantia"/>
                <a:cs typeface="Constantia"/>
              </a:rPr>
              <a:t>w</a:t>
            </a:r>
            <a:r>
              <a:rPr sz="2600" spc="-55" dirty="0">
                <a:latin typeface="Constantia"/>
                <a:cs typeface="Constantia"/>
              </a:rPr>
              <a:t>a</a:t>
            </a:r>
            <a:r>
              <a:rPr sz="2600" dirty="0">
                <a:latin typeface="Constantia"/>
                <a:cs typeface="Constantia"/>
              </a:rPr>
              <a:t>y</a:t>
            </a:r>
            <a:r>
              <a:rPr sz="2600" spc="-145"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dirty="0">
                <a:latin typeface="Constantia"/>
                <a:cs typeface="Constantia"/>
              </a:rPr>
              <a:t>B;  Solution:</a:t>
            </a:r>
            <a:endParaRPr sz="2600">
              <a:latin typeface="Constantia"/>
              <a:cs typeface="Constantia"/>
            </a:endParaRPr>
          </a:p>
        </p:txBody>
      </p:sp>
      <p:sp>
        <p:nvSpPr>
          <p:cNvPr id="4" name="object 4"/>
          <p:cNvSpPr txBox="1"/>
          <p:nvPr/>
        </p:nvSpPr>
        <p:spPr>
          <a:xfrm>
            <a:off x="776731" y="3362325"/>
            <a:ext cx="7839075" cy="1306830"/>
          </a:xfrm>
          <a:prstGeom prst="rect">
            <a:avLst/>
          </a:prstGeom>
        </p:spPr>
        <p:txBody>
          <a:bodyPr vert="horz" wrap="square" lIns="0" tIns="13335" rIns="0" bIns="0" rtlCol="0">
            <a:spAutoFit/>
          </a:bodyPr>
          <a:lstStyle/>
          <a:p>
            <a:pPr marL="45720" marR="5080" indent="-33655" algn="just">
              <a:lnSpc>
                <a:spcPct val="99900"/>
              </a:lnSpc>
              <a:spcBef>
                <a:spcPts val="105"/>
              </a:spcBef>
            </a:pPr>
            <a:r>
              <a:rPr sz="2600" spc="-10" dirty="0">
                <a:latin typeface="Constantia"/>
                <a:cs typeface="Constantia"/>
              </a:rPr>
              <a:t>There are </a:t>
            </a:r>
            <a:r>
              <a:rPr sz="2600" dirty="0">
                <a:latin typeface="Constantia"/>
                <a:cs typeface="Constantia"/>
              </a:rPr>
              <a:t>4 </a:t>
            </a:r>
            <a:r>
              <a:rPr sz="2600" spc="-25" dirty="0">
                <a:latin typeface="Constantia"/>
                <a:cs typeface="Constantia"/>
              </a:rPr>
              <a:t>ways to </a:t>
            </a:r>
            <a:r>
              <a:rPr sz="2600" spc="-35" dirty="0">
                <a:latin typeface="Constantia"/>
                <a:cs typeface="Constantia"/>
              </a:rPr>
              <a:t>go </a:t>
            </a:r>
            <a:r>
              <a:rPr sz="2600" spc="-10" dirty="0">
                <a:latin typeface="Constantia"/>
                <a:cs typeface="Constantia"/>
              </a:rPr>
              <a:t>from </a:t>
            </a:r>
            <a:r>
              <a:rPr sz="2600" dirty="0">
                <a:latin typeface="Constantia"/>
                <a:cs typeface="Constantia"/>
              </a:rPr>
              <a:t>A </a:t>
            </a:r>
            <a:r>
              <a:rPr sz="2600" spc="-25" dirty="0">
                <a:latin typeface="Constantia"/>
                <a:cs typeface="Constantia"/>
              </a:rPr>
              <a:t>to </a:t>
            </a:r>
            <a:r>
              <a:rPr sz="2600" dirty="0">
                <a:latin typeface="Constantia"/>
                <a:cs typeface="Constantia"/>
              </a:rPr>
              <a:t>B and 3 </a:t>
            </a:r>
            <a:r>
              <a:rPr sz="2600" spc="-25" dirty="0">
                <a:latin typeface="Constantia"/>
                <a:cs typeface="Constantia"/>
              </a:rPr>
              <a:t>ways to </a:t>
            </a:r>
            <a:r>
              <a:rPr sz="2600" spc="-75" dirty="0">
                <a:latin typeface="Constantia"/>
                <a:cs typeface="Constantia"/>
              </a:rPr>
              <a:t>go </a:t>
            </a:r>
            <a:r>
              <a:rPr sz="2600" spc="-70" dirty="0">
                <a:latin typeface="Constantia"/>
                <a:cs typeface="Constantia"/>
              </a:rPr>
              <a:t> </a:t>
            </a:r>
            <a:r>
              <a:rPr sz="2600" spc="-10" dirty="0">
                <a:latin typeface="Constantia"/>
                <a:cs typeface="Constantia"/>
              </a:rPr>
              <a:t>from </a:t>
            </a:r>
            <a:r>
              <a:rPr sz="2600" dirty="0">
                <a:latin typeface="Constantia"/>
                <a:cs typeface="Constantia"/>
              </a:rPr>
              <a:t>B </a:t>
            </a:r>
            <a:r>
              <a:rPr sz="2600" spc="-20" dirty="0">
                <a:latin typeface="Constantia"/>
                <a:cs typeface="Constantia"/>
              </a:rPr>
              <a:t>to </a:t>
            </a:r>
            <a:r>
              <a:rPr sz="2600" spc="-5" dirty="0">
                <a:latin typeface="Constantia"/>
                <a:cs typeface="Constantia"/>
              </a:rPr>
              <a:t>C; </a:t>
            </a:r>
            <a:r>
              <a:rPr sz="2600" spc="-10" dirty="0">
                <a:latin typeface="Constantia"/>
                <a:cs typeface="Constantia"/>
              </a:rPr>
              <a:t>hence there </a:t>
            </a:r>
            <a:r>
              <a:rPr sz="2600" spc="-15" dirty="0">
                <a:latin typeface="Constantia"/>
                <a:cs typeface="Constantia"/>
              </a:rPr>
              <a:t>are </a:t>
            </a:r>
            <a:r>
              <a:rPr sz="2600" dirty="0">
                <a:latin typeface="Constantia"/>
                <a:cs typeface="Constantia"/>
              </a:rPr>
              <a:t>4 × 3 = </a:t>
            </a:r>
            <a:r>
              <a:rPr sz="3200" dirty="0">
                <a:latin typeface="Constantia"/>
                <a:cs typeface="Constantia"/>
              </a:rPr>
              <a:t>12 </a:t>
            </a:r>
            <a:r>
              <a:rPr sz="2600" spc="-30" dirty="0">
                <a:latin typeface="Constantia"/>
                <a:cs typeface="Constantia"/>
              </a:rPr>
              <a:t>ways </a:t>
            </a:r>
            <a:r>
              <a:rPr sz="2600" spc="-15" dirty="0">
                <a:latin typeface="Constantia"/>
                <a:cs typeface="Constantia"/>
              </a:rPr>
              <a:t>to </a:t>
            </a:r>
            <a:r>
              <a:rPr sz="2600" spc="-40" dirty="0">
                <a:latin typeface="Constantia"/>
                <a:cs typeface="Constantia"/>
              </a:rPr>
              <a:t>go </a:t>
            </a:r>
            <a:r>
              <a:rPr sz="2600" spc="-15" dirty="0">
                <a:latin typeface="Constantia"/>
                <a:cs typeface="Constantia"/>
              </a:rPr>
              <a:t>from </a:t>
            </a:r>
            <a:r>
              <a:rPr sz="2600" spc="-640" dirty="0">
                <a:latin typeface="Constantia"/>
                <a:cs typeface="Constantia"/>
              </a:rPr>
              <a:t> </a:t>
            </a:r>
            <a:r>
              <a:rPr sz="2600" dirty="0">
                <a:latin typeface="Constantia"/>
                <a:cs typeface="Constantia"/>
              </a:rPr>
              <a:t>A</a:t>
            </a:r>
            <a:r>
              <a:rPr sz="2600" spc="-70" dirty="0">
                <a:latin typeface="Constantia"/>
                <a:cs typeface="Constantia"/>
              </a:rPr>
              <a:t> </a:t>
            </a:r>
            <a:r>
              <a:rPr sz="2600" spc="-35" dirty="0">
                <a:latin typeface="Constantia"/>
                <a:cs typeface="Constantia"/>
              </a:rPr>
              <a:t>t</a:t>
            </a:r>
            <a:r>
              <a:rPr sz="2600" dirty="0">
                <a:latin typeface="Constantia"/>
                <a:cs typeface="Constantia"/>
              </a:rPr>
              <a:t>o</a:t>
            </a:r>
            <a:r>
              <a:rPr sz="2600" spc="-95" dirty="0">
                <a:latin typeface="Constantia"/>
                <a:cs typeface="Constantia"/>
              </a:rPr>
              <a:t> </a:t>
            </a:r>
            <a:r>
              <a:rPr sz="2600" dirty="0">
                <a:latin typeface="Constantia"/>
                <a:cs typeface="Constantia"/>
              </a:rPr>
              <a:t>C</a:t>
            </a:r>
            <a:r>
              <a:rPr sz="2600" spc="-35" dirty="0">
                <a:latin typeface="Constantia"/>
                <a:cs typeface="Constantia"/>
              </a:rPr>
              <a:t> </a:t>
            </a:r>
            <a:r>
              <a:rPr sz="2600" spc="-25" dirty="0">
                <a:latin typeface="Constantia"/>
                <a:cs typeface="Constantia"/>
              </a:rPr>
              <a:t>b</a:t>
            </a:r>
            <a:r>
              <a:rPr sz="2600" dirty="0">
                <a:latin typeface="Constantia"/>
                <a:cs typeface="Constantia"/>
              </a:rPr>
              <a:t>y</a:t>
            </a:r>
            <a:r>
              <a:rPr sz="2600" spc="-145" dirty="0">
                <a:latin typeface="Constantia"/>
                <a:cs typeface="Constantia"/>
              </a:rPr>
              <a:t> </a:t>
            </a:r>
            <a:r>
              <a:rPr sz="2600" spc="-25" dirty="0">
                <a:latin typeface="Constantia"/>
                <a:cs typeface="Constantia"/>
              </a:rPr>
              <a:t>w</a:t>
            </a:r>
            <a:r>
              <a:rPr sz="2600" spc="-50" dirty="0">
                <a:latin typeface="Constantia"/>
                <a:cs typeface="Constantia"/>
              </a:rPr>
              <a:t>a</a:t>
            </a:r>
            <a:r>
              <a:rPr sz="2600" dirty="0">
                <a:latin typeface="Constantia"/>
                <a:cs typeface="Constantia"/>
              </a:rPr>
              <a:t>y</a:t>
            </a:r>
            <a:r>
              <a:rPr sz="2600" spc="-145"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spc="-55" dirty="0">
                <a:latin typeface="Constantia"/>
                <a:cs typeface="Constantia"/>
              </a:rPr>
              <a:t>B</a:t>
            </a:r>
            <a:r>
              <a:rPr sz="2600" dirty="0">
                <a:latin typeface="Constantia"/>
                <a:cs typeface="Constantia"/>
              </a:rPr>
              <a:t>.</a:t>
            </a:r>
            <a:endParaRPr sz="2600">
              <a:latin typeface="Constantia"/>
              <a:cs typeface="Constantia"/>
            </a:endParaRPr>
          </a:p>
        </p:txBody>
      </p:sp>
      <p:pic>
        <p:nvPicPr>
          <p:cNvPr id="5" name="object 5"/>
          <p:cNvPicPr/>
          <p:nvPr/>
        </p:nvPicPr>
        <p:blipFill>
          <a:blip r:embed="rId2" cstate="print"/>
          <a:stretch>
            <a:fillRect/>
          </a:stretch>
        </p:blipFill>
        <p:spPr>
          <a:xfrm>
            <a:off x="2057400" y="2514600"/>
            <a:ext cx="3505200" cy="762000"/>
          </a:xfrm>
          <a:prstGeom prst="rect">
            <a:avLst/>
          </a:prstGeom>
        </p:spPr>
      </p:pic>
      <p:sp>
        <p:nvSpPr>
          <p:cNvPr id="6" name="Rectangle 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856422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00887" y="1610081"/>
            <a:ext cx="8082280" cy="4180840"/>
          </a:xfrm>
          <a:prstGeom prst="rect">
            <a:avLst/>
          </a:prstGeom>
        </p:spPr>
        <p:txBody>
          <a:bodyPr vert="horz" wrap="square" lIns="0" tIns="52069" rIns="0" bIns="0" rtlCol="0">
            <a:spAutoFit/>
          </a:bodyPr>
          <a:lstStyle/>
          <a:p>
            <a:pPr marL="12700">
              <a:lnSpc>
                <a:spcPct val="100000"/>
              </a:lnSpc>
              <a:spcBef>
                <a:spcPts val="409"/>
              </a:spcBef>
            </a:pPr>
            <a:r>
              <a:rPr sz="2600" dirty="0">
                <a:latin typeface="Constantia"/>
                <a:cs typeface="Constantia"/>
              </a:rPr>
              <a:t>b)</a:t>
            </a:r>
            <a:r>
              <a:rPr sz="2600" spc="-5" dirty="0">
                <a:latin typeface="Constantia"/>
                <a:cs typeface="Constantia"/>
              </a:rPr>
              <a:t> </a:t>
            </a:r>
            <a:r>
              <a:rPr sz="2600" spc="-35" dirty="0">
                <a:latin typeface="Constantia"/>
                <a:cs typeface="Constantia"/>
              </a:rPr>
              <a:t>R</a:t>
            </a:r>
            <a:r>
              <a:rPr sz="2600" dirty="0">
                <a:latin typeface="Constantia"/>
                <a:cs typeface="Constantia"/>
              </a:rPr>
              <a:t>ound</a:t>
            </a:r>
            <a:r>
              <a:rPr sz="2600" spc="-65" dirty="0">
                <a:latin typeface="Constantia"/>
                <a:cs typeface="Constantia"/>
              </a:rPr>
              <a:t> </a:t>
            </a:r>
            <a:r>
              <a:rPr sz="2600" spc="-5" dirty="0">
                <a:latin typeface="Constantia"/>
                <a:cs typeface="Constantia"/>
              </a:rPr>
              <a:t>tri</a:t>
            </a:r>
            <a:r>
              <a:rPr sz="2600" dirty="0">
                <a:latin typeface="Constantia"/>
                <a:cs typeface="Constantia"/>
              </a:rPr>
              <a:t>p</a:t>
            </a:r>
            <a:r>
              <a:rPr sz="2600" spc="-75" dirty="0">
                <a:latin typeface="Constantia"/>
                <a:cs typeface="Constantia"/>
              </a:rPr>
              <a:t> </a:t>
            </a:r>
            <a:r>
              <a:rPr sz="2600" spc="-25" dirty="0">
                <a:latin typeface="Constantia"/>
                <a:cs typeface="Constantia"/>
              </a:rPr>
              <a:t>b</a:t>
            </a:r>
            <a:r>
              <a:rPr sz="2600" dirty="0">
                <a:latin typeface="Constantia"/>
                <a:cs typeface="Constantia"/>
              </a:rPr>
              <a:t>y</a:t>
            </a:r>
            <a:r>
              <a:rPr sz="2600" spc="-85" dirty="0">
                <a:latin typeface="Constantia"/>
                <a:cs typeface="Constantia"/>
              </a:rPr>
              <a:t> </a:t>
            </a:r>
            <a:r>
              <a:rPr sz="2600" spc="-5" dirty="0">
                <a:latin typeface="Constantia"/>
                <a:cs typeface="Constantia"/>
              </a:rPr>
              <a:t>b</a:t>
            </a:r>
            <a:r>
              <a:rPr sz="2600" dirty="0">
                <a:latin typeface="Constantia"/>
                <a:cs typeface="Constantia"/>
              </a:rPr>
              <a:t>us</a:t>
            </a:r>
            <a:r>
              <a:rPr sz="2600" spc="-75"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105" dirty="0">
                <a:latin typeface="Constantia"/>
                <a:cs typeface="Constantia"/>
              </a:rPr>
              <a:t> </a:t>
            </a:r>
            <a:r>
              <a:rPr sz="2600" dirty="0">
                <a:latin typeface="Constantia"/>
                <a:cs typeface="Constantia"/>
              </a:rPr>
              <a:t>A</a:t>
            </a:r>
            <a:r>
              <a:rPr sz="2600" spc="-70" dirty="0">
                <a:latin typeface="Constantia"/>
                <a:cs typeface="Constantia"/>
              </a:rPr>
              <a:t> </a:t>
            </a:r>
            <a:r>
              <a:rPr sz="2600" spc="-35" dirty="0">
                <a:latin typeface="Constantia"/>
                <a:cs typeface="Constantia"/>
              </a:rPr>
              <a:t>t</a:t>
            </a:r>
            <a:r>
              <a:rPr sz="2600" dirty="0">
                <a:latin typeface="Constantia"/>
                <a:cs typeface="Constantia"/>
              </a:rPr>
              <a:t>o</a:t>
            </a:r>
            <a:r>
              <a:rPr sz="2600" spc="-95" dirty="0">
                <a:latin typeface="Constantia"/>
                <a:cs typeface="Constantia"/>
              </a:rPr>
              <a:t> </a:t>
            </a:r>
            <a:r>
              <a:rPr sz="2600" dirty="0">
                <a:latin typeface="Constantia"/>
                <a:cs typeface="Constantia"/>
              </a:rPr>
              <a:t>C</a:t>
            </a:r>
            <a:r>
              <a:rPr sz="2600" spc="-35" dirty="0">
                <a:latin typeface="Constantia"/>
                <a:cs typeface="Constantia"/>
              </a:rPr>
              <a:t> </a:t>
            </a:r>
            <a:r>
              <a:rPr sz="2600" spc="-25" dirty="0">
                <a:latin typeface="Constantia"/>
                <a:cs typeface="Constantia"/>
              </a:rPr>
              <a:t>b</a:t>
            </a:r>
            <a:r>
              <a:rPr sz="2600" dirty="0">
                <a:latin typeface="Constantia"/>
                <a:cs typeface="Constantia"/>
              </a:rPr>
              <a:t>y</a:t>
            </a:r>
            <a:r>
              <a:rPr sz="2600" spc="-135" dirty="0">
                <a:latin typeface="Constantia"/>
                <a:cs typeface="Constantia"/>
              </a:rPr>
              <a:t> </a:t>
            </a:r>
            <a:r>
              <a:rPr sz="2600" spc="-25" dirty="0">
                <a:latin typeface="Constantia"/>
                <a:cs typeface="Constantia"/>
              </a:rPr>
              <a:t>w</a:t>
            </a:r>
            <a:r>
              <a:rPr sz="2600" spc="-50" dirty="0">
                <a:latin typeface="Constantia"/>
                <a:cs typeface="Constantia"/>
              </a:rPr>
              <a:t>a</a:t>
            </a:r>
            <a:r>
              <a:rPr sz="2600" dirty="0">
                <a:latin typeface="Constantia"/>
                <a:cs typeface="Constantia"/>
              </a:rPr>
              <a:t>y</a:t>
            </a:r>
            <a:r>
              <a:rPr sz="2600" spc="-155"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spc="5" dirty="0">
                <a:latin typeface="Constantia"/>
                <a:cs typeface="Constantia"/>
              </a:rPr>
              <a:t>B</a:t>
            </a:r>
            <a:r>
              <a:rPr sz="2600" dirty="0">
                <a:latin typeface="Constantia"/>
                <a:cs typeface="Constantia"/>
              </a:rPr>
              <a:t>;</a:t>
            </a:r>
            <a:endParaRPr sz="2600">
              <a:latin typeface="Constantia"/>
              <a:cs typeface="Constantia"/>
            </a:endParaRPr>
          </a:p>
          <a:p>
            <a:pPr marL="12700">
              <a:lnSpc>
                <a:spcPct val="100000"/>
              </a:lnSpc>
              <a:spcBef>
                <a:spcPts val="310"/>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marL="287020" marR="8255">
              <a:lnSpc>
                <a:spcPts val="2820"/>
              </a:lnSpc>
              <a:spcBef>
                <a:spcPts val="660"/>
              </a:spcBef>
            </a:pPr>
            <a:r>
              <a:rPr sz="2600" dirty="0">
                <a:latin typeface="Constantia"/>
                <a:cs typeface="Constantia"/>
              </a:rPr>
              <a:t>The</a:t>
            </a:r>
            <a:r>
              <a:rPr sz="2600" spc="-60" dirty="0">
                <a:latin typeface="Constantia"/>
                <a:cs typeface="Constantia"/>
              </a:rPr>
              <a:t> </a:t>
            </a:r>
            <a:r>
              <a:rPr sz="2600" spc="-5" dirty="0">
                <a:latin typeface="Constantia"/>
                <a:cs typeface="Constantia"/>
              </a:rPr>
              <a:t>person</a:t>
            </a:r>
            <a:r>
              <a:rPr sz="2600" spc="-30" dirty="0">
                <a:latin typeface="Constantia"/>
                <a:cs typeface="Constantia"/>
              </a:rPr>
              <a:t> </a:t>
            </a:r>
            <a:r>
              <a:rPr sz="2600" spc="-5" dirty="0">
                <a:latin typeface="Constantia"/>
                <a:cs typeface="Constantia"/>
              </a:rPr>
              <a:t>will </a:t>
            </a:r>
            <a:r>
              <a:rPr sz="2600" spc="-35" dirty="0">
                <a:latin typeface="Constantia"/>
                <a:cs typeface="Constantia"/>
              </a:rPr>
              <a:t>travel</a:t>
            </a:r>
            <a:r>
              <a:rPr sz="2600" dirty="0">
                <a:latin typeface="Constantia"/>
                <a:cs typeface="Constantia"/>
              </a:rPr>
              <a:t> </a:t>
            </a:r>
            <a:r>
              <a:rPr sz="2600" spc="-15" dirty="0">
                <a:latin typeface="Constantia"/>
                <a:cs typeface="Constantia"/>
              </a:rPr>
              <a:t>from</a:t>
            </a:r>
            <a:r>
              <a:rPr sz="2600" spc="-30" dirty="0">
                <a:latin typeface="Constantia"/>
                <a:cs typeface="Constantia"/>
              </a:rPr>
              <a:t> </a:t>
            </a:r>
            <a:r>
              <a:rPr sz="2600" dirty="0">
                <a:latin typeface="Constantia"/>
                <a:cs typeface="Constantia"/>
              </a:rPr>
              <a:t>A</a:t>
            </a:r>
            <a:r>
              <a:rPr sz="2600" spc="-60" dirty="0">
                <a:latin typeface="Constantia"/>
                <a:cs typeface="Constantia"/>
              </a:rPr>
              <a:t> </a:t>
            </a:r>
            <a:r>
              <a:rPr sz="2600" spc="-20" dirty="0">
                <a:latin typeface="Constantia"/>
                <a:cs typeface="Constantia"/>
              </a:rPr>
              <a:t>to</a:t>
            </a:r>
            <a:r>
              <a:rPr sz="2600" spc="-70" dirty="0">
                <a:latin typeface="Constantia"/>
                <a:cs typeface="Constantia"/>
              </a:rPr>
              <a:t> </a:t>
            </a:r>
            <a:r>
              <a:rPr sz="2600" dirty="0">
                <a:latin typeface="Constantia"/>
                <a:cs typeface="Constantia"/>
              </a:rPr>
              <a:t>B</a:t>
            </a:r>
            <a:r>
              <a:rPr sz="2600" spc="-10" dirty="0">
                <a:latin typeface="Constantia"/>
                <a:cs typeface="Constantia"/>
              </a:rPr>
              <a:t> </a:t>
            </a:r>
            <a:r>
              <a:rPr sz="2600" spc="-20" dirty="0">
                <a:latin typeface="Constantia"/>
                <a:cs typeface="Constantia"/>
              </a:rPr>
              <a:t>to</a:t>
            </a:r>
            <a:r>
              <a:rPr sz="2600" spc="-60" dirty="0">
                <a:latin typeface="Constantia"/>
                <a:cs typeface="Constantia"/>
              </a:rPr>
              <a:t> </a:t>
            </a:r>
            <a:r>
              <a:rPr sz="2600" dirty="0">
                <a:latin typeface="Constantia"/>
                <a:cs typeface="Constantia"/>
              </a:rPr>
              <a:t>C</a:t>
            </a:r>
            <a:r>
              <a:rPr sz="2600" spc="-45" dirty="0">
                <a:latin typeface="Constantia"/>
                <a:cs typeface="Constantia"/>
              </a:rPr>
              <a:t> </a:t>
            </a:r>
            <a:r>
              <a:rPr sz="2600" spc="-15" dirty="0">
                <a:latin typeface="Constantia"/>
                <a:cs typeface="Constantia"/>
              </a:rPr>
              <a:t>to</a:t>
            </a:r>
            <a:r>
              <a:rPr sz="2600" spc="-90" dirty="0">
                <a:latin typeface="Constantia"/>
                <a:cs typeface="Constantia"/>
              </a:rPr>
              <a:t> </a:t>
            </a:r>
            <a:r>
              <a:rPr sz="2600" dirty="0">
                <a:latin typeface="Constantia"/>
                <a:cs typeface="Constantia"/>
              </a:rPr>
              <a:t>B</a:t>
            </a:r>
            <a:r>
              <a:rPr sz="2600" spc="-5" dirty="0">
                <a:latin typeface="Constantia"/>
                <a:cs typeface="Constantia"/>
              </a:rPr>
              <a:t> </a:t>
            </a:r>
            <a:r>
              <a:rPr sz="2600" spc="-20" dirty="0">
                <a:latin typeface="Constantia"/>
                <a:cs typeface="Constantia"/>
              </a:rPr>
              <a:t>to</a:t>
            </a:r>
            <a:r>
              <a:rPr sz="2600" spc="-60" dirty="0">
                <a:latin typeface="Constantia"/>
                <a:cs typeface="Constantia"/>
              </a:rPr>
              <a:t> </a:t>
            </a:r>
            <a:r>
              <a:rPr sz="2600" dirty="0">
                <a:latin typeface="Constantia"/>
                <a:cs typeface="Constantia"/>
              </a:rPr>
              <a:t>A</a:t>
            </a:r>
            <a:r>
              <a:rPr sz="2600" spc="-50" dirty="0">
                <a:latin typeface="Constantia"/>
                <a:cs typeface="Constantia"/>
              </a:rPr>
              <a:t> </a:t>
            </a:r>
            <a:r>
              <a:rPr sz="2600" spc="-10" dirty="0">
                <a:latin typeface="Constantia"/>
                <a:cs typeface="Constantia"/>
              </a:rPr>
              <a:t>for</a:t>
            </a:r>
            <a:r>
              <a:rPr sz="2600" spc="-105" dirty="0">
                <a:latin typeface="Constantia"/>
                <a:cs typeface="Constantia"/>
              </a:rPr>
              <a:t> </a:t>
            </a:r>
            <a:r>
              <a:rPr sz="2600" spc="-5" dirty="0">
                <a:latin typeface="Constantia"/>
                <a:cs typeface="Constantia"/>
              </a:rPr>
              <a:t>the </a:t>
            </a:r>
            <a:r>
              <a:rPr sz="2600" spc="-635" dirty="0">
                <a:latin typeface="Constantia"/>
                <a:cs typeface="Constantia"/>
              </a:rPr>
              <a:t> </a:t>
            </a:r>
            <a:r>
              <a:rPr sz="2600" spc="-10" dirty="0">
                <a:latin typeface="Constantia"/>
                <a:cs typeface="Constantia"/>
              </a:rPr>
              <a:t>round</a:t>
            </a:r>
            <a:r>
              <a:rPr sz="2600" spc="-55" dirty="0">
                <a:latin typeface="Constantia"/>
                <a:cs typeface="Constantia"/>
              </a:rPr>
              <a:t> </a:t>
            </a:r>
            <a:r>
              <a:rPr sz="2600" spc="-20" dirty="0">
                <a:latin typeface="Constantia"/>
                <a:cs typeface="Constantia"/>
              </a:rPr>
              <a:t>trip.</a:t>
            </a:r>
            <a:r>
              <a:rPr sz="2600" spc="-25" dirty="0">
                <a:latin typeface="Constantia"/>
                <a:cs typeface="Constantia"/>
              </a:rPr>
              <a:t> </a:t>
            </a:r>
            <a:r>
              <a:rPr sz="2600" dirty="0">
                <a:latin typeface="Constantia"/>
                <a:cs typeface="Constantia"/>
              </a:rPr>
              <a:t>i.e. (A</a:t>
            </a:r>
            <a:r>
              <a:rPr sz="2600" spc="-45" dirty="0">
                <a:latin typeface="Constantia"/>
                <a:cs typeface="Constantia"/>
              </a:rPr>
              <a:t> </a:t>
            </a:r>
            <a:r>
              <a:rPr sz="2600" dirty="0">
                <a:latin typeface="Times New Roman"/>
                <a:cs typeface="Times New Roman"/>
              </a:rPr>
              <a:t>→</a:t>
            </a:r>
            <a:r>
              <a:rPr sz="2600" dirty="0">
                <a:latin typeface="Constantia"/>
                <a:cs typeface="Constantia"/>
              </a:rPr>
              <a:t>B</a:t>
            </a:r>
            <a:r>
              <a:rPr sz="2600" spc="-15" dirty="0">
                <a:latin typeface="Constantia"/>
                <a:cs typeface="Constantia"/>
              </a:rPr>
              <a:t> </a:t>
            </a:r>
            <a:r>
              <a:rPr sz="2600" dirty="0">
                <a:latin typeface="Times New Roman"/>
                <a:cs typeface="Times New Roman"/>
              </a:rPr>
              <a:t>→</a:t>
            </a:r>
            <a:r>
              <a:rPr sz="2600" dirty="0">
                <a:latin typeface="Constantia"/>
                <a:cs typeface="Constantia"/>
              </a:rPr>
              <a:t>C</a:t>
            </a:r>
            <a:r>
              <a:rPr sz="2600" spc="-50" dirty="0">
                <a:latin typeface="Constantia"/>
                <a:cs typeface="Constantia"/>
              </a:rPr>
              <a:t> </a:t>
            </a:r>
            <a:r>
              <a:rPr sz="2600" dirty="0">
                <a:latin typeface="Times New Roman"/>
                <a:cs typeface="Times New Roman"/>
              </a:rPr>
              <a:t>→</a:t>
            </a:r>
            <a:r>
              <a:rPr sz="2600" dirty="0">
                <a:latin typeface="Constantia"/>
                <a:cs typeface="Constantia"/>
              </a:rPr>
              <a:t>B</a:t>
            </a:r>
            <a:r>
              <a:rPr sz="2600" spc="-15" dirty="0">
                <a:latin typeface="Constantia"/>
                <a:cs typeface="Constantia"/>
              </a:rPr>
              <a:t> </a:t>
            </a:r>
            <a:r>
              <a:rPr sz="2600" spc="-5" dirty="0">
                <a:latin typeface="Times New Roman"/>
                <a:cs typeface="Times New Roman"/>
              </a:rPr>
              <a:t>→</a:t>
            </a:r>
            <a:r>
              <a:rPr sz="2600" spc="-5" dirty="0">
                <a:latin typeface="Constantia"/>
                <a:cs typeface="Constantia"/>
              </a:rPr>
              <a:t>A)</a:t>
            </a:r>
            <a:endParaRPr sz="2600">
              <a:latin typeface="Constantia"/>
              <a:cs typeface="Constantia"/>
            </a:endParaRPr>
          </a:p>
          <a:p>
            <a:pPr>
              <a:lnSpc>
                <a:spcPct val="100000"/>
              </a:lnSpc>
            </a:pPr>
            <a:endParaRPr sz="2900">
              <a:latin typeface="Constantia"/>
              <a:cs typeface="Constantia"/>
            </a:endParaRPr>
          </a:p>
          <a:p>
            <a:pPr>
              <a:lnSpc>
                <a:spcPct val="100000"/>
              </a:lnSpc>
              <a:spcBef>
                <a:spcPts val="25"/>
              </a:spcBef>
            </a:pPr>
            <a:endParaRPr sz="3200">
              <a:latin typeface="Constantia"/>
              <a:cs typeface="Constantia"/>
            </a:endParaRPr>
          </a:p>
          <a:p>
            <a:pPr marL="287020" marR="5080">
              <a:lnSpc>
                <a:spcPts val="2810"/>
              </a:lnSpc>
              <a:spcBef>
                <a:spcPts val="5"/>
              </a:spcBef>
              <a:tabLst>
                <a:tab pos="6578600" algn="l"/>
              </a:tabLst>
            </a:pPr>
            <a:r>
              <a:rPr sz="2600" spc="-5" dirty="0">
                <a:latin typeface="Constantia"/>
                <a:cs typeface="Constantia"/>
              </a:rPr>
              <a:t>The</a:t>
            </a:r>
            <a:r>
              <a:rPr sz="2600" spc="290" dirty="0">
                <a:latin typeface="Constantia"/>
                <a:cs typeface="Constantia"/>
              </a:rPr>
              <a:t> </a:t>
            </a:r>
            <a:r>
              <a:rPr sz="2600" dirty="0">
                <a:latin typeface="Constantia"/>
                <a:cs typeface="Constantia"/>
              </a:rPr>
              <a:t>person</a:t>
            </a:r>
            <a:r>
              <a:rPr sz="2600" spc="305" dirty="0">
                <a:latin typeface="Constantia"/>
                <a:cs typeface="Constantia"/>
              </a:rPr>
              <a:t> </a:t>
            </a:r>
            <a:r>
              <a:rPr sz="2600" spc="-5" dirty="0">
                <a:latin typeface="Constantia"/>
                <a:cs typeface="Constantia"/>
              </a:rPr>
              <a:t>can</a:t>
            </a:r>
            <a:r>
              <a:rPr sz="2600" spc="310" dirty="0">
                <a:latin typeface="Constantia"/>
                <a:cs typeface="Constantia"/>
              </a:rPr>
              <a:t> </a:t>
            </a:r>
            <a:r>
              <a:rPr sz="2600" spc="-35" dirty="0">
                <a:latin typeface="Constantia"/>
                <a:cs typeface="Constantia"/>
              </a:rPr>
              <a:t>travel</a:t>
            </a:r>
            <a:r>
              <a:rPr sz="2600" spc="350" dirty="0">
                <a:latin typeface="Constantia"/>
                <a:cs typeface="Constantia"/>
              </a:rPr>
              <a:t> </a:t>
            </a:r>
            <a:r>
              <a:rPr sz="2600" dirty="0">
                <a:latin typeface="Constantia"/>
                <a:cs typeface="Constantia"/>
              </a:rPr>
              <a:t>4</a:t>
            </a:r>
            <a:r>
              <a:rPr sz="2600" spc="335" dirty="0">
                <a:latin typeface="Constantia"/>
                <a:cs typeface="Constantia"/>
              </a:rPr>
              <a:t> </a:t>
            </a:r>
            <a:r>
              <a:rPr sz="2600" spc="-30" dirty="0">
                <a:latin typeface="Constantia"/>
                <a:cs typeface="Constantia"/>
              </a:rPr>
              <a:t>ways</a:t>
            </a:r>
            <a:r>
              <a:rPr sz="2600" spc="285" dirty="0">
                <a:latin typeface="Constantia"/>
                <a:cs typeface="Constantia"/>
              </a:rPr>
              <a:t> </a:t>
            </a:r>
            <a:r>
              <a:rPr sz="2600" spc="-10" dirty="0">
                <a:latin typeface="Constantia"/>
                <a:cs typeface="Constantia"/>
              </a:rPr>
              <a:t>from</a:t>
            </a:r>
            <a:r>
              <a:rPr sz="2600" spc="300" dirty="0">
                <a:latin typeface="Constantia"/>
                <a:cs typeface="Constantia"/>
              </a:rPr>
              <a:t> </a:t>
            </a:r>
            <a:r>
              <a:rPr sz="2600" dirty="0">
                <a:latin typeface="Constantia"/>
                <a:cs typeface="Constantia"/>
              </a:rPr>
              <a:t>A</a:t>
            </a:r>
            <a:r>
              <a:rPr sz="2600" spc="295" dirty="0">
                <a:latin typeface="Constantia"/>
                <a:cs typeface="Constantia"/>
              </a:rPr>
              <a:t> </a:t>
            </a:r>
            <a:r>
              <a:rPr sz="2600" spc="-25" dirty="0">
                <a:latin typeface="Constantia"/>
                <a:cs typeface="Constantia"/>
              </a:rPr>
              <a:t>to</a:t>
            </a:r>
            <a:r>
              <a:rPr sz="2600" spc="270" dirty="0">
                <a:latin typeface="Constantia"/>
                <a:cs typeface="Constantia"/>
              </a:rPr>
              <a:t> </a:t>
            </a:r>
            <a:r>
              <a:rPr sz="2600" dirty="0">
                <a:latin typeface="Constantia"/>
                <a:cs typeface="Constantia"/>
              </a:rPr>
              <a:t>B	and</a:t>
            </a:r>
            <a:r>
              <a:rPr sz="2600" spc="295" dirty="0">
                <a:latin typeface="Constantia"/>
                <a:cs typeface="Constantia"/>
              </a:rPr>
              <a:t> </a:t>
            </a:r>
            <a:r>
              <a:rPr sz="2600" dirty="0">
                <a:latin typeface="Constantia"/>
                <a:cs typeface="Constantia"/>
              </a:rPr>
              <a:t>3</a:t>
            </a:r>
            <a:r>
              <a:rPr sz="2600" spc="290" dirty="0">
                <a:latin typeface="Constantia"/>
                <a:cs typeface="Constantia"/>
              </a:rPr>
              <a:t> </a:t>
            </a:r>
            <a:r>
              <a:rPr sz="2600" spc="-30" dirty="0">
                <a:latin typeface="Constantia"/>
                <a:cs typeface="Constantia"/>
              </a:rPr>
              <a:t>way </a:t>
            </a:r>
            <a:r>
              <a:rPr sz="2600" spc="-640" dirty="0">
                <a:latin typeface="Constantia"/>
                <a:cs typeface="Constantia"/>
              </a:rPr>
              <a:t> </a:t>
            </a:r>
            <a:r>
              <a:rPr sz="2600" spc="-10" dirty="0">
                <a:latin typeface="Constantia"/>
                <a:cs typeface="Constantia"/>
              </a:rPr>
              <a:t>from</a:t>
            </a:r>
            <a:r>
              <a:rPr sz="2600" spc="-65" dirty="0">
                <a:latin typeface="Constantia"/>
                <a:cs typeface="Constantia"/>
              </a:rPr>
              <a:t> </a:t>
            </a:r>
            <a:r>
              <a:rPr sz="2600" dirty="0">
                <a:latin typeface="Constantia"/>
                <a:cs typeface="Constantia"/>
              </a:rPr>
              <a:t>B</a:t>
            </a:r>
            <a:r>
              <a:rPr sz="2600" spc="-40" dirty="0">
                <a:latin typeface="Constantia"/>
                <a:cs typeface="Constantia"/>
              </a:rPr>
              <a:t> </a:t>
            </a:r>
            <a:r>
              <a:rPr sz="2600" spc="-20" dirty="0">
                <a:latin typeface="Constantia"/>
                <a:cs typeface="Constantia"/>
              </a:rPr>
              <a:t>to</a:t>
            </a:r>
            <a:r>
              <a:rPr sz="2600" spc="-85" dirty="0">
                <a:latin typeface="Constantia"/>
                <a:cs typeface="Constantia"/>
              </a:rPr>
              <a:t> </a:t>
            </a:r>
            <a:r>
              <a:rPr sz="2600" dirty="0">
                <a:latin typeface="Constantia"/>
                <a:cs typeface="Constantia"/>
              </a:rPr>
              <a:t>C</a:t>
            </a:r>
            <a:r>
              <a:rPr sz="2600" spc="-105" dirty="0">
                <a:latin typeface="Constantia"/>
                <a:cs typeface="Constantia"/>
              </a:rPr>
              <a:t> </a:t>
            </a:r>
            <a:r>
              <a:rPr sz="2600" dirty="0">
                <a:latin typeface="Constantia"/>
                <a:cs typeface="Constantia"/>
              </a:rPr>
              <a:t>and</a:t>
            </a:r>
            <a:r>
              <a:rPr sz="2600" spc="-15" dirty="0">
                <a:latin typeface="Constantia"/>
                <a:cs typeface="Constantia"/>
              </a:rPr>
              <a:t> </a:t>
            </a:r>
            <a:r>
              <a:rPr sz="2600" spc="-5" dirty="0">
                <a:latin typeface="Constantia"/>
                <a:cs typeface="Constantia"/>
              </a:rPr>
              <a:t>back.</a:t>
            </a:r>
            <a:endParaRPr sz="2600">
              <a:latin typeface="Constantia"/>
              <a:cs typeface="Constantia"/>
            </a:endParaRPr>
          </a:p>
          <a:p>
            <a:pPr marL="287020" marR="5080">
              <a:lnSpc>
                <a:spcPts val="2870"/>
              </a:lnSpc>
              <a:spcBef>
                <a:spcPts val="775"/>
              </a:spcBef>
              <a:tabLst>
                <a:tab pos="1135380" algn="l"/>
                <a:tab pos="2016760" algn="l"/>
                <a:tab pos="2588260" algn="l"/>
                <a:tab pos="2903855" algn="l"/>
                <a:tab pos="3376295" algn="l"/>
                <a:tab pos="3850640" algn="l"/>
                <a:tab pos="4171950" algn="l"/>
                <a:tab pos="4487545" algn="l"/>
                <a:tab pos="4808855" algn="l"/>
                <a:tab pos="5438140" algn="l"/>
                <a:tab pos="6250940" algn="l"/>
                <a:tab pos="6671309" algn="l"/>
                <a:tab pos="7600950" algn="l"/>
              </a:tabLst>
            </a:pPr>
            <a:r>
              <a:rPr sz="2600" spc="-5" dirty="0">
                <a:latin typeface="Constantia"/>
                <a:cs typeface="Constantia"/>
              </a:rPr>
              <a:t>Thu</a:t>
            </a:r>
            <a:r>
              <a:rPr sz="2600" dirty="0">
                <a:latin typeface="Constantia"/>
                <a:cs typeface="Constantia"/>
              </a:rPr>
              <a:t>s	</a:t>
            </a:r>
            <a:r>
              <a:rPr sz="2600" spc="-5" dirty="0">
                <a:latin typeface="Constantia"/>
                <a:cs typeface="Constantia"/>
              </a:rPr>
              <a:t>the</a:t>
            </a:r>
            <a:r>
              <a:rPr sz="2600" spc="-35" dirty="0">
                <a:latin typeface="Constantia"/>
                <a:cs typeface="Constantia"/>
              </a:rPr>
              <a:t>r</a:t>
            </a:r>
            <a:r>
              <a:rPr sz="2600" dirty="0">
                <a:latin typeface="Constantia"/>
                <a:cs typeface="Constantia"/>
              </a:rPr>
              <a:t>e	a</a:t>
            </a:r>
            <a:r>
              <a:rPr sz="2600" spc="-45" dirty="0">
                <a:latin typeface="Constantia"/>
                <a:cs typeface="Constantia"/>
              </a:rPr>
              <a:t>r</a:t>
            </a:r>
            <a:r>
              <a:rPr sz="2600" dirty="0">
                <a:latin typeface="Constantia"/>
                <a:cs typeface="Constantia"/>
              </a:rPr>
              <a:t>e	4	×3	×3	×	4	=	</a:t>
            </a:r>
            <a:r>
              <a:rPr sz="2800" spc="-5" dirty="0">
                <a:latin typeface="Constantia"/>
                <a:cs typeface="Constantia"/>
              </a:rPr>
              <a:t>144</a:t>
            </a:r>
            <a:r>
              <a:rPr sz="2800" dirty="0">
                <a:latin typeface="Constantia"/>
                <a:cs typeface="Constantia"/>
              </a:rPr>
              <a:t>	</a:t>
            </a:r>
            <a:r>
              <a:rPr sz="2600" spc="-25" dirty="0">
                <a:latin typeface="Constantia"/>
                <a:cs typeface="Constantia"/>
              </a:rPr>
              <a:t>w</a:t>
            </a:r>
            <a:r>
              <a:rPr sz="2600" spc="-55" dirty="0">
                <a:latin typeface="Constantia"/>
                <a:cs typeface="Constantia"/>
              </a:rPr>
              <a:t>a</a:t>
            </a:r>
            <a:r>
              <a:rPr sz="2600" spc="-45" dirty="0">
                <a:latin typeface="Constantia"/>
                <a:cs typeface="Constantia"/>
              </a:rPr>
              <a:t>y</a:t>
            </a:r>
            <a:r>
              <a:rPr sz="2600" dirty="0">
                <a:latin typeface="Constantia"/>
                <a:cs typeface="Constantia"/>
              </a:rPr>
              <a:t>s	</a:t>
            </a:r>
            <a:r>
              <a:rPr sz="2600" spc="-45" dirty="0">
                <a:latin typeface="Constantia"/>
                <a:cs typeface="Constantia"/>
              </a:rPr>
              <a:t>t</a:t>
            </a:r>
            <a:r>
              <a:rPr sz="2600" dirty="0">
                <a:latin typeface="Constantia"/>
                <a:cs typeface="Constantia"/>
              </a:rPr>
              <a:t>o	</a:t>
            </a:r>
            <a:r>
              <a:rPr sz="2600" spc="-5" dirty="0">
                <a:latin typeface="Constantia"/>
                <a:cs typeface="Constantia"/>
              </a:rPr>
              <a:t>t</a:t>
            </a:r>
            <a:r>
              <a:rPr sz="2600" spc="-50" dirty="0">
                <a:latin typeface="Constantia"/>
                <a:cs typeface="Constantia"/>
              </a:rPr>
              <a:t>r</a:t>
            </a:r>
            <a:r>
              <a:rPr sz="2600" spc="-80" dirty="0">
                <a:latin typeface="Constantia"/>
                <a:cs typeface="Constantia"/>
              </a:rPr>
              <a:t>a</a:t>
            </a:r>
            <a:r>
              <a:rPr sz="2600" spc="-60" dirty="0">
                <a:latin typeface="Constantia"/>
                <a:cs typeface="Constantia"/>
              </a:rPr>
              <a:t>v</a:t>
            </a:r>
            <a:r>
              <a:rPr sz="2600" dirty="0">
                <a:latin typeface="Constantia"/>
                <a:cs typeface="Constantia"/>
              </a:rPr>
              <a:t>el	</a:t>
            </a:r>
            <a:r>
              <a:rPr sz="2600" spc="-5" dirty="0">
                <a:latin typeface="Constantia"/>
                <a:cs typeface="Constantia"/>
              </a:rPr>
              <a:t>the  </a:t>
            </a:r>
            <a:r>
              <a:rPr sz="2600" spc="-10" dirty="0">
                <a:latin typeface="Constantia"/>
                <a:cs typeface="Constantia"/>
              </a:rPr>
              <a:t>round</a:t>
            </a:r>
            <a:r>
              <a:rPr sz="2600" spc="-55" dirty="0">
                <a:latin typeface="Constantia"/>
                <a:cs typeface="Constantia"/>
              </a:rPr>
              <a:t> </a:t>
            </a:r>
            <a:r>
              <a:rPr sz="2600" spc="-20" dirty="0">
                <a:latin typeface="Constantia"/>
                <a:cs typeface="Constantia"/>
              </a:rPr>
              <a:t>trip.</a:t>
            </a:r>
            <a:endParaRPr sz="2600">
              <a:latin typeface="Constantia"/>
              <a:cs typeface="Constantia"/>
            </a:endParaRPr>
          </a:p>
        </p:txBody>
      </p:sp>
      <p:pic>
        <p:nvPicPr>
          <p:cNvPr id="4" name="object 4"/>
          <p:cNvPicPr/>
          <p:nvPr/>
        </p:nvPicPr>
        <p:blipFill>
          <a:blip r:embed="rId2" cstate="print"/>
          <a:stretch>
            <a:fillRect/>
          </a:stretch>
        </p:blipFill>
        <p:spPr>
          <a:xfrm>
            <a:off x="1447800" y="3451859"/>
            <a:ext cx="4038600" cy="419100"/>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383261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5940" y="1612519"/>
            <a:ext cx="8079740" cy="4782185"/>
          </a:xfrm>
          <a:prstGeom prst="rect">
            <a:avLst/>
          </a:prstGeom>
        </p:spPr>
        <p:txBody>
          <a:bodyPr vert="horz" wrap="square" lIns="0" tIns="13335" rIns="0" bIns="0" rtlCol="0">
            <a:spAutoFit/>
          </a:bodyPr>
          <a:lstStyle/>
          <a:p>
            <a:pPr marL="286385" marR="5715" indent="-274320">
              <a:lnSpc>
                <a:spcPct val="100000"/>
              </a:lnSpc>
              <a:spcBef>
                <a:spcPts val="105"/>
              </a:spcBef>
              <a:tabLst>
                <a:tab pos="419734" algn="l"/>
                <a:tab pos="1499870" algn="l"/>
                <a:tab pos="4057650" algn="l"/>
                <a:tab pos="5165725" algn="l"/>
                <a:tab pos="6724015" algn="l"/>
                <a:tab pos="7130415" algn="l"/>
                <a:tab pos="7598409" algn="l"/>
              </a:tabLst>
            </a:pPr>
            <a:r>
              <a:rPr sz="2600" spc="-5" dirty="0">
                <a:latin typeface="Constantia"/>
                <a:cs typeface="Constantia"/>
              </a:rPr>
              <a:t>c</a:t>
            </a:r>
            <a:r>
              <a:rPr sz="2600" dirty="0">
                <a:latin typeface="Constantia"/>
                <a:cs typeface="Constantia"/>
              </a:rPr>
              <a:t>)	</a:t>
            </a:r>
            <a:r>
              <a:rPr sz="2600" spc="-35" dirty="0">
                <a:latin typeface="Constantia"/>
                <a:cs typeface="Constantia"/>
              </a:rPr>
              <a:t>R</a:t>
            </a:r>
            <a:r>
              <a:rPr sz="2600" spc="-15" dirty="0">
                <a:latin typeface="Constantia"/>
                <a:cs typeface="Constantia"/>
              </a:rPr>
              <a:t>o</a:t>
            </a:r>
            <a:r>
              <a:rPr sz="2600" spc="-5" dirty="0">
                <a:latin typeface="Constantia"/>
                <a:cs typeface="Constantia"/>
              </a:rPr>
              <a:t>un</a:t>
            </a:r>
            <a:r>
              <a:rPr sz="2600" dirty="0">
                <a:latin typeface="Constantia"/>
                <a:cs typeface="Constantia"/>
              </a:rPr>
              <a:t>d	</a:t>
            </a:r>
            <a:r>
              <a:rPr sz="2600" spc="-5" dirty="0">
                <a:latin typeface="Constantia"/>
                <a:cs typeface="Constantia"/>
              </a:rPr>
              <a:t>tri</a:t>
            </a:r>
            <a:r>
              <a:rPr sz="2600" dirty="0">
                <a:latin typeface="Constantia"/>
                <a:cs typeface="Constantia"/>
              </a:rPr>
              <a:t>p</a:t>
            </a:r>
            <a:r>
              <a:rPr sz="2600" spc="320" dirty="0">
                <a:latin typeface="Constantia"/>
                <a:cs typeface="Constantia"/>
              </a:rPr>
              <a:t> </a:t>
            </a:r>
            <a:r>
              <a:rPr sz="2600" spc="-25" dirty="0">
                <a:latin typeface="Constantia"/>
                <a:cs typeface="Constantia"/>
              </a:rPr>
              <a:t>b</a:t>
            </a:r>
            <a:r>
              <a:rPr sz="2600" dirty="0">
                <a:latin typeface="Constantia"/>
                <a:cs typeface="Constantia"/>
              </a:rPr>
              <a:t>y </a:t>
            </a:r>
            <a:r>
              <a:rPr sz="2600" spc="-325" dirty="0">
                <a:latin typeface="Constantia"/>
                <a:cs typeface="Constantia"/>
              </a:rPr>
              <a:t> </a:t>
            </a:r>
            <a:r>
              <a:rPr sz="2600" spc="-15" dirty="0">
                <a:latin typeface="Constantia"/>
                <a:cs typeface="Constantia"/>
              </a:rPr>
              <a:t>b</a:t>
            </a:r>
            <a:r>
              <a:rPr sz="2600" spc="-5" dirty="0">
                <a:latin typeface="Constantia"/>
                <a:cs typeface="Constantia"/>
              </a:rPr>
              <a:t>u</a:t>
            </a:r>
            <a:r>
              <a:rPr sz="2600" dirty="0">
                <a:latin typeface="Constantia"/>
                <a:cs typeface="Constantia"/>
              </a:rPr>
              <a:t>s </a:t>
            </a:r>
            <a:r>
              <a:rPr sz="2600" spc="-315" dirty="0">
                <a:latin typeface="Constantia"/>
                <a:cs typeface="Constantia"/>
              </a:rPr>
              <a:t> </a:t>
            </a:r>
            <a:r>
              <a:rPr sz="2600" dirty="0">
                <a:latin typeface="Constantia"/>
                <a:cs typeface="Constantia"/>
              </a:rPr>
              <a:t>f</a:t>
            </a:r>
            <a:r>
              <a:rPr sz="2600" spc="-45" dirty="0">
                <a:latin typeface="Constantia"/>
                <a:cs typeface="Constantia"/>
              </a:rPr>
              <a:t>r</a:t>
            </a:r>
            <a:r>
              <a:rPr sz="2600" spc="-15" dirty="0">
                <a:latin typeface="Constantia"/>
                <a:cs typeface="Constantia"/>
              </a:rPr>
              <a:t>o</a:t>
            </a:r>
            <a:r>
              <a:rPr sz="2600" dirty="0">
                <a:latin typeface="Constantia"/>
                <a:cs typeface="Constantia"/>
              </a:rPr>
              <a:t>m	A </a:t>
            </a:r>
            <a:r>
              <a:rPr sz="2600" spc="-315" dirty="0">
                <a:latin typeface="Constantia"/>
                <a:cs typeface="Constantia"/>
              </a:rPr>
              <a:t> </a:t>
            </a:r>
            <a:r>
              <a:rPr sz="2600" spc="-45" dirty="0">
                <a:latin typeface="Constantia"/>
                <a:cs typeface="Constantia"/>
              </a:rPr>
              <a:t>t</a:t>
            </a:r>
            <a:r>
              <a:rPr sz="2600" dirty="0">
                <a:latin typeface="Constantia"/>
                <a:cs typeface="Constantia"/>
              </a:rPr>
              <a:t>o </a:t>
            </a:r>
            <a:r>
              <a:rPr sz="2600" spc="-325" dirty="0">
                <a:latin typeface="Constantia"/>
                <a:cs typeface="Constantia"/>
              </a:rPr>
              <a:t> </a:t>
            </a:r>
            <a:r>
              <a:rPr sz="2600" dirty="0">
                <a:latin typeface="Constantia"/>
                <a:cs typeface="Constantia"/>
              </a:rPr>
              <a:t>C	</a:t>
            </a:r>
            <a:r>
              <a:rPr sz="2600" spc="-25" dirty="0">
                <a:latin typeface="Constantia"/>
                <a:cs typeface="Constantia"/>
              </a:rPr>
              <a:t>b</a:t>
            </a:r>
            <a:r>
              <a:rPr sz="2600" dirty="0">
                <a:latin typeface="Constantia"/>
                <a:cs typeface="Constantia"/>
              </a:rPr>
              <a:t>y</a:t>
            </a:r>
            <a:r>
              <a:rPr sz="2600" spc="310" dirty="0">
                <a:latin typeface="Constantia"/>
                <a:cs typeface="Constantia"/>
              </a:rPr>
              <a:t> </a:t>
            </a:r>
            <a:r>
              <a:rPr sz="2600" spc="-25" dirty="0">
                <a:latin typeface="Constantia"/>
                <a:cs typeface="Constantia"/>
              </a:rPr>
              <a:t>w</a:t>
            </a:r>
            <a:r>
              <a:rPr sz="2600" spc="-65" dirty="0">
                <a:latin typeface="Constantia"/>
                <a:cs typeface="Constantia"/>
              </a:rPr>
              <a:t>a</a:t>
            </a:r>
            <a:r>
              <a:rPr sz="2600" dirty="0">
                <a:latin typeface="Constantia"/>
                <a:cs typeface="Constantia"/>
              </a:rPr>
              <a:t>y </a:t>
            </a:r>
            <a:r>
              <a:rPr sz="2600" spc="-325" dirty="0">
                <a:latin typeface="Constantia"/>
                <a:cs typeface="Constantia"/>
              </a:rPr>
              <a:t> </a:t>
            </a:r>
            <a:r>
              <a:rPr sz="2600" spc="-5" dirty="0">
                <a:latin typeface="Constantia"/>
                <a:cs typeface="Constantia"/>
              </a:rPr>
              <a:t>o</a:t>
            </a:r>
            <a:r>
              <a:rPr sz="2600" dirty="0">
                <a:latin typeface="Constantia"/>
                <a:cs typeface="Constantia"/>
              </a:rPr>
              <a:t>f	</a:t>
            </a:r>
            <a:r>
              <a:rPr sz="2600" spc="-70" dirty="0">
                <a:latin typeface="Constantia"/>
                <a:cs typeface="Constantia"/>
              </a:rPr>
              <a:t>B</a:t>
            </a:r>
            <a:r>
              <a:rPr sz="2600" dirty="0">
                <a:latin typeface="Constantia"/>
                <a:cs typeface="Constantia"/>
              </a:rPr>
              <a:t>,	</a:t>
            </a:r>
            <a:r>
              <a:rPr sz="2600" spc="-10" dirty="0">
                <a:latin typeface="Constantia"/>
                <a:cs typeface="Constantia"/>
              </a:rPr>
              <a:t>i</a:t>
            </a:r>
            <a:r>
              <a:rPr sz="2600" dirty="0">
                <a:latin typeface="Constantia"/>
                <a:cs typeface="Constantia"/>
              </a:rPr>
              <a:t>f	</a:t>
            </a:r>
            <a:r>
              <a:rPr sz="2600" spc="-5" dirty="0">
                <a:latin typeface="Constantia"/>
                <a:cs typeface="Constantia"/>
              </a:rPr>
              <a:t>the  </a:t>
            </a:r>
            <a:r>
              <a:rPr sz="2600" dirty="0">
                <a:latin typeface="Constantia"/>
                <a:cs typeface="Constantia"/>
              </a:rPr>
              <a:t>person</a:t>
            </a:r>
            <a:r>
              <a:rPr sz="2600" spc="-130" dirty="0">
                <a:latin typeface="Constantia"/>
                <a:cs typeface="Constantia"/>
              </a:rPr>
              <a:t> </a:t>
            </a:r>
            <a:r>
              <a:rPr sz="2600" spc="-5" dirty="0">
                <a:latin typeface="Constantia"/>
                <a:cs typeface="Constantia"/>
              </a:rPr>
              <a:t>does</a:t>
            </a:r>
            <a:r>
              <a:rPr sz="2600" spc="-65" dirty="0">
                <a:latin typeface="Constantia"/>
                <a:cs typeface="Constantia"/>
              </a:rPr>
              <a:t> </a:t>
            </a:r>
            <a:r>
              <a:rPr sz="2600" spc="-5" dirty="0">
                <a:latin typeface="Constantia"/>
                <a:cs typeface="Constantia"/>
              </a:rPr>
              <a:t>not</a:t>
            </a:r>
            <a:r>
              <a:rPr sz="2600" spc="-130" dirty="0">
                <a:latin typeface="Constantia"/>
                <a:cs typeface="Constantia"/>
              </a:rPr>
              <a:t> </a:t>
            </a:r>
            <a:r>
              <a:rPr sz="2600" spc="-5" dirty="0">
                <a:latin typeface="Constantia"/>
                <a:cs typeface="Constantia"/>
              </a:rPr>
              <a:t>want</a:t>
            </a:r>
            <a:r>
              <a:rPr sz="2600" spc="-114" dirty="0">
                <a:latin typeface="Constantia"/>
                <a:cs typeface="Constantia"/>
              </a:rPr>
              <a:t> </a:t>
            </a:r>
            <a:r>
              <a:rPr sz="2600" spc="-20" dirty="0">
                <a:latin typeface="Constantia"/>
                <a:cs typeface="Constantia"/>
              </a:rPr>
              <a:t>to</a:t>
            </a:r>
            <a:r>
              <a:rPr sz="2600" spc="-125" dirty="0">
                <a:latin typeface="Constantia"/>
                <a:cs typeface="Constantia"/>
              </a:rPr>
              <a:t> </a:t>
            </a:r>
            <a:r>
              <a:rPr sz="2600" spc="-5" dirty="0">
                <a:latin typeface="Constantia"/>
                <a:cs typeface="Constantia"/>
              </a:rPr>
              <a:t>use</a:t>
            </a:r>
            <a:r>
              <a:rPr sz="2600" spc="-140" dirty="0">
                <a:latin typeface="Constantia"/>
                <a:cs typeface="Constantia"/>
              </a:rPr>
              <a:t> </a:t>
            </a:r>
            <a:r>
              <a:rPr sz="2600" dirty="0">
                <a:latin typeface="Constantia"/>
                <a:cs typeface="Constantia"/>
              </a:rPr>
              <a:t>a</a:t>
            </a:r>
            <a:r>
              <a:rPr sz="2600" spc="-65" dirty="0">
                <a:latin typeface="Constantia"/>
                <a:cs typeface="Constantia"/>
              </a:rPr>
              <a:t> </a:t>
            </a:r>
            <a:r>
              <a:rPr sz="2600" dirty="0">
                <a:latin typeface="Constantia"/>
                <a:cs typeface="Constantia"/>
              </a:rPr>
              <a:t>bus</a:t>
            </a:r>
            <a:r>
              <a:rPr sz="2600" spc="-65" dirty="0">
                <a:latin typeface="Constantia"/>
                <a:cs typeface="Constantia"/>
              </a:rPr>
              <a:t> </a:t>
            </a:r>
            <a:r>
              <a:rPr sz="2600" spc="-5" dirty="0">
                <a:latin typeface="Constantia"/>
                <a:cs typeface="Constantia"/>
              </a:rPr>
              <a:t>line</a:t>
            </a:r>
            <a:r>
              <a:rPr sz="2600" spc="-65" dirty="0">
                <a:latin typeface="Constantia"/>
                <a:cs typeface="Constantia"/>
              </a:rPr>
              <a:t> </a:t>
            </a:r>
            <a:r>
              <a:rPr sz="2600" spc="-15" dirty="0">
                <a:latin typeface="Constantia"/>
                <a:cs typeface="Constantia"/>
              </a:rPr>
              <a:t>more</a:t>
            </a:r>
            <a:r>
              <a:rPr sz="2600" spc="-95" dirty="0">
                <a:latin typeface="Constantia"/>
                <a:cs typeface="Constantia"/>
              </a:rPr>
              <a:t> </a:t>
            </a:r>
            <a:r>
              <a:rPr sz="2600" spc="-5" dirty="0">
                <a:latin typeface="Constantia"/>
                <a:cs typeface="Constantia"/>
              </a:rPr>
              <a:t>than</a:t>
            </a:r>
            <a:r>
              <a:rPr sz="2600" spc="-114" dirty="0">
                <a:latin typeface="Constantia"/>
                <a:cs typeface="Constantia"/>
              </a:rPr>
              <a:t> </a:t>
            </a:r>
            <a:r>
              <a:rPr sz="2600" spc="-15" dirty="0">
                <a:latin typeface="Constantia"/>
                <a:cs typeface="Constantia"/>
              </a:rPr>
              <a:t>once.</a:t>
            </a:r>
            <a:endParaRPr sz="2600">
              <a:latin typeface="Constantia"/>
              <a:cs typeface="Constantia"/>
            </a:endParaRPr>
          </a:p>
          <a:p>
            <a:pPr marL="12700">
              <a:lnSpc>
                <a:spcPct val="100000"/>
              </a:lnSpc>
              <a:spcBef>
                <a:spcPts val="620"/>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a:lnSpc>
                <a:spcPct val="100000"/>
              </a:lnSpc>
              <a:spcBef>
                <a:spcPts val="35"/>
              </a:spcBef>
            </a:pPr>
            <a:endParaRPr sz="3550">
              <a:latin typeface="Constantia"/>
              <a:cs typeface="Constantia"/>
            </a:endParaRPr>
          </a:p>
          <a:p>
            <a:pPr marL="286385" marR="5080" algn="just">
              <a:lnSpc>
                <a:spcPct val="100000"/>
              </a:lnSpc>
              <a:spcBef>
                <a:spcPts val="5"/>
              </a:spcBef>
            </a:pPr>
            <a:r>
              <a:rPr sz="2600" spc="-5" dirty="0">
                <a:latin typeface="Constantia"/>
                <a:cs typeface="Constantia"/>
              </a:rPr>
              <a:t>The </a:t>
            </a:r>
            <a:r>
              <a:rPr sz="2600" dirty="0">
                <a:latin typeface="Constantia"/>
                <a:cs typeface="Constantia"/>
              </a:rPr>
              <a:t>person </a:t>
            </a:r>
            <a:r>
              <a:rPr sz="2600" spc="-5" dirty="0">
                <a:latin typeface="Constantia"/>
                <a:cs typeface="Constantia"/>
              </a:rPr>
              <a:t>can </a:t>
            </a:r>
            <a:r>
              <a:rPr sz="2600" spc="-30" dirty="0">
                <a:latin typeface="Constantia"/>
                <a:cs typeface="Constantia"/>
              </a:rPr>
              <a:t>travel </a:t>
            </a:r>
            <a:r>
              <a:rPr sz="2600" dirty="0">
                <a:latin typeface="Constantia"/>
                <a:cs typeface="Constantia"/>
              </a:rPr>
              <a:t>4 </a:t>
            </a:r>
            <a:r>
              <a:rPr sz="2600" spc="-25" dirty="0">
                <a:latin typeface="Constantia"/>
                <a:cs typeface="Constantia"/>
              </a:rPr>
              <a:t>ways </a:t>
            </a:r>
            <a:r>
              <a:rPr sz="2600" spc="-15" dirty="0">
                <a:latin typeface="Constantia"/>
                <a:cs typeface="Constantia"/>
              </a:rPr>
              <a:t>from </a:t>
            </a:r>
            <a:r>
              <a:rPr sz="2600" dirty="0">
                <a:latin typeface="Constantia"/>
                <a:cs typeface="Constantia"/>
              </a:rPr>
              <a:t>A </a:t>
            </a:r>
            <a:r>
              <a:rPr sz="2600" spc="-25" dirty="0">
                <a:latin typeface="Constantia"/>
                <a:cs typeface="Constantia"/>
              </a:rPr>
              <a:t>to </a:t>
            </a:r>
            <a:r>
              <a:rPr sz="2600" dirty="0">
                <a:latin typeface="Constantia"/>
                <a:cs typeface="Constantia"/>
              </a:rPr>
              <a:t>B and 3 </a:t>
            </a:r>
            <a:r>
              <a:rPr sz="2600" spc="-25" dirty="0">
                <a:latin typeface="Constantia"/>
                <a:cs typeface="Constantia"/>
              </a:rPr>
              <a:t>ways </a:t>
            </a:r>
            <a:r>
              <a:rPr sz="2600" spc="-20" dirty="0">
                <a:latin typeface="Constantia"/>
                <a:cs typeface="Constantia"/>
              </a:rPr>
              <a:t> </a:t>
            </a:r>
            <a:r>
              <a:rPr sz="2600" spc="-10" dirty="0">
                <a:latin typeface="Constantia"/>
                <a:cs typeface="Constantia"/>
              </a:rPr>
              <a:t>from </a:t>
            </a:r>
            <a:r>
              <a:rPr sz="2600" dirty="0">
                <a:latin typeface="Constantia"/>
                <a:cs typeface="Constantia"/>
              </a:rPr>
              <a:t>B </a:t>
            </a:r>
            <a:r>
              <a:rPr sz="2600" spc="-15" dirty="0">
                <a:latin typeface="Constantia"/>
                <a:cs typeface="Constantia"/>
              </a:rPr>
              <a:t>to </a:t>
            </a:r>
            <a:r>
              <a:rPr sz="2600" spc="-5" dirty="0">
                <a:latin typeface="Constantia"/>
                <a:cs typeface="Constantia"/>
              </a:rPr>
              <a:t>C, but </a:t>
            </a:r>
            <a:r>
              <a:rPr sz="2600" spc="-10" dirty="0">
                <a:latin typeface="Constantia"/>
                <a:cs typeface="Constantia"/>
              </a:rPr>
              <a:t>only </a:t>
            </a:r>
            <a:r>
              <a:rPr sz="2600" dirty="0">
                <a:latin typeface="Constantia"/>
                <a:cs typeface="Constantia"/>
              </a:rPr>
              <a:t>2 </a:t>
            </a:r>
            <a:r>
              <a:rPr sz="2600" spc="-30" dirty="0">
                <a:latin typeface="Constantia"/>
                <a:cs typeface="Constantia"/>
              </a:rPr>
              <a:t>ways </a:t>
            </a:r>
            <a:r>
              <a:rPr sz="2600" spc="-15" dirty="0">
                <a:latin typeface="Constantia"/>
                <a:cs typeface="Constantia"/>
              </a:rPr>
              <a:t>from </a:t>
            </a:r>
            <a:r>
              <a:rPr sz="2600" dirty="0">
                <a:latin typeface="Constantia"/>
                <a:cs typeface="Constantia"/>
              </a:rPr>
              <a:t>C </a:t>
            </a:r>
            <a:r>
              <a:rPr sz="2600" spc="-20" dirty="0">
                <a:latin typeface="Constantia"/>
                <a:cs typeface="Constantia"/>
              </a:rPr>
              <a:t>to </a:t>
            </a:r>
            <a:r>
              <a:rPr sz="2600" dirty="0">
                <a:latin typeface="Constantia"/>
                <a:cs typeface="Constantia"/>
              </a:rPr>
              <a:t>B and 3 </a:t>
            </a:r>
            <a:r>
              <a:rPr sz="2600" spc="-30" dirty="0">
                <a:latin typeface="Constantia"/>
                <a:cs typeface="Constantia"/>
              </a:rPr>
              <a:t>ways </a:t>
            </a:r>
            <a:r>
              <a:rPr sz="2600" spc="-25" dirty="0">
                <a:latin typeface="Constantia"/>
                <a:cs typeface="Constantia"/>
              </a:rPr>
              <a:t> </a:t>
            </a:r>
            <a:r>
              <a:rPr sz="2600" spc="-10" dirty="0">
                <a:latin typeface="Constantia"/>
                <a:cs typeface="Constantia"/>
              </a:rPr>
              <a:t>from </a:t>
            </a:r>
            <a:r>
              <a:rPr sz="2600" dirty="0">
                <a:latin typeface="Constantia"/>
                <a:cs typeface="Constantia"/>
              </a:rPr>
              <a:t>B </a:t>
            </a:r>
            <a:r>
              <a:rPr sz="2600" spc="-25" dirty="0">
                <a:latin typeface="Constantia"/>
                <a:cs typeface="Constantia"/>
              </a:rPr>
              <a:t>to </a:t>
            </a:r>
            <a:r>
              <a:rPr sz="2600" spc="-5" dirty="0">
                <a:latin typeface="Constantia"/>
                <a:cs typeface="Constantia"/>
              </a:rPr>
              <a:t>A, </a:t>
            </a:r>
            <a:r>
              <a:rPr sz="2600" spc="-10" dirty="0">
                <a:latin typeface="Constantia"/>
                <a:cs typeface="Constantia"/>
              </a:rPr>
              <a:t>since </a:t>
            </a:r>
            <a:r>
              <a:rPr sz="2600" spc="-5" dirty="0">
                <a:latin typeface="Constantia"/>
                <a:cs typeface="Constantia"/>
              </a:rPr>
              <a:t>bus line cannot </a:t>
            </a:r>
            <a:r>
              <a:rPr sz="2600" dirty="0">
                <a:latin typeface="Constantia"/>
                <a:cs typeface="Constantia"/>
              </a:rPr>
              <a:t>be </a:t>
            </a:r>
            <a:r>
              <a:rPr sz="2600" spc="-5" dirty="0">
                <a:latin typeface="Constantia"/>
                <a:cs typeface="Constantia"/>
              </a:rPr>
              <a:t>used </a:t>
            </a:r>
            <a:r>
              <a:rPr sz="2600" spc="-15" dirty="0">
                <a:latin typeface="Constantia"/>
                <a:cs typeface="Constantia"/>
              </a:rPr>
              <a:t>more </a:t>
            </a:r>
            <a:r>
              <a:rPr sz="2600" spc="-5" dirty="0">
                <a:latin typeface="Constantia"/>
                <a:cs typeface="Constantia"/>
              </a:rPr>
              <a:t>than </a:t>
            </a:r>
            <a:r>
              <a:rPr sz="2600" dirty="0">
                <a:latin typeface="Constantia"/>
                <a:cs typeface="Constantia"/>
              </a:rPr>
              <a:t> </a:t>
            </a:r>
            <a:r>
              <a:rPr sz="2600" spc="-15" dirty="0">
                <a:latin typeface="Constantia"/>
                <a:cs typeface="Constantia"/>
              </a:rPr>
              <a:t>once.</a:t>
            </a:r>
            <a:r>
              <a:rPr sz="2600" spc="-20" dirty="0">
                <a:latin typeface="Constantia"/>
                <a:cs typeface="Constantia"/>
              </a:rPr>
              <a:t> Hence</a:t>
            </a:r>
            <a:r>
              <a:rPr sz="2600" spc="-90" dirty="0">
                <a:latin typeface="Constantia"/>
                <a:cs typeface="Constantia"/>
              </a:rPr>
              <a:t> </a:t>
            </a:r>
            <a:r>
              <a:rPr sz="2600" spc="-10" dirty="0">
                <a:latin typeface="Constantia"/>
                <a:cs typeface="Constantia"/>
              </a:rPr>
              <a:t>there</a:t>
            </a:r>
            <a:r>
              <a:rPr sz="2600" spc="-135" dirty="0">
                <a:latin typeface="Constantia"/>
                <a:cs typeface="Constantia"/>
              </a:rPr>
              <a:t> </a:t>
            </a:r>
            <a:r>
              <a:rPr sz="2600" spc="-15" dirty="0">
                <a:latin typeface="Constantia"/>
                <a:cs typeface="Constantia"/>
              </a:rPr>
              <a:t>are</a:t>
            </a:r>
            <a:endParaRPr sz="2600">
              <a:latin typeface="Constantia"/>
              <a:cs typeface="Constantia"/>
            </a:endParaRPr>
          </a:p>
          <a:p>
            <a:pPr marL="94615" algn="just">
              <a:lnSpc>
                <a:spcPct val="100000"/>
              </a:lnSpc>
              <a:spcBef>
                <a:spcPts val="625"/>
              </a:spcBef>
            </a:pPr>
            <a:r>
              <a:rPr sz="2600" dirty="0">
                <a:latin typeface="Constantia"/>
                <a:cs typeface="Constantia"/>
              </a:rPr>
              <a:t>4</a:t>
            </a:r>
            <a:r>
              <a:rPr sz="2600" spc="-20" dirty="0">
                <a:latin typeface="Constantia"/>
                <a:cs typeface="Constantia"/>
              </a:rPr>
              <a:t> </a:t>
            </a:r>
            <a:r>
              <a:rPr sz="2600" dirty="0">
                <a:latin typeface="Constantia"/>
                <a:cs typeface="Constantia"/>
              </a:rPr>
              <a:t>×3</a:t>
            </a:r>
            <a:r>
              <a:rPr sz="2600" spc="-20" dirty="0">
                <a:latin typeface="Constantia"/>
                <a:cs typeface="Constantia"/>
              </a:rPr>
              <a:t> </a:t>
            </a:r>
            <a:r>
              <a:rPr sz="2600" dirty="0">
                <a:latin typeface="Constantia"/>
                <a:cs typeface="Constantia"/>
              </a:rPr>
              <a:t>×2</a:t>
            </a:r>
            <a:r>
              <a:rPr sz="2600" spc="-15" dirty="0">
                <a:latin typeface="Constantia"/>
                <a:cs typeface="Constantia"/>
              </a:rPr>
              <a:t> </a:t>
            </a:r>
            <a:r>
              <a:rPr sz="2600" dirty="0">
                <a:latin typeface="Constantia"/>
                <a:cs typeface="Constantia"/>
              </a:rPr>
              <a:t>×</a:t>
            </a:r>
            <a:r>
              <a:rPr sz="2600" spc="-15" dirty="0">
                <a:latin typeface="Constantia"/>
                <a:cs typeface="Constantia"/>
              </a:rPr>
              <a:t> </a:t>
            </a:r>
            <a:r>
              <a:rPr sz="2600" dirty="0">
                <a:latin typeface="Constantia"/>
                <a:cs typeface="Constantia"/>
              </a:rPr>
              <a:t>3</a:t>
            </a:r>
            <a:r>
              <a:rPr sz="2600" spc="-15" dirty="0">
                <a:latin typeface="Constantia"/>
                <a:cs typeface="Constantia"/>
              </a:rPr>
              <a:t> </a:t>
            </a:r>
            <a:r>
              <a:rPr sz="2600" dirty="0">
                <a:latin typeface="Constantia"/>
                <a:cs typeface="Constantia"/>
              </a:rPr>
              <a:t>=</a:t>
            </a:r>
            <a:r>
              <a:rPr sz="2600" spc="-15" dirty="0">
                <a:latin typeface="Constantia"/>
                <a:cs typeface="Constantia"/>
              </a:rPr>
              <a:t> </a:t>
            </a:r>
            <a:r>
              <a:rPr sz="2600" dirty="0">
                <a:latin typeface="Constantia"/>
                <a:cs typeface="Constantia"/>
              </a:rPr>
              <a:t>72</a:t>
            </a:r>
            <a:r>
              <a:rPr sz="2600" spc="-70" dirty="0">
                <a:latin typeface="Constantia"/>
                <a:cs typeface="Constantia"/>
              </a:rPr>
              <a:t> </a:t>
            </a:r>
            <a:r>
              <a:rPr sz="2600" spc="-25" dirty="0">
                <a:latin typeface="Constantia"/>
                <a:cs typeface="Constantia"/>
              </a:rPr>
              <a:t>ways</a:t>
            </a:r>
            <a:endParaRPr sz="2600">
              <a:latin typeface="Constantia"/>
              <a:cs typeface="Constantia"/>
            </a:endParaRPr>
          </a:p>
          <a:p>
            <a:pPr marL="286385" marR="5080" algn="just">
              <a:lnSpc>
                <a:spcPct val="100000"/>
              </a:lnSpc>
              <a:spcBef>
                <a:spcPts val="625"/>
              </a:spcBef>
            </a:pPr>
            <a:r>
              <a:rPr sz="2600" spc="-25" dirty="0">
                <a:latin typeface="Constantia"/>
                <a:cs typeface="Constantia"/>
              </a:rPr>
              <a:t>to </a:t>
            </a:r>
            <a:r>
              <a:rPr sz="2600" spc="-30" dirty="0">
                <a:latin typeface="Constantia"/>
                <a:cs typeface="Constantia"/>
              </a:rPr>
              <a:t>travel </a:t>
            </a:r>
            <a:r>
              <a:rPr sz="2600" spc="-5" dirty="0">
                <a:latin typeface="Constantia"/>
                <a:cs typeface="Constantia"/>
              </a:rPr>
              <a:t>the </a:t>
            </a:r>
            <a:r>
              <a:rPr sz="2600" spc="-10" dirty="0">
                <a:latin typeface="Constantia"/>
                <a:cs typeface="Constantia"/>
              </a:rPr>
              <a:t>round </a:t>
            </a:r>
            <a:r>
              <a:rPr sz="2600" spc="-5" dirty="0">
                <a:latin typeface="Constantia"/>
                <a:cs typeface="Constantia"/>
              </a:rPr>
              <a:t>trip without using </a:t>
            </a:r>
            <a:r>
              <a:rPr sz="2600" dirty="0">
                <a:latin typeface="Constantia"/>
                <a:cs typeface="Constantia"/>
              </a:rPr>
              <a:t>a </a:t>
            </a:r>
            <a:r>
              <a:rPr sz="2600" spc="-5" dirty="0">
                <a:latin typeface="Constantia"/>
                <a:cs typeface="Constantia"/>
              </a:rPr>
              <a:t>bus line </a:t>
            </a:r>
            <a:r>
              <a:rPr sz="2600" spc="-15" dirty="0">
                <a:latin typeface="Constantia"/>
                <a:cs typeface="Constantia"/>
              </a:rPr>
              <a:t>more </a:t>
            </a:r>
            <a:r>
              <a:rPr sz="2600" spc="-10" dirty="0">
                <a:latin typeface="Constantia"/>
                <a:cs typeface="Constantia"/>
              </a:rPr>
              <a:t> </a:t>
            </a:r>
            <a:r>
              <a:rPr sz="2600" dirty="0">
                <a:latin typeface="Constantia"/>
                <a:cs typeface="Constantia"/>
              </a:rPr>
              <a:t>than</a:t>
            </a:r>
            <a:r>
              <a:rPr sz="2600" spc="-125" dirty="0">
                <a:latin typeface="Constantia"/>
                <a:cs typeface="Constantia"/>
              </a:rPr>
              <a:t> </a:t>
            </a:r>
            <a:r>
              <a:rPr sz="2600" spc="-15" dirty="0">
                <a:latin typeface="Constantia"/>
                <a:cs typeface="Constantia"/>
              </a:rPr>
              <a:t>once.</a:t>
            </a:r>
            <a:endParaRPr sz="2600">
              <a:latin typeface="Constantia"/>
              <a:cs typeface="Constantia"/>
            </a:endParaRPr>
          </a:p>
        </p:txBody>
      </p:sp>
      <p:pic>
        <p:nvPicPr>
          <p:cNvPr id="4" name="object 4"/>
          <p:cNvPicPr/>
          <p:nvPr/>
        </p:nvPicPr>
        <p:blipFill>
          <a:blip r:embed="rId2" cstate="print"/>
          <a:stretch>
            <a:fillRect/>
          </a:stretch>
        </p:blipFill>
        <p:spPr>
          <a:xfrm>
            <a:off x="1676400" y="2895600"/>
            <a:ext cx="4267200" cy="533400"/>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135626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5940" y="1548510"/>
            <a:ext cx="8081009" cy="3952240"/>
          </a:xfrm>
          <a:prstGeom prst="rect">
            <a:avLst/>
          </a:prstGeom>
        </p:spPr>
        <p:txBody>
          <a:bodyPr vert="horz" wrap="square" lIns="0" tIns="83820" rIns="0" bIns="0" rtlCol="0">
            <a:spAutoFit/>
          </a:bodyPr>
          <a:lstStyle/>
          <a:p>
            <a:pPr marL="286385" marR="5080" indent="-201295">
              <a:lnSpc>
                <a:spcPts val="2300"/>
              </a:lnSpc>
              <a:spcBef>
                <a:spcPts val="660"/>
              </a:spcBef>
            </a:pPr>
            <a:r>
              <a:rPr sz="2400" b="1" spc="-5" dirty="0">
                <a:latin typeface="Constantia"/>
                <a:cs typeface="Constantia"/>
              </a:rPr>
              <a:t>Example</a:t>
            </a:r>
            <a:r>
              <a:rPr sz="2400" spc="-5" dirty="0">
                <a:latin typeface="Constantia"/>
                <a:cs typeface="Constantia"/>
              </a:rPr>
              <a:t>:</a:t>
            </a:r>
            <a:r>
              <a:rPr sz="2400" spc="95" dirty="0">
                <a:latin typeface="Constantia"/>
                <a:cs typeface="Constantia"/>
              </a:rPr>
              <a:t> </a:t>
            </a:r>
            <a:r>
              <a:rPr sz="2400" dirty="0">
                <a:latin typeface="Constantia"/>
                <a:cs typeface="Constantia"/>
              </a:rPr>
              <a:t>A</a:t>
            </a:r>
            <a:r>
              <a:rPr sz="2400" spc="75" dirty="0">
                <a:latin typeface="Constantia"/>
                <a:cs typeface="Constantia"/>
              </a:rPr>
              <a:t> </a:t>
            </a:r>
            <a:r>
              <a:rPr sz="2400" spc="-5" dirty="0">
                <a:latin typeface="Constantia"/>
                <a:cs typeface="Constantia"/>
              </a:rPr>
              <a:t>bit</a:t>
            </a:r>
            <a:r>
              <a:rPr sz="2400" spc="60" dirty="0">
                <a:latin typeface="Constantia"/>
                <a:cs typeface="Constantia"/>
              </a:rPr>
              <a:t> </a:t>
            </a:r>
            <a:r>
              <a:rPr sz="2400" spc="-5" dirty="0">
                <a:latin typeface="Constantia"/>
                <a:cs typeface="Constantia"/>
              </a:rPr>
              <a:t>string</a:t>
            </a:r>
            <a:r>
              <a:rPr sz="2400" spc="110" dirty="0">
                <a:latin typeface="Constantia"/>
                <a:cs typeface="Constantia"/>
              </a:rPr>
              <a:t> </a:t>
            </a:r>
            <a:r>
              <a:rPr sz="2400" dirty="0">
                <a:latin typeface="Constantia"/>
                <a:cs typeface="Constantia"/>
              </a:rPr>
              <a:t>is</a:t>
            </a:r>
            <a:r>
              <a:rPr sz="2400" spc="70" dirty="0">
                <a:latin typeface="Constantia"/>
                <a:cs typeface="Constantia"/>
              </a:rPr>
              <a:t> </a:t>
            </a:r>
            <a:r>
              <a:rPr sz="2400" dirty="0">
                <a:latin typeface="Constantia"/>
                <a:cs typeface="Constantia"/>
              </a:rPr>
              <a:t>a</a:t>
            </a:r>
            <a:r>
              <a:rPr sz="2400" spc="50" dirty="0">
                <a:latin typeface="Constantia"/>
                <a:cs typeface="Constantia"/>
              </a:rPr>
              <a:t> </a:t>
            </a:r>
            <a:r>
              <a:rPr sz="2400" spc="-10" dirty="0">
                <a:latin typeface="Constantia"/>
                <a:cs typeface="Constantia"/>
              </a:rPr>
              <a:t>sequence</a:t>
            </a:r>
            <a:r>
              <a:rPr sz="2400" spc="55" dirty="0">
                <a:latin typeface="Constantia"/>
                <a:cs typeface="Constantia"/>
              </a:rPr>
              <a:t> </a:t>
            </a:r>
            <a:r>
              <a:rPr sz="2400" spc="-5" dirty="0">
                <a:latin typeface="Constantia"/>
                <a:cs typeface="Constantia"/>
              </a:rPr>
              <a:t>of</a:t>
            </a:r>
            <a:r>
              <a:rPr sz="2400" spc="170" dirty="0">
                <a:latin typeface="Constantia"/>
                <a:cs typeface="Constantia"/>
              </a:rPr>
              <a:t> </a:t>
            </a:r>
            <a:r>
              <a:rPr sz="2400" spc="-35" dirty="0">
                <a:latin typeface="Constantia"/>
                <a:cs typeface="Constantia"/>
              </a:rPr>
              <a:t>0’s</a:t>
            </a:r>
            <a:r>
              <a:rPr sz="2400" spc="70" dirty="0">
                <a:latin typeface="Constantia"/>
                <a:cs typeface="Constantia"/>
              </a:rPr>
              <a:t> </a:t>
            </a:r>
            <a:r>
              <a:rPr sz="2400" dirty="0">
                <a:latin typeface="Constantia"/>
                <a:cs typeface="Constantia"/>
              </a:rPr>
              <a:t>and</a:t>
            </a:r>
            <a:r>
              <a:rPr sz="2400" spc="114" dirty="0">
                <a:latin typeface="Constantia"/>
                <a:cs typeface="Constantia"/>
              </a:rPr>
              <a:t> </a:t>
            </a:r>
            <a:r>
              <a:rPr sz="2400" spc="-35" dirty="0">
                <a:latin typeface="Constantia"/>
                <a:cs typeface="Constantia"/>
              </a:rPr>
              <a:t>1’s.How</a:t>
            </a:r>
            <a:r>
              <a:rPr sz="2400" spc="75" dirty="0">
                <a:latin typeface="Constantia"/>
                <a:cs typeface="Constantia"/>
              </a:rPr>
              <a:t> </a:t>
            </a:r>
            <a:r>
              <a:rPr sz="2400" spc="-15" dirty="0">
                <a:latin typeface="Constantia"/>
                <a:cs typeface="Constantia"/>
              </a:rPr>
              <a:t>many </a:t>
            </a:r>
            <a:r>
              <a:rPr sz="2400" spc="-590" dirty="0">
                <a:latin typeface="Constantia"/>
                <a:cs typeface="Constantia"/>
              </a:rPr>
              <a:t> </a:t>
            </a:r>
            <a:r>
              <a:rPr sz="2400" spc="-5" dirty="0">
                <a:latin typeface="Constantia"/>
                <a:cs typeface="Constantia"/>
              </a:rPr>
              <a:t>bit</a:t>
            </a:r>
            <a:r>
              <a:rPr sz="2400" spc="-110" dirty="0">
                <a:latin typeface="Constantia"/>
                <a:cs typeface="Constantia"/>
              </a:rPr>
              <a:t> </a:t>
            </a:r>
            <a:r>
              <a:rPr sz="2400" spc="-5" dirty="0">
                <a:latin typeface="Constantia"/>
                <a:cs typeface="Constantia"/>
              </a:rPr>
              <a:t>string</a:t>
            </a:r>
            <a:r>
              <a:rPr sz="2400" spc="-60" dirty="0">
                <a:latin typeface="Constantia"/>
                <a:cs typeface="Constantia"/>
              </a:rPr>
              <a:t> </a:t>
            </a:r>
            <a:r>
              <a:rPr sz="2400" spc="-15" dirty="0">
                <a:latin typeface="Constantia"/>
                <a:cs typeface="Constantia"/>
              </a:rPr>
              <a:t>are</a:t>
            </a:r>
            <a:r>
              <a:rPr sz="2400" spc="-85" dirty="0">
                <a:latin typeface="Constantia"/>
                <a:cs typeface="Constantia"/>
              </a:rPr>
              <a:t> </a:t>
            </a:r>
            <a:r>
              <a:rPr sz="2400" spc="-10" dirty="0">
                <a:latin typeface="Constantia"/>
                <a:cs typeface="Constantia"/>
              </a:rPr>
              <a:t>there</a:t>
            </a:r>
            <a:r>
              <a:rPr sz="2400" spc="-114" dirty="0">
                <a:latin typeface="Constantia"/>
                <a:cs typeface="Constantia"/>
              </a:rPr>
              <a:t> </a:t>
            </a:r>
            <a:r>
              <a:rPr sz="2400" spc="-5" dirty="0">
                <a:latin typeface="Constantia"/>
                <a:cs typeface="Constantia"/>
              </a:rPr>
              <a:t>of</a:t>
            </a:r>
            <a:r>
              <a:rPr sz="2400" spc="45" dirty="0">
                <a:latin typeface="Constantia"/>
                <a:cs typeface="Constantia"/>
              </a:rPr>
              <a:t> </a:t>
            </a:r>
            <a:r>
              <a:rPr sz="2400" dirty="0">
                <a:latin typeface="Constantia"/>
                <a:cs typeface="Constantia"/>
              </a:rPr>
              <a:t>length</a:t>
            </a:r>
            <a:r>
              <a:rPr sz="2400" spc="-25" dirty="0">
                <a:latin typeface="Constantia"/>
                <a:cs typeface="Constantia"/>
              </a:rPr>
              <a:t> </a:t>
            </a:r>
            <a:r>
              <a:rPr sz="2400" spc="-5" dirty="0">
                <a:latin typeface="Constantia"/>
                <a:cs typeface="Constantia"/>
              </a:rPr>
              <a:t>4?</a:t>
            </a:r>
            <a:endParaRPr sz="2400">
              <a:latin typeface="Constantia"/>
              <a:cs typeface="Constantia"/>
            </a:endParaRPr>
          </a:p>
          <a:p>
            <a:pPr>
              <a:lnSpc>
                <a:spcPct val="100000"/>
              </a:lnSpc>
              <a:spcBef>
                <a:spcPts val="35"/>
              </a:spcBef>
            </a:pPr>
            <a:endParaRPr sz="2350">
              <a:latin typeface="Constantia"/>
              <a:cs typeface="Constantia"/>
            </a:endParaRPr>
          </a:p>
          <a:p>
            <a:pPr marL="12700">
              <a:lnSpc>
                <a:spcPts val="2875"/>
              </a:lnSpc>
            </a:pPr>
            <a:r>
              <a:rPr sz="2400" b="1" spc="-5" dirty="0">
                <a:latin typeface="Constantia"/>
                <a:cs typeface="Constantia"/>
              </a:rPr>
              <a:t>Solution</a:t>
            </a:r>
            <a:r>
              <a:rPr sz="2400" spc="-5" dirty="0">
                <a:latin typeface="Constantia"/>
                <a:cs typeface="Constantia"/>
              </a:rPr>
              <a:t>:</a:t>
            </a:r>
            <a:endParaRPr sz="2400">
              <a:latin typeface="Constantia"/>
              <a:cs typeface="Constantia"/>
            </a:endParaRPr>
          </a:p>
          <a:p>
            <a:pPr marL="317500">
              <a:lnSpc>
                <a:spcPts val="3354"/>
              </a:lnSpc>
            </a:pPr>
            <a:r>
              <a:rPr sz="2400" dirty="0">
                <a:latin typeface="Constantia"/>
                <a:cs typeface="Constantia"/>
              </a:rPr>
              <a:t>Each</a:t>
            </a:r>
            <a:r>
              <a:rPr sz="2400" spc="-50" dirty="0">
                <a:latin typeface="Constantia"/>
                <a:cs typeface="Constantia"/>
              </a:rPr>
              <a:t> </a:t>
            </a:r>
            <a:r>
              <a:rPr sz="2400" spc="-5" dirty="0">
                <a:latin typeface="Constantia"/>
                <a:cs typeface="Constantia"/>
              </a:rPr>
              <a:t>bit</a:t>
            </a:r>
            <a:r>
              <a:rPr sz="2400" spc="-65" dirty="0">
                <a:latin typeface="Constantia"/>
                <a:cs typeface="Constantia"/>
              </a:rPr>
              <a:t> </a:t>
            </a:r>
            <a:r>
              <a:rPr sz="2400" spc="5" dirty="0">
                <a:latin typeface="Constantia"/>
                <a:cs typeface="Constantia"/>
              </a:rPr>
              <a:t>(binary</a:t>
            </a:r>
            <a:r>
              <a:rPr sz="2400" spc="-135" dirty="0">
                <a:latin typeface="Constantia"/>
                <a:cs typeface="Constantia"/>
              </a:rPr>
              <a:t> </a:t>
            </a:r>
            <a:r>
              <a:rPr sz="2400" spc="-5" dirty="0">
                <a:latin typeface="Constantia"/>
                <a:cs typeface="Constantia"/>
              </a:rPr>
              <a:t>digit)</a:t>
            </a:r>
            <a:r>
              <a:rPr sz="2400" spc="-10" dirty="0">
                <a:latin typeface="Constantia"/>
                <a:cs typeface="Constantia"/>
              </a:rPr>
              <a:t> </a:t>
            </a:r>
            <a:r>
              <a:rPr sz="2400" dirty="0">
                <a:latin typeface="Constantia"/>
                <a:cs typeface="Constantia"/>
              </a:rPr>
              <a:t>is</a:t>
            </a:r>
            <a:r>
              <a:rPr sz="2400" spc="-130" dirty="0">
                <a:latin typeface="Constantia"/>
                <a:cs typeface="Constantia"/>
              </a:rPr>
              <a:t> </a:t>
            </a:r>
            <a:r>
              <a:rPr sz="2400" spc="-5" dirty="0">
                <a:latin typeface="Constantia"/>
                <a:cs typeface="Constantia"/>
              </a:rPr>
              <a:t>either</a:t>
            </a:r>
            <a:r>
              <a:rPr sz="2400" spc="-95" dirty="0">
                <a:latin typeface="Constantia"/>
                <a:cs typeface="Constantia"/>
              </a:rPr>
              <a:t> </a:t>
            </a:r>
            <a:r>
              <a:rPr sz="2800" spc="-5" dirty="0">
                <a:latin typeface="Constantia"/>
                <a:cs typeface="Constantia"/>
              </a:rPr>
              <a:t>0</a:t>
            </a:r>
            <a:r>
              <a:rPr sz="2800" spc="-165" dirty="0">
                <a:latin typeface="Constantia"/>
                <a:cs typeface="Constantia"/>
              </a:rPr>
              <a:t> </a:t>
            </a:r>
            <a:r>
              <a:rPr sz="2400" spc="-5" dirty="0">
                <a:latin typeface="Constantia"/>
                <a:cs typeface="Constantia"/>
              </a:rPr>
              <a:t>or</a:t>
            </a:r>
            <a:r>
              <a:rPr sz="2400" spc="-80" dirty="0">
                <a:latin typeface="Constantia"/>
                <a:cs typeface="Constantia"/>
              </a:rPr>
              <a:t> </a:t>
            </a:r>
            <a:r>
              <a:rPr sz="2800" spc="-5" dirty="0">
                <a:latin typeface="Constantia"/>
                <a:cs typeface="Constantia"/>
              </a:rPr>
              <a:t>1</a:t>
            </a:r>
            <a:r>
              <a:rPr sz="2400" spc="-5" dirty="0">
                <a:latin typeface="Constantia"/>
                <a:cs typeface="Constantia"/>
              </a:rPr>
              <a:t>.</a:t>
            </a:r>
            <a:endParaRPr sz="2400">
              <a:latin typeface="Constantia"/>
              <a:cs typeface="Constantia"/>
            </a:endParaRPr>
          </a:p>
          <a:p>
            <a:pPr marL="286385" marR="5080">
              <a:lnSpc>
                <a:spcPct val="81100"/>
              </a:lnSpc>
              <a:spcBef>
                <a:spcPts val="635"/>
              </a:spcBef>
            </a:pPr>
            <a:r>
              <a:rPr sz="2400" spc="-15" dirty="0">
                <a:latin typeface="Constantia"/>
                <a:cs typeface="Constantia"/>
              </a:rPr>
              <a:t>Hence,</a:t>
            </a:r>
            <a:r>
              <a:rPr sz="2400" spc="190" dirty="0">
                <a:latin typeface="Constantia"/>
                <a:cs typeface="Constantia"/>
              </a:rPr>
              <a:t> </a:t>
            </a:r>
            <a:r>
              <a:rPr sz="2400" spc="-10" dirty="0">
                <a:latin typeface="Constantia"/>
                <a:cs typeface="Constantia"/>
              </a:rPr>
              <a:t>there</a:t>
            </a:r>
            <a:r>
              <a:rPr sz="2400" spc="145" dirty="0">
                <a:latin typeface="Constantia"/>
                <a:cs typeface="Constantia"/>
              </a:rPr>
              <a:t> </a:t>
            </a:r>
            <a:r>
              <a:rPr sz="2400" spc="-15" dirty="0">
                <a:latin typeface="Constantia"/>
                <a:cs typeface="Constantia"/>
              </a:rPr>
              <a:t>are</a:t>
            </a:r>
            <a:r>
              <a:rPr sz="2400" spc="145" dirty="0">
                <a:latin typeface="Constantia"/>
                <a:cs typeface="Constantia"/>
              </a:rPr>
              <a:t> </a:t>
            </a:r>
            <a:r>
              <a:rPr sz="2800" spc="-5" dirty="0">
                <a:latin typeface="Constantia"/>
                <a:cs typeface="Constantia"/>
              </a:rPr>
              <a:t>2</a:t>
            </a:r>
            <a:r>
              <a:rPr sz="2800" spc="100" dirty="0">
                <a:latin typeface="Constantia"/>
                <a:cs typeface="Constantia"/>
              </a:rPr>
              <a:t> </a:t>
            </a:r>
            <a:r>
              <a:rPr sz="2400" spc="-25" dirty="0">
                <a:latin typeface="Constantia"/>
                <a:cs typeface="Constantia"/>
              </a:rPr>
              <a:t>ways</a:t>
            </a:r>
            <a:r>
              <a:rPr sz="2400" spc="145" dirty="0">
                <a:latin typeface="Constantia"/>
                <a:cs typeface="Constantia"/>
              </a:rPr>
              <a:t> </a:t>
            </a:r>
            <a:r>
              <a:rPr sz="2400" spc="-20" dirty="0">
                <a:latin typeface="Constantia"/>
                <a:cs typeface="Constantia"/>
              </a:rPr>
              <a:t>to</a:t>
            </a:r>
            <a:r>
              <a:rPr sz="2400" spc="140" dirty="0">
                <a:latin typeface="Constantia"/>
                <a:cs typeface="Constantia"/>
              </a:rPr>
              <a:t> </a:t>
            </a:r>
            <a:r>
              <a:rPr sz="2400" spc="-5" dirty="0">
                <a:latin typeface="Constantia"/>
                <a:cs typeface="Constantia"/>
              </a:rPr>
              <a:t>choose</a:t>
            </a:r>
            <a:r>
              <a:rPr sz="2400" spc="150" dirty="0">
                <a:latin typeface="Constantia"/>
                <a:cs typeface="Constantia"/>
              </a:rPr>
              <a:t> </a:t>
            </a:r>
            <a:r>
              <a:rPr sz="2400" dirty="0">
                <a:latin typeface="Constantia"/>
                <a:cs typeface="Constantia"/>
              </a:rPr>
              <a:t>each</a:t>
            </a:r>
            <a:r>
              <a:rPr sz="2400" spc="165" dirty="0">
                <a:latin typeface="Constantia"/>
                <a:cs typeface="Constantia"/>
              </a:rPr>
              <a:t> </a:t>
            </a:r>
            <a:r>
              <a:rPr sz="2400" spc="-5" dirty="0">
                <a:latin typeface="Constantia"/>
                <a:cs typeface="Constantia"/>
              </a:rPr>
              <a:t>bit.</a:t>
            </a:r>
            <a:r>
              <a:rPr sz="2400" spc="185" dirty="0">
                <a:latin typeface="Constantia"/>
                <a:cs typeface="Constantia"/>
              </a:rPr>
              <a:t> </a:t>
            </a:r>
            <a:r>
              <a:rPr sz="2400" spc="-15" dirty="0">
                <a:latin typeface="Constantia"/>
                <a:cs typeface="Constantia"/>
              </a:rPr>
              <a:t>Since</a:t>
            </a:r>
            <a:r>
              <a:rPr sz="2400" spc="130" dirty="0">
                <a:latin typeface="Constantia"/>
                <a:cs typeface="Constantia"/>
              </a:rPr>
              <a:t> </a:t>
            </a:r>
            <a:r>
              <a:rPr sz="2400" spc="-35" dirty="0">
                <a:latin typeface="Constantia"/>
                <a:cs typeface="Constantia"/>
              </a:rPr>
              <a:t>we</a:t>
            </a:r>
            <a:r>
              <a:rPr sz="2400" spc="140" dirty="0">
                <a:latin typeface="Constantia"/>
                <a:cs typeface="Constantia"/>
              </a:rPr>
              <a:t> </a:t>
            </a:r>
            <a:r>
              <a:rPr sz="2400" spc="-30" dirty="0">
                <a:latin typeface="Constantia"/>
                <a:cs typeface="Constantia"/>
              </a:rPr>
              <a:t>have </a:t>
            </a:r>
            <a:r>
              <a:rPr sz="2400" spc="-585" dirty="0">
                <a:latin typeface="Constantia"/>
                <a:cs typeface="Constantia"/>
              </a:rPr>
              <a:t> </a:t>
            </a:r>
            <a:r>
              <a:rPr sz="2400" spc="-15" dirty="0">
                <a:latin typeface="Constantia"/>
                <a:cs typeface="Constantia"/>
              </a:rPr>
              <a:t>to</a:t>
            </a:r>
            <a:r>
              <a:rPr sz="2400" spc="-130" dirty="0">
                <a:latin typeface="Constantia"/>
                <a:cs typeface="Constantia"/>
              </a:rPr>
              <a:t> </a:t>
            </a:r>
            <a:r>
              <a:rPr sz="2400" spc="-5" dirty="0">
                <a:latin typeface="Constantia"/>
                <a:cs typeface="Constantia"/>
              </a:rPr>
              <a:t>choose</a:t>
            </a:r>
            <a:r>
              <a:rPr sz="2400" spc="-50" dirty="0">
                <a:latin typeface="Constantia"/>
                <a:cs typeface="Constantia"/>
              </a:rPr>
              <a:t> </a:t>
            </a:r>
            <a:r>
              <a:rPr sz="2400" spc="-5" dirty="0">
                <a:latin typeface="Constantia"/>
                <a:cs typeface="Constantia"/>
              </a:rPr>
              <a:t>four</a:t>
            </a:r>
            <a:r>
              <a:rPr sz="2400" spc="-105" dirty="0">
                <a:latin typeface="Constantia"/>
                <a:cs typeface="Constantia"/>
              </a:rPr>
              <a:t> </a:t>
            </a:r>
            <a:r>
              <a:rPr sz="2400" spc="-5" dirty="0">
                <a:latin typeface="Constantia"/>
                <a:cs typeface="Constantia"/>
              </a:rPr>
              <a:t>bits</a:t>
            </a:r>
            <a:r>
              <a:rPr sz="2400" spc="-70" dirty="0">
                <a:latin typeface="Constantia"/>
                <a:cs typeface="Constantia"/>
              </a:rPr>
              <a:t> </a:t>
            </a:r>
            <a:r>
              <a:rPr sz="2400" spc="-10" dirty="0">
                <a:latin typeface="Constantia"/>
                <a:cs typeface="Constantia"/>
              </a:rPr>
              <a:t>therefore,</a:t>
            </a:r>
            <a:endParaRPr sz="2400">
              <a:latin typeface="Constantia"/>
              <a:cs typeface="Constantia"/>
            </a:endParaRPr>
          </a:p>
          <a:p>
            <a:pPr>
              <a:lnSpc>
                <a:spcPct val="100000"/>
              </a:lnSpc>
            </a:pPr>
            <a:endParaRPr sz="2400">
              <a:latin typeface="Constantia"/>
              <a:cs typeface="Constantia"/>
            </a:endParaRPr>
          </a:p>
          <a:p>
            <a:pPr>
              <a:lnSpc>
                <a:spcPct val="100000"/>
              </a:lnSpc>
              <a:spcBef>
                <a:spcPts val="35"/>
              </a:spcBef>
            </a:pPr>
            <a:endParaRPr sz="2750">
              <a:latin typeface="Constantia"/>
              <a:cs typeface="Constantia"/>
            </a:endParaRPr>
          </a:p>
          <a:p>
            <a:pPr marL="286385" marR="6350">
              <a:lnSpc>
                <a:spcPts val="2300"/>
              </a:lnSpc>
              <a:tabLst>
                <a:tab pos="2663190" algn="l"/>
                <a:tab pos="3676650" algn="l"/>
                <a:tab pos="4493895" algn="l"/>
                <a:tab pos="6040755" algn="l"/>
                <a:tab pos="6442075" algn="l"/>
              </a:tabLst>
            </a:pPr>
            <a:r>
              <a:rPr sz="2400" dirty="0">
                <a:latin typeface="Constantia"/>
                <a:cs typeface="Constantia"/>
              </a:rPr>
              <a:t>the</a:t>
            </a:r>
            <a:r>
              <a:rPr sz="2400" spc="395" dirty="0">
                <a:latin typeface="Constantia"/>
                <a:cs typeface="Constantia"/>
              </a:rPr>
              <a:t> </a:t>
            </a:r>
            <a:r>
              <a:rPr sz="2400" spc="-10" dirty="0">
                <a:latin typeface="Constantia"/>
                <a:cs typeface="Constantia"/>
              </a:rPr>
              <a:t>product</a:t>
            </a:r>
            <a:r>
              <a:rPr sz="2400" spc="400" dirty="0">
                <a:latin typeface="Constantia"/>
                <a:cs typeface="Constantia"/>
              </a:rPr>
              <a:t> </a:t>
            </a:r>
            <a:r>
              <a:rPr sz="2400" spc="-5" dirty="0">
                <a:latin typeface="Constantia"/>
                <a:cs typeface="Constantia"/>
              </a:rPr>
              <a:t>rule	</a:t>
            </a:r>
            <a:r>
              <a:rPr sz="2400" spc="-15" dirty="0">
                <a:latin typeface="Constantia"/>
                <a:cs typeface="Constantia"/>
              </a:rPr>
              <a:t>shows,	</a:t>
            </a:r>
            <a:r>
              <a:rPr sz="2400" spc="-10" dirty="0">
                <a:latin typeface="Constantia"/>
                <a:cs typeface="Constantia"/>
              </a:rPr>
              <a:t>there	</a:t>
            </a:r>
            <a:r>
              <a:rPr sz="2400" spc="-15" dirty="0">
                <a:latin typeface="Constantia"/>
                <a:cs typeface="Constantia"/>
              </a:rPr>
              <a:t>are</a:t>
            </a:r>
            <a:r>
              <a:rPr sz="2400" spc="400" dirty="0">
                <a:latin typeface="Constantia"/>
                <a:cs typeface="Constantia"/>
              </a:rPr>
              <a:t> </a:t>
            </a:r>
            <a:r>
              <a:rPr sz="2400" dirty="0">
                <a:latin typeface="Constantia"/>
                <a:cs typeface="Constantia"/>
              </a:rPr>
              <a:t>a</a:t>
            </a:r>
            <a:r>
              <a:rPr sz="2400" spc="400" dirty="0">
                <a:latin typeface="Constantia"/>
                <a:cs typeface="Constantia"/>
              </a:rPr>
              <a:t> </a:t>
            </a:r>
            <a:r>
              <a:rPr sz="2400" spc="-10" dirty="0">
                <a:latin typeface="Constantia"/>
                <a:cs typeface="Constantia"/>
              </a:rPr>
              <a:t>total	</a:t>
            </a:r>
            <a:r>
              <a:rPr sz="2400" spc="-5" dirty="0">
                <a:latin typeface="Constantia"/>
                <a:cs typeface="Constantia"/>
              </a:rPr>
              <a:t>of	</a:t>
            </a:r>
            <a:r>
              <a:rPr sz="2400" spc="-10" dirty="0">
                <a:latin typeface="Constantia"/>
                <a:cs typeface="Constantia"/>
              </a:rPr>
              <a:t>different</a:t>
            </a:r>
            <a:r>
              <a:rPr sz="2400" spc="310" dirty="0">
                <a:latin typeface="Constantia"/>
                <a:cs typeface="Constantia"/>
              </a:rPr>
              <a:t> </a:t>
            </a:r>
            <a:r>
              <a:rPr sz="2400" spc="-5" dirty="0">
                <a:latin typeface="Constantia"/>
                <a:cs typeface="Constantia"/>
              </a:rPr>
              <a:t>bit </a:t>
            </a:r>
            <a:r>
              <a:rPr sz="2400" spc="-590" dirty="0">
                <a:latin typeface="Constantia"/>
                <a:cs typeface="Constantia"/>
              </a:rPr>
              <a:t> </a:t>
            </a:r>
            <a:r>
              <a:rPr sz="2400" dirty="0">
                <a:latin typeface="Constantia"/>
                <a:cs typeface="Constantia"/>
              </a:rPr>
              <a:t>strings</a:t>
            </a:r>
            <a:r>
              <a:rPr sz="2400" spc="-110" dirty="0">
                <a:latin typeface="Constantia"/>
                <a:cs typeface="Constantia"/>
              </a:rPr>
              <a:t> </a:t>
            </a:r>
            <a:r>
              <a:rPr sz="2400" spc="-5" dirty="0">
                <a:latin typeface="Constantia"/>
                <a:cs typeface="Constantia"/>
              </a:rPr>
              <a:t>of</a:t>
            </a:r>
            <a:r>
              <a:rPr sz="2400" spc="45" dirty="0">
                <a:latin typeface="Constantia"/>
                <a:cs typeface="Constantia"/>
              </a:rPr>
              <a:t> </a:t>
            </a:r>
            <a:r>
              <a:rPr sz="2400" dirty="0">
                <a:latin typeface="Constantia"/>
                <a:cs typeface="Constantia"/>
              </a:rPr>
              <a:t>length</a:t>
            </a:r>
            <a:r>
              <a:rPr sz="2400" spc="-40" dirty="0">
                <a:latin typeface="Constantia"/>
                <a:cs typeface="Constantia"/>
              </a:rPr>
              <a:t> </a:t>
            </a:r>
            <a:r>
              <a:rPr sz="2400" spc="-50" dirty="0">
                <a:latin typeface="Constantia"/>
                <a:cs typeface="Constantia"/>
              </a:rPr>
              <a:t>four.</a:t>
            </a:r>
            <a:endParaRPr sz="2400">
              <a:latin typeface="Constantia"/>
              <a:cs typeface="Constantia"/>
            </a:endParaRPr>
          </a:p>
        </p:txBody>
      </p:sp>
      <p:pic>
        <p:nvPicPr>
          <p:cNvPr id="4" name="object 4"/>
          <p:cNvPicPr/>
          <p:nvPr/>
        </p:nvPicPr>
        <p:blipFill>
          <a:blip r:embed="rId2" cstate="print"/>
          <a:stretch>
            <a:fillRect/>
          </a:stretch>
        </p:blipFill>
        <p:spPr>
          <a:xfrm>
            <a:off x="2286000" y="4114800"/>
            <a:ext cx="3083052" cy="457200"/>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77597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488949"/>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5940" y="1382890"/>
            <a:ext cx="8079740" cy="4885055"/>
          </a:xfrm>
          <a:prstGeom prst="rect">
            <a:avLst/>
          </a:prstGeom>
        </p:spPr>
        <p:txBody>
          <a:bodyPr vert="horz" wrap="square" lIns="0" tIns="1270" rIns="0" bIns="0" rtlCol="0">
            <a:spAutoFit/>
          </a:bodyPr>
          <a:lstStyle/>
          <a:p>
            <a:pPr marL="286385" marR="1735455" indent="-195580">
              <a:lnSpc>
                <a:spcPct val="122300"/>
              </a:lnSpc>
              <a:spcBef>
                <a:spcPts val="10"/>
              </a:spcBef>
            </a:pPr>
            <a:r>
              <a:rPr sz="2600" b="1" spc="-5" dirty="0">
                <a:latin typeface="Constantia"/>
                <a:cs typeface="Constantia"/>
              </a:rPr>
              <a:t>Example</a:t>
            </a:r>
            <a:r>
              <a:rPr sz="2600" spc="-5" dirty="0">
                <a:latin typeface="Constantia"/>
                <a:cs typeface="Constantia"/>
              </a:rPr>
              <a:t>:</a:t>
            </a:r>
            <a:r>
              <a:rPr sz="2600" spc="-55" dirty="0">
                <a:latin typeface="Constantia"/>
                <a:cs typeface="Constantia"/>
              </a:rPr>
              <a:t> </a:t>
            </a:r>
            <a:r>
              <a:rPr sz="2600" spc="-35" dirty="0">
                <a:latin typeface="Constantia"/>
                <a:cs typeface="Constantia"/>
              </a:rPr>
              <a:t>How</a:t>
            </a:r>
            <a:r>
              <a:rPr sz="2600" spc="-70" dirty="0">
                <a:latin typeface="Constantia"/>
                <a:cs typeface="Constantia"/>
              </a:rPr>
              <a:t> </a:t>
            </a:r>
            <a:r>
              <a:rPr sz="2600" spc="-10" dirty="0">
                <a:latin typeface="Constantia"/>
                <a:cs typeface="Constantia"/>
              </a:rPr>
              <a:t>many</a:t>
            </a:r>
            <a:r>
              <a:rPr sz="2600" spc="-80" dirty="0">
                <a:latin typeface="Constantia"/>
                <a:cs typeface="Constantia"/>
              </a:rPr>
              <a:t> </a:t>
            </a:r>
            <a:r>
              <a:rPr sz="2600" spc="-5" dirty="0">
                <a:latin typeface="Constantia"/>
                <a:cs typeface="Constantia"/>
              </a:rPr>
              <a:t>bit</a:t>
            </a:r>
            <a:r>
              <a:rPr sz="2600" spc="-135" dirty="0">
                <a:latin typeface="Constantia"/>
                <a:cs typeface="Constantia"/>
              </a:rPr>
              <a:t> </a:t>
            </a:r>
            <a:r>
              <a:rPr sz="2600" dirty="0">
                <a:latin typeface="Constantia"/>
                <a:cs typeface="Constantia"/>
              </a:rPr>
              <a:t>strings</a:t>
            </a:r>
            <a:r>
              <a:rPr sz="2600" spc="-130" dirty="0">
                <a:latin typeface="Constantia"/>
                <a:cs typeface="Constantia"/>
              </a:rPr>
              <a:t> </a:t>
            </a:r>
            <a:r>
              <a:rPr sz="2600" dirty="0">
                <a:latin typeface="Constantia"/>
                <a:cs typeface="Constantia"/>
              </a:rPr>
              <a:t>of</a:t>
            </a:r>
            <a:r>
              <a:rPr sz="2600" spc="35" dirty="0">
                <a:latin typeface="Constantia"/>
                <a:cs typeface="Constantia"/>
              </a:rPr>
              <a:t> </a:t>
            </a:r>
            <a:r>
              <a:rPr sz="2600" dirty="0">
                <a:latin typeface="Constantia"/>
                <a:cs typeface="Constantia"/>
              </a:rPr>
              <a:t>length</a:t>
            </a:r>
            <a:r>
              <a:rPr sz="2600" spc="-45" dirty="0">
                <a:latin typeface="Constantia"/>
                <a:cs typeface="Constantia"/>
              </a:rPr>
              <a:t> </a:t>
            </a:r>
            <a:r>
              <a:rPr sz="2600" spc="-5" dirty="0">
                <a:latin typeface="Constantia"/>
                <a:cs typeface="Constantia"/>
              </a:rPr>
              <a:t>8: </a:t>
            </a:r>
            <a:r>
              <a:rPr sz="2600" spc="-640" dirty="0">
                <a:latin typeface="Constantia"/>
                <a:cs typeface="Constantia"/>
              </a:rPr>
              <a:t> </a:t>
            </a:r>
            <a:r>
              <a:rPr sz="2600" dirty="0">
                <a:latin typeface="Constantia"/>
                <a:cs typeface="Constantia"/>
              </a:rPr>
              <a:t>(i</a:t>
            </a:r>
            <a:r>
              <a:rPr sz="2600" spc="-5" dirty="0">
                <a:latin typeface="Constantia"/>
                <a:cs typeface="Constantia"/>
              </a:rPr>
              <a:t> </a:t>
            </a:r>
            <a:r>
              <a:rPr sz="2600" dirty="0">
                <a:latin typeface="Constantia"/>
                <a:cs typeface="Constantia"/>
              </a:rPr>
              <a:t>)</a:t>
            </a:r>
            <a:r>
              <a:rPr sz="2600" spc="-5" dirty="0">
                <a:latin typeface="Constantia"/>
                <a:cs typeface="Constantia"/>
              </a:rPr>
              <a:t> begin</a:t>
            </a:r>
            <a:r>
              <a:rPr sz="2600" spc="-100" dirty="0">
                <a:latin typeface="Constantia"/>
                <a:cs typeface="Constantia"/>
              </a:rPr>
              <a:t> </a:t>
            </a:r>
            <a:r>
              <a:rPr sz="2600" dirty="0">
                <a:latin typeface="Constantia"/>
                <a:cs typeface="Constantia"/>
              </a:rPr>
              <a:t>with</a:t>
            </a:r>
            <a:r>
              <a:rPr sz="2600" spc="-125" dirty="0">
                <a:latin typeface="Constantia"/>
                <a:cs typeface="Constantia"/>
              </a:rPr>
              <a:t> </a:t>
            </a:r>
            <a:r>
              <a:rPr sz="2600" dirty="0">
                <a:latin typeface="Constantia"/>
                <a:cs typeface="Constantia"/>
              </a:rPr>
              <a:t>a</a:t>
            </a:r>
            <a:r>
              <a:rPr sz="2600" spc="-70" dirty="0">
                <a:latin typeface="Constantia"/>
                <a:cs typeface="Constantia"/>
              </a:rPr>
              <a:t> </a:t>
            </a:r>
            <a:r>
              <a:rPr sz="3000" spc="-5" dirty="0">
                <a:latin typeface="Constantia"/>
                <a:cs typeface="Constantia"/>
              </a:rPr>
              <a:t>1</a:t>
            </a:r>
            <a:r>
              <a:rPr sz="2600" spc="-5" dirty="0">
                <a:latin typeface="Constantia"/>
                <a:cs typeface="Constantia"/>
              </a:rPr>
              <a:t>?</a:t>
            </a:r>
            <a:endParaRPr sz="2600">
              <a:latin typeface="Constantia"/>
              <a:cs typeface="Constantia"/>
            </a:endParaRPr>
          </a:p>
          <a:p>
            <a:pPr marL="286385">
              <a:lnSpc>
                <a:spcPct val="100000"/>
              </a:lnSpc>
              <a:spcBef>
                <a:spcPts val="720"/>
              </a:spcBef>
            </a:pPr>
            <a:r>
              <a:rPr sz="2600" dirty="0">
                <a:latin typeface="Constantia"/>
                <a:cs typeface="Constantia"/>
              </a:rPr>
              <a:t>(ii)</a:t>
            </a:r>
            <a:r>
              <a:rPr sz="2600" spc="-20" dirty="0">
                <a:latin typeface="Constantia"/>
                <a:cs typeface="Constantia"/>
              </a:rPr>
              <a:t> </a:t>
            </a:r>
            <a:r>
              <a:rPr sz="2600" spc="-5" dirty="0">
                <a:latin typeface="Constantia"/>
                <a:cs typeface="Constantia"/>
              </a:rPr>
              <a:t>begin</a:t>
            </a:r>
            <a:r>
              <a:rPr sz="2600" spc="-100" dirty="0">
                <a:latin typeface="Constantia"/>
                <a:cs typeface="Constantia"/>
              </a:rPr>
              <a:t> </a:t>
            </a:r>
            <a:r>
              <a:rPr sz="2600" dirty="0">
                <a:latin typeface="Constantia"/>
                <a:cs typeface="Constantia"/>
              </a:rPr>
              <a:t>and</a:t>
            </a:r>
            <a:r>
              <a:rPr sz="2600" spc="-75" dirty="0">
                <a:latin typeface="Constantia"/>
                <a:cs typeface="Constantia"/>
              </a:rPr>
              <a:t> </a:t>
            </a:r>
            <a:r>
              <a:rPr sz="2600" dirty="0">
                <a:latin typeface="Constantia"/>
                <a:cs typeface="Constantia"/>
              </a:rPr>
              <a:t>end</a:t>
            </a:r>
            <a:r>
              <a:rPr sz="2600" spc="-80" dirty="0">
                <a:latin typeface="Constantia"/>
                <a:cs typeface="Constantia"/>
              </a:rPr>
              <a:t> </a:t>
            </a:r>
            <a:r>
              <a:rPr sz="2600" dirty="0">
                <a:latin typeface="Constantia"/>
                <a:cs typeface="Constantia"/>
              </a:rPr>
              <a:t>with</a:t>
            </a:r>
            <a:r>
              <a:rPr sz="2600" spc="-120" dirty="0">
                <a:latin typeface="Constantia"/>
                <a:cs typeface="Constantia"/>
              </a:rPr>
              <a:t> </a:t>
            </a:r>
            <a:r>
              <a:rPr sz="2600" dirty="0">
                <a:latin typeface="Constantia"/>
                <a:cs typeface="Constantia"/>
              </a:rPr>
              <a:t>a</a:t>
            </a:r>
            <a:r>
              <a:rPr sz="2600" spc="-75" dirty="0">
                <a:latin typeface="Constantia"/>
                <a:cs typeface="Constantia"/>
              </a:rPr>
              <a:t> </a:t>
            </a:r>
            <a:r>
              <a:rPr sz="3000" spc="-5" dirty="0">
                <a:latin typeface="Constantia"/>
                <a:cs typeface="Constantia"/>
              </a:rPr>
              <a:t>1</a:t>
            </a:r>
            <a:r>
              <a:rPr sz="2600" spc="-5" dirty="0">
                <a:latin typeface="Constantia"/>
                <a:cs typeface="Constantia"/>
              </a:rPr>
              <a:t>?</a:t>
            </a:r>
            <a:endParaRPr sz="2600">
              <a:latin typeface="Constantia"/>
              <a:cs typeface="Constantia"/>
            </a:endParaRPr>
          </a:p>
          <a:p>
            <a:pPr marL="12700">
              <a:lnSpc>
                <a:spcPct val="100000"/>
              </a:lnSpc>
              <a:spcBef>
                <a:spcPts val="655"/>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marL="286385" marR="5080" indent="-192405" algn="just">
              <a:lnSpc>
                <a:spcPct val="99700"/>
              </a:lnSpc>
              <a:spcBef>
                <a:spcPts val="635"/>
              </a:spcBef>
            </a:pPr>
            <a:r>
              <a:rPr sz="2600" dirty="0">
                <a:latin typeface="Constantia"/>
                <a:cs typeface="Constantia"/>
              </a:rPr>
              <a:t>(i) If</a:t>
            </a:r>
            <a:r>
              <a:rPr sz="2600" spc="650" dirty="0">
                <a:latin typeface="Constantia"/>
                <a:cs typeface="Constantia"/>
              </a:rPr>
              <a:t> </a:t>
            </a:r>
            <a:r>
              <a:rPr sz="2600" spc="-5" dirty="0">
                <a:latin typeface="Constantia"/>
                <a:cs typeface="Constantia"/>
              </a:rPr>
              <a:t>the </a:t>
            </a:r>
            <a:r>
              <a:rPr sz="2600" spc="5" dirty="0">
                <a:latin typeface="Constantia"/>
                <a:cs typeface="Constantia"/>
              </a:rPr>
              <a:t>first </a:t>
            </a:r>
            <a:r>
              <a:rPr sz="2600" spc="-10" dirty="0">
                <a:latin typeface="Constantia"/>
                <a:cs typeface="Constantia"/>
              </a:rPr>
              <a:t>bit </a:t>
            </a:r>
            <a:r>
              <a:rPr sz="2600" spc="-5" dirty="0">
                <a:latin typeface="Constantia"/>
                <a:cs typeface="Constantia"/>
              </a:rPr>
              <a:t>(left </a:t>
            </a:r>
            <a:r>
              <a:rPr sz="2600" spc="-10" dirty="0">
                <a:latin typeface="Constantia"/>
                <a:cs typeface="Constantia"/>
              </a:rPr>
              <a:t>most </a:t>
            </a:r>
            <a:r>
              <a:rPr sz="2600" spc="-5" dirty="0">
                <a:latin typeface="Constantia"/>
                <a:cs typeface="Constantia"/>
              </a:rPr>
              <a:t>bit) is </a:t>
            </a:r>
            <a:r>
              <a:rPr sz="2600" dirty="0">
                <a:latin typeface="Constantia"/>
                <a:cs typeface="Constantia"/>
              </a:rPr>
              <a:t>a </a:t>
            </a:r>
            <a:r>
              <a:rPr sz="2600" spc="-10" dirty="0">
                <a:latin typeface="Constantia"/>
                <a:cs typeface="Constantia"/>
              </a:rPr>
              <a:t>1, </a:t>
            </a:r>
            <a:r>
              <a:rPr sz="2600" spc="-5" dirty="0">
                <a:latin typeface="Constantia"/>
                <a:cs typeface="Constantia"/>
              </a:rPr>
              <a:t>then it can </a:t>
            </a:r>
            <a:r>
              <a:rPr sz="2600" dirty="0">
                <a:latin typeface="Constantia"/>
                <a:cs typeface="Constantia"/>
              </a:rPr>
              <a:t>be </a:t>
            </a:r>
            <a:r>
              <a:rPr sz="2600" spc="5" dirty="0">
                <a:latin typeface="Constantia"/>
                <a:cs typeface="Constantia"/>
              </a:rPr>
              <a:t> filled </a:t>
            </a:r>
            <a:r>
              <a:rPr sz="2600" spc="-5" dirty="0">
                <a:latin typeface="Constantia"/>
                <a:cs typeface="Constantia"/>
              </a:rPr>
              <a:t>in </a:t>
            </a:r>
            <a:r>
              <a:rPr sz="2600" spc="-10" dirty="0">
                <a:latin typeface="Constantia"/>
                <a:cs typeface="Constantia"/>
              </a:rPr>
              <a:t>only </a:t>
            </a:r>
            <a:r>
              <a:rPr sz="2600" dirty="0">
                <a:latin typeface="Constantia"/>
                <a:cs typeface="Constantia"/>
              </a:rPr>
              <a:t>one </a:t>
            </a:r>
            <a:r>
              <a:rPr sz="2600" spc="-90" dirty="0">
                <a:latin typeface="Constantia"/>
                <a:cs typeface="Constantia"/>
              </a:rPr>
              <a:t>way.</a:t>
            </a:r>
            <a:r>
              <a:rPr sz="2600" spc="-85" dirty="0">
                <a:latin typeface="Constantia"/>
                <a:cs typeface="Constantia"/>
              </a:rPr>
              <a:t> </a:t>
            </a:r>
            <a:r>
              <a:rPr sz="2600" spc="-5" dirty="0">
                <a:latin typeface="Constantia"/>
                <a:cs typeface="Constantia"/>
              </a:rPr>
              <a:t>Each </a:t>
            </a:r>
            <a:r>
              <a:rPr sz="2600" dirty="0">
                <a:latin typeface="Constantia"/>
                <a:cs typeface="Constantia"/>
              </a:rPr>
              <a:t>of </a:t>
            </a:r>
            <a:r>
              <a:rPr sz="2600" spc="-5" dirty="0">
                <a:latin typeface="Constantia"/>
                <a:cs typeface="Constantia"/>
              </a:rPr>
              <a:t>the </a:t>
            </a:r>
            <a:r>
              <a:rPr sz="2600" spc="-10" dirty="0">
                <a:latin typeface="Constantia"/>
                <a:cs typeface="Constantia"/>
              </a:rPr>
              <a:t>remaining </a:t>
            </a:r>
            <a:r>
              <a:rPr sz="2600" spc="-15" dirty="0">
                <a:latin typeface="Constantia"/>
                <a:cs typeface="Constantia"/>
              </a:rPr>
              <a:t>seven </a:t>
            </a:r>
            <a:r>
              <a:rPr sz="2600" spc="-10" dirty="0">
                <a:latin typeface="Constantia"/>
                <a:cs typeface="Constantia"/>
              </a:rPr>
              <a:t> </a:t>
            </a:r>
            <a:r>
              <a:rPr sz="2600" spc="-5" dirty="0">
                <a:latin typeface="Constantia"/>
                <a:cs typeface="Constantia"/>
              </a:rPr>
              <a:t>positions in the bit string can </a:t>
            </a:r>
            <a:r>
              <a:rPr sz="2600" dirty="0">
                <a:latin typeface="Constantia"/>
                <a:cs typeface="Constantia"/>
              </a:rPr>
              <a:t>be </a:t>
            </a:r>
            <a:r>
              <a:rPr sz="2600" spc="5" dirty="0">
                <a:latin typeface="Constantia"/>
                <a:cs typeface="Constantia"/>
              </a:rPr>
              <a:t>filled </a:t>
            </a:r>
            <a:r>
              <a:rPr sz="2600" spc="-5" dirty="0">
                <a:latin typeface="Constantia"/>
                <a:cs typeface="Constantia"/>
              </a:rPr>
              <a:t>in </a:t>
            </a:r>
            <a:r>
              <a:rPr sz="2600" dirty="0">
                <a:latin typeface="Constantia"/>
                <a:cs typeface="Constantia"/>
              </a:rPr>
              <a:t>2 </a:t>
            </a:r>
            <a:r>
              <a:rPr sz="2600" spc="-25" dirty="0">
                <a:latin typeface="Constantia"/>
                <a:cs typeface="Constantia"/>
              </a:rPr>
              <a:t>ways </a:t>
            </a:r>
            <a:r>
              <a:rPr sz="2600" spc="-5" dirty="0">
                <a:latin typeface="Constantia"/>
                <a:cs typeface="Constantia"/>
              </a:rPr>
              <a:t>(i.e., </a:t>
            </a:r>
            <a:r>
              <a:rPr sz="2600" dirty="0">
                <a:latin typeface="Constantia"/>
                <a:cs typeface="Constantia"/>
              </a:rPr>
              <a:t> eit</a:t>
            </a:r>
            <a:r>
              <a:rPr sz="2600" spc="10" dirty="0">
                <a:latin typeface="Constantia"/>
                <a:cs typeface="Constantia"/>
              </a:rPr>
              <a:t>h</a:t>
            </a:r>
            <a:r>
              <a:rPr sz="2600" dirty="0">
                <a:latin typeface="Constantia"/>
                <a:cs typeface="Constantia"/>
              </a:rPr>
              <a:t>er</a:t>
            </a:r>
            <a:r>
              <a:rPr sz="2600" spc="-100" dirty="0">
                <a:latin typeface="Constantia"/>
                <a:cs typeface="Constantia"/>
              </a:rPr>
              <a:t> </a:t>
            </a:r>
            <a:r>
              <a:rPr sz="2600" spc="-25" dirty="0">
                <a:latin typeface="Constantia"/>
                <a:cs typeface="Constantia"/>
              </a:rPr>
              <a:t>b</a:t>
            </a:r>
            <a:r>
              <a:rPr sz="2600" dirty="0">
                <a:latin typeface="Constantia"/>
                <a:cs typeface="Constantia"/>
              </a:rPr>
              <a:t>y</a:t>
            </a:r>
            <a:r>
              <a:rPr sz="2600" spc="-75" dirty="0">
                <a:latin typeface="Constantia"/>
                <a:cs typeface="Constantia"/>
              </a:rPr>
              <a:t> </a:t>
            </a:r>
            <a:r>
              <a:rPr sz="3200" dirty="0">
                <a:latin typeface="Constantia"/>
                <a:cs typeface="Constantia"/>
              </a:rPr>
              <a:t>0</a:t>
            </a:r>
            <a:r>
              <a:rPr sz="3200" spc="-225" dirty="0">
                <a:latin typeface="Constantia"/>
                <a:cs typeface="Constantia"/>
              </a:rPr>
              <a:t> </a:t>
            </a:r>
            <a:r>
              <a:rPr sz="2600" spc="-5" dirty="0">
                <a:latin typeface="Constantia"/>
                <a:cs typeface="Constantia"/>
              </a:rPr>
              <a:t>o</a:t>
            </a:r>
            <a:r>
              <a:rPr sz="2600" dirty="0">
                <a:latin typeface="Constantia"/>
                <a:cs typeface="Constantia"/>
              </a:rPr>
              <a:t>r</a:t>
            </a:r>
            <a:r>
              <a:rPr sz="2600" spc="-95" dirty="0">
                <a:latin typeface="Constantia"/>
                <a:cs typeface="Constantia"/>
              </a:rPr>
              <a:t> </a:t>
            </a:r>
            <a:r>
              <a:rPr sz="3200" spc="5" dirty="0">
                <a:latin typeface="Constantia"/>
                <a:cs typeface="Constantia"/>
              </a:rPr>
              <a:t>1</a:t>
            </a:r>
            <a:r>
              <a:rPr sz="2600" dirty="0">
                <a:latin typeface="Constantia"/>
                <a:cs typeface="Constantia"/>
              </a:rPr>
              <a:t>).</a:t>
            </a:r>
            <a:r>
              <a:rPr sz="2600" spc="-15" dirty="0">
                <a:latin typeface="Constantia"/>
                <a:cs typeface="Constantia"/>
              </a:rPr>
              <a:t> </a:t>
            </a:r>
            <a:r>
              <a:rPr sz="2600" spc="-45" dirty="0">
                <a:latin typeface="Constantia"/>
                <a:cs typeface="Constantia"/>
              </a:rPr>
              <a:t>H</a:t>
            </a:r>
            <a:r>
              <a:rPr sz="2600" dirty="0">
                <a:latin typeface="Constantia"/>
                <a:cs typeface="Constantia"/>
              </a:rPr>
              <a:t>en</a:t>
            </a:r>
            <a:r>
              <a:rPr sz="2600" spc="-55" dirty="0">
                <a:latin typeface="Constantia"/>
                <a:cs typeface="Constantia"/>
              </a:rPr>
              <a:t>c</a:t>
            </a:r>
            <a:r>
              <a:rPr sz="2600" dirty="0">
                <a:latin typeface="Constantia"/>
                <a:cs typeface="Constantia"/>
              </a:rPr>
              <a:t>e,</a:t>
            </a:r>
            <a:r>
              <a:rPr sz="2600" spc="-35" dirty="0">
                <a:latin typeface="Constantia"/>
                <a:cs typeface="Constantia"/>
              </a:rPr>
              <a:t> </a:t>
            </a:r>
            <a:r>
              <a:rPr sz="2600" spc="-5" dirty="0">
                <a:latin typeface="Constantia"/>
                <a:cs typeface="Constantia"/>
              </a:rPr>
              <a:t>the</a:t>
            </a:r>
            <a:r>
              <a:rPr sz="2600" spc="-35" dirty="0">
                <a:latin typeface="Constantia"/>
                <a:cs typeface="Constantia"/>
              </a:rPr>
              <a:t>r</a:t>
            </a:r>
            <a:r>
              <a:rPr sz="2600" dirty="0">
                <a:latin typeface="Constantia"/>
                <a:cs typeface="Constantia"/>
              </a:rPr>
              <a:t>e</a:t>
            </a:r>
            <a:r>
              <a:rPr sz="2600" spc="-135" dirty="0">
                <a:latin typeface="Constantia"/>
                <a:cs typeface="Constantia"/>
              </a:rPr>
              <a:t> </a:t>
            </a:r>
            <a:r>
              <a:rPr sz="2600" dirty="0">
                <a:latin typeface="Constantia"/>
                <a:cs typeface="Constantia"/>
              </a:rPr>
              <a:t>a</a:t>
            </a:r>
            <a:r>
              <a:rPr sz="2600" spc="-40" dirty="0">
                <a:latin typeface="Constantia"/>
                <a:cs typeface="Constantia"/>
              </a:rPr>
              <a:t>r</a:t>
            </a:r>
            <a:r>
              <a:rPr sz="2600" dirty="0">
                <a:latin typeface="Constantia"/>
                <a:cs typeface="Constantia"/>
              </a:rPr>
              <a:t>e</a:t>
            </a:r>
            <a:endParaRPr sz="2600">
              <a:latin typeface="Constantia"/>
              <a:cs typeface="Constantia"/>
            </a:endParaRPr>
          </a:p>
          <a:p>
            <a:pPr>
              <a:lnSpc>
                <a:spcPct val="100000"/>
              </a:lnSpc>
              <a:spcBef>
                <a:spcPts val="55"/>
              </a:spcBef>
            </a:pPr>
            <a:endParaRPr sz="3650">
              <a:latin typeface="Constantia"/>
              <a:cs typeface="Constantia"/>
            </a:endParaRPr>
          </a:p>
          <a:p>
            <a:pPr marL="286385">
              <a:lnSpc>
                <a:spcPct val="100000"/>
              </a:lnSpc>
              <a:spcBef>
                <a:spcPts val="5"/>
              </a:spcBef>
            </a:pPr>
            <a:r>
              <a:rPr sz="2600" spc="-10" dirty="0">
                <a:latin typeface="Constantia"/>
                <a:cs typeface="Constantia"/>
              </a:rPr>
              <a:t>different</a:t>
            </a:r>
            <a:r>
              <a:rPr sz="2600" spc="-75" dirty="0">
                <a:latin typeface="Constantia"/>
                <a:cs typeface="Constantia"/>
              </a:rPr>
              <a:t> </a:t>
            </a:r>
            <a:r>
              <a:rPr sz="2600" spc="-5" dirty="0">
                <a:latin typeface="Constantia"/>
                <a:cs typeface="Constantia"/>
              </a:rPr>
              <a:t>bit</a:t>
            </a:r>
            <a:r>
              <a:rPr sz="2600" spc="-125" dirty="0">
                <a:latin typeface="Constantia"/>
                <a:cs typeface="Constantia"/>
              </a:rPr>
              <a:t> </a:t>
            </a:r>
            <a:r>
              <a:rPr sz="2600" dirty="0">
                <a:latin typeface="Constantia"/>
                <a:cs typeface="Constantia"/>
              </a:rPr>
              <a:t>strings</a:t>
            </a:r>
            <a:r>
              <a:rPr sz="2600" spc="-145" dirty="0">
                <a:latin typeface="Constantia"/>
                <a:cs typeface="Constantia"/>
              </a:rPr>
              <a:t> </a:t>
            </a:r>
            <a:r>
              <a:rPr sz="2600" spc="-5" dirty="0">
                <a:latin typeface="Constantia"/>
                <a:cs typeface="Constantia"/>
              </a:rPr>
              <a:t>of</a:t>
            </a:r>
            <a:r>
              <a:rPr sz="2600" spc="55" dirty="0">
                <a:latin typeface="Constantia"/>
                <a:cs typeface="Constantia"/>
              </a:rPr>
              <a:t> </a:t>
            </a:r>
            <a:r>
              <a:rPr sz="2600" dirty="0">
                <a:latin typeface="Constantia"/>
                <a:cs typeface="Constantia"/>
              </a:rPr>
              <a:t>length</a:t>
            </a:r>
            <a:r>
              <a:rPr sz="2600" spc="-55" dirty="0">
                <a:latin typeface="Constantia"/>
                <a:cs typeface="Constantia"/>
              </a:rPr>
              <a:t> </a:t>
            </a:r>
            <a:r>
              <a:rPr sz="2600" dirty="0">
                <a:latin typeface="Constantia"/>
                <a:cs typeface="Constantia"/>
              </a:rPr>
              <a:t>8</a:t>
            </a:r>
            <a:r>
              <a:rPr sz="2600" spc="-25" dirty="0">
                <a:latin typeface="Constantia"/>
                <a:cs typeface="Constantia"/>
              </a:rPr>
              <a:t> </a:t>
            </a:r>
            <a:r>
              <a:rPr sz="2600" spc="-5" dirty="0">
                <a:latin typeface="Constantia"/>
                <a:cs typeface="Constantia"/>
              </a:rPr>
              <a:t>that</a:t>
            </a:r>
            <a:r>
              <a:rPr sz="2600" spc="-75" dirty="0">
                <a:latin typeface="Constantia"/>
                <a:cs typeface="Constantia"/>
              </a:rPr>
              <a:t> </a:t>
            </a:r>
            <a:r>
              <a:rPr sz="2600" spc="-5" dirty="0">
                <a:latin typeface="Constantia"/>
                <a:cs typeface="Constantia"/>
              </a:rPr>
              <a:t>begin</a:t>
            </a:r>
            <a:r>
              <a:rPr sz="2600" spc="-100" dirty="0">
                <a:latin typeface="Constantia"/>
                <a:cs typeface="Constantia"/>
              </a:rPr>
              <a:t> </a:t>
            </a:r>
            <a:r>
              <a:rPr sz="2600" dirty="0">
                <a:latin typeface="Constantia"/>
                <a:cs typeface="Constantia"/>
              </a:rPr>
              <a:t>with</a:t>
            </a:r>
            <a:r>
              <a:rPr sz="2600" spc="-125" dirty="0">
                <a:latin typeface="Constantia"/>
                <a:cs typeface="Constantia"/>
              </a:rPr>
              <a:t> </a:t>
            </a:r>
            <a:r>
              <a:rPr sz="2600" dirty="0">
                <a:latin typeface="Constantia"/>
                <a:cs typeface="Constantia"/>
              </a:rPr>
              <a:t>a</a:t>
            </a:r>
            <a:r>
              <a:rPr sz="2600" spc="-55" dirty="0">
                <a:latin typeface="Constantia"/>
                <a:cs typeface="Constantia"/>
              </a:rPr>
              <a:t> </a:t>
            </a:r>
            <a:r>
              <a:rPr sz="3200" dirty="0">
                <a:latin typeface="Constantia"/>
                <a:cs typeface="Constantia"/>
              </a:rPr>
              <a:t>1</a:t>
            </a:r>
            <a:r>
              <a:rPr sz="2600" dirty="0">
                <a:latin typeface="Constantia"/>
                <a:cs typeface="Constantia"/>
              </a:rPr>
              <a:t>.</a:t>
            </a:r>
            <a:endParaRPr sz="2600">
              <a:latin typeface="Constantia"/>
              <a:cs typeface="Constantia"/>
            </a:endParaRPr>
          </a:p>
        </p:txBody>
      </p:sp>
      <p:pic>
        <p:nvPicPr>
          <p:cNvPr id="4" name="object 4"/>
          <p:cNvPicPr/>
          <p:nvPr/>
        </p:nvPicPr>
        <p:blipFill>
          <a:blip r:embed="rId2" cstate="print"/>
          <a:stretch>
            <a:fillRect/>
          </a:stretch>
        </p:blipFill>
        <p:spPr>
          <a:xfrm>
            <a:off x="1828800" y="5257800"/>
            <a:ext cx="4771644" cy="533400"/>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302280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810259" y="1367952"/>
            <a:ext cx="7806690" cy="3319779"/>
          </a:xfrm>
          <a:prstGeom prst="rect">
            <a:avLst/>
          </a:prstGeom>
        </p:spPr>
        <p:txBody>
          <a:bodyPr vert="horz" wrap="square" lIns="0" tIns="59690" rIns="0" bIns="0" rtlCol="0">
            <a:spAutoFit/>
          </a:bodyPr>
          <a:lstStyle/>
          <a:p>
            <a:pPr marL="12700">
              <a:lnSpc>
                <a:spcPct val="100000"/>
              </a:lnSpc>
              <a:spcBef>
                <a:spcPts val="470"/>
              </a:spcBef>
            </a:pPr>
            <a:r>
              <a:rPr sz="2400" dirty="0">
                <a:latin typeface="Constantia"/>
                <a:cs typeface="Constantia"/>
              </a:rPr>
              <a:t>(ii)</a:t>
            </a:r>
            <a:r>
              <a:rPr sz="2400" spc="-35" dirty="0">
                <a:latin typeface="Constantia"/>
                <a:cs typeface="Constantia"/>
              </a:rPr>
              <a:t> </a:t>
            </a:r>
            <a:r>
              <a:rPr sz="2400" spc="-5" dirty="0">
                <a:latin typeface="Constantia"/>
                <a:cs typeface="Constantia"/>
              </a:rPr>
              <a:t>begin</a:t>
            </a:r>
            <a:r>
              <a:rPr sz="2400" spc="-100" dirty="0">
                <a:latin typeface="Constantia"/>
                <a:cs typeface="Constantia"/>
              </a:rPr>
              <a:t> </a:t>
            </a:r>
            <a:r>
              <a:rPr sz="2400" spc="-5" dirty="0">
                <a:latin typeface="Constantia"/>
                <a:cs typeface="Constantia"/>
              </a:rPr>
              <a:t>and</a:t>
            </a:r>
            <a:r>
              <a:rPr sz="2400" spc="-70" dirty="0">
                <a:latin typeface="Constantia"/>
                <a:cs typeface="Constantia"/>
              </a:rPr>
              <a:t> </a:t>
            </a:r>
            <a:r>
              <a:rPr sz="2400" dirty="0">
                <a:latin typeface="Constantia"/>
                <a:cs typeface="Constantia"/>
              </a:rPr>
              <a:t>end</a:t>
            </a:r>
            <a:r>
              <a:rPr sz="2400" spc="-70" dirty="0">
                <a:latin typeface="Constantia"/>
                <a:cs typeface="Constantia"/>
              </a:rPr>
              <a:t> </a:t>
            </a:r>
            <a:r>
              <a:rPr sz="2400" dirty="0">
                <a:latin typeface="Constantia"/>
                <a:cs typeface="Constantia"/>
              </a:rPr>
              <a:t>with</a:t>
            </a:r>
            <a:r>
              <a:rPr sz="2400" spc="-105" dirty="0">
                <a:latin typeface="Constantia"/>
                <a:cs typeface="Constantia"/>
              </a:rPr>
              <a:t> </a:t>
            </a:r>
            <a:r>
              <a:rPr sz="2400" dirty="0">
                <a:latin typeface="Constantia"/>
                <a:cs typeface="Constantia"/>
              </a:rPr>
              <a:t>a</a:t>
            </a:r>
            <a:r>
              <a:rPr sz="2400" spc="-75" dirty="0">
                <a:latin typeface="Constantia"/>
                <a:cs typeface="Constantia"/>
              </a:rPr>
              <a:t> </a:t>
            </a:r>
            <a:r>
              <a:rPr sz="2800" dirty="0">
                <a:latin typeface="Constantia"/>
                <a:cs typeface="Constantia"/>
              </a:rPr>
              <a:t>1</a:t>
            </a:r>
            <a:r>
              <a:rPr sz="2400" dirty="0">
                <a:latin typeface="Constantia"/>
                <a:cs typeface="Constantia"/>
              </a:rPr>
              <a:t>?</a:t>
            </a:r>
            <a:endParaRPr sz="2400">
              <a:latin typeface="Constantia"/>
              <a:cs typeface="Constantia"/>
            </a:endParaRPr>
          </a:p>
          <a:p>
            <a:pPr marL="12700">
              <a:lnSpc>
                <a:spcPct val="100000"/>
              </a:lnSpc>
              <a:spcBef>
                <a:spcPts val="320"/>
              </a:spcBef>
            </a:pPr>
            <a:r>
              <a:rPr sz="2400" b="1" spc="-5" dirty="0">
                <a:latin typeface="Constantia"/>
                <a:cs typeface="Constantia"/>
              </a:rPr>
              <a:t>Solution</a:t>
            </a:r>
            <a:r>
              <a:rPr sz="2400" spc="-5" dirty="0">
                <a:latin typeface="Constantia"/>
                <a:cs typeface="Constantia"/>
              </a:rPr>
              <a:t>:</a:t>
            </a:r>
            <a:endParaRPr sz="2400">
              <a:latin typeface="Constantia"/>
              <a:cs typeface="Constantia"/>
            </a:endParaRPr>
          </a:p>
          <a:p>
            <a:pPr marL="12700" marR="5080">
              <a:lnSpc>
                <a:spcPts val="3080"/>
              </a:lnSpc>
              <a:spcBef>
                <a:spcPts val="220"/>
              </a:spcBef>
            </a:pPr>
            <a:r>
              <a:rPr sz="2400" dirty="0">
                <a:latin typeface="Constantia"/>
                <a:cs typeface="Constantia"/>
              </a:rPr>
              <a:t>If</a:t>
            </a:r>
            <a:r>
              <a:rPr sz="2400" spc="110" dirty="0">
                <a:latin typeface="Constantia"/>
                <a:cs typeface="Constantia"/>
              </a:rPr>
              <a:t> </a:t>
            </a:r>
            <a:r>
              <a:rPr sz="2400" spc="-5" dirty="0">
                <a:latin typeface="Constantia"/>
                <a:cs typeface="Constantia"/>
              </a:rPr>
              <a:t>the</a:t>
            </a:r>
            <a:r>
              <a:rPr sz="2400" spc="-15" dirty="0">
                <a:latin typeface="Constantia"/>
                <a:cs typeface="Constantia"/>
              </a:rPr>
              <a:t> </a:t>
            </a:r>
            <a:r>
              <a:rPr sz="2400" spc="5" dirty="0">
                <a:latin typeface="Constantia"/>
                <a:cs typeface="Constantia"/>
              </a:rPr>
              <a:t>first </a:t>
            </a:r>
            <a:r>
              <a:rPr sz="2400" spc="-10" dirty="0">
                <a:latin typeface="Constantia"/>
                <a:cs typeface="Constantia"/>
              </a:rPr>
              <a:t>and</a:t>
            </a:r>
            <a:r>
              <a:rPr sz="2400" spc="45" dirty="0">
                <a:latin typeface="Constantia"/>
                <a:cs typeface="Constantia"/>
              </a:rPr>
              <a:t> </a:t>
            </a:r>
            <a:r>
              <a:rPr sz="2400" dirty="0">
                <a:latin typeface="Constantia"/>
                <a:cs typeface="Constantia"/>
              </a:rPr>
              <a:t>last </a:t>
            </a:r>
            <a:r>
              <a:rPr sz="2400" spc="-5" dirty="0">
                <a:latin typeface="Constantia"/>
                <a:cs typeface="Constantia"/>
              </a:rPr>
              <a:t>bit </a:t>
            </a:r>
            <a:r>
              <a:rPr sz="2400" dirty="0">
                <a:latin typeface="Constantia"/>
                <a:cs typeface="Constantia"/>
              </a:rPr>
              <a:t>in</a:t>
            </a:r>
            <a:r>
              <a:rPr sz="2400" spc="15" dirty="0">
                <a:latin typeface="Constantia"/>
                <a:cs typeface="Constantia"/>
              </a:rPr>
              <a:t> </a:t>
            </a:r>
            <a:r>
              <a:rPr sz="2400" dirty="0">
                <a:latin typeface="Constantia"/>
                <a:cs typeface="Constantia"/>
              </a:rPr>
              <a:t>an</a:t>
            </a:r>
            <a:r>
              <a:rPr sz="2400" spc="15" dirty="0">
                <a:latin typeface="Constantia"/>
                <a:cs typeface="Constantia"/>
              </a:rPr>
              <a:t> </a:t>
            </a:r>
            <a:r>
              <a:rPr sz="2400" dirty="0">
                <a:latin typeface="Constantia"/>
                <a:cs typeface="Constantia"/>
              </a:rPr>
              <a:t>8</a:t>
            </a:r>
            <a:r>
              <a:rPr sz="2400" spc="50" dirty="0">
                <a:latin typeface="Constantia"/>
                <a:cs typeface="Constantia"/>
              </a:rPr>
              <a:t> </a:t>
            </a:r>
            <a:r>
              <a:rPr sz="2400" spc="-5" dirty="0">
                <a:latin typeface="Constantia"/>
                <a:cs typeface="Constantia"/>
              </a:rPr>
              <a:t>bit</a:t>
            </a:r>
            <a:r>
              <a:rPr sz="2400" dirty="0">
                <a:latin typeface="Constantia"/>
                <a:cs typeface="Constantia"/>
              </a:rPr>
              <a:t> </a:t>
            </a:r>
            <a:r>
              <a:rPr sz="2400" spc="-5" dirty="0">
                <a:latin typeface="Constantia"/>
                <a:cs typeface="Constantia"/>
              </a:rPr>
              <a:t>string</a:t>
            </a:r>
            <a:r>
              <a:rPr sz="2400" spc="55" dirty="0">
                <a:latin typeface="Constantia"/>
                <a:cs typeface="Constantia"/>
              </a:rPr>
              <a:t> </a:t>
            </a:r>
            <a:r>
              <a:rPr sz="2400" dirty="0">
                <a:latin typeface="Constantia"/>
                <a:cs typeface="Constantia"/>
              </a:rPr>
              <a:t>is</a:t>
            </a:r>
            <a:r>
              <a:rPr sz="2400" spc="10" dirty="0">
                <a:latin typeface="Constantia"/>
                <a:cs typeface="Constantia"/>
              </a:rPr>
              <a:t> </a:t>
            </a:r>
            <a:r>
              <a:rPr sz="2400" dirty="0">
                <a:latin typeface="Constantia"/>
                <a:cs typeface="Constantia"/>
              </a:rPr>
              <a:t>a</a:t>
            </a:r>
            <a:r>
              <a:rPr sz="2400" spc="-15" dirty="0">
                <a:latin typeface="Constantia"/>
                <a:cs typeface="Constantia"/>
              </a:rPr>
              <a:t> </a:t>
            </a:r>
            <a:r>
              <a:rPr sz="2400" dirty="0">
                <a:latin typeface="Constantia"/>
                <a:cs typeface="Constantia"/>
              </a:rPr>
              <a:t>1,</a:t>
            </a:r>
            <a:r>
              <a:rPr sz="2400" spc="45" dirty="0">
                <a:latin typeface="Constantia"/>
                <a:cs typeface="Constantia"/>
              </a:rPr>
              <a:t> </a:t>
            </a:r>
            <a:r>
              <a:rPr sz="2400" spc="-5" dirty="0">
                <a:latin typeface="Constantia"/>
                <a:cs typeface="Constantia"/>
              </a:rPr>
              <a:t>then</a:t>
            </a:r>
            <a:r>
              <a:rPr sz="2400" spc="20" dirty="0">
                <a:latin typeface="Constantia"/>
                <a:cs typeface="Constantia"/>
              </a:rPr>
              <a:t> </a:t>
            </a:r>
            <a:r>
              <a:rPr sz="2400" spc="-10" dirty="0">
                <a:latin typeface="Constantia"/>
                <a:cs typeface="Constantia"/>
              </a:rPr>
              <a:t>only </a:t>
            </a:r>
            <a:r>
              <a:rPr sz="2400" dirty="0">
                <a:latin typeface="Constantia"/>
                <a:cs typeface="Constantia"/>
              </a:rPr>
              <a:t>the </a:t>
            </a:r>
            <a:r>
              <a:rPr sz="2400" spc="-590" dirty="0">
                <a:latin typeface="Constantia"/>
                <a:cs typeface="Constantia"/>
              </a:rPr>
              <a:t> </a:t>
            </a:r>
            <a:r>
              <a:rPr sz="2400" spc="-10" dirty="0">
                <a:latin typeface="Constantia"/>
                <a:cs typeface="Constantia"/>
              </a:rPr>
              <a:t>intermediate</a:t>
            </a:r>
            <a:r>
              <a:rPr sz="2400" spc="-15" dirty="0">
                <a:latin typeface="Constantia"/>
                <a:cs typeface="Constantia"/>
              </a:rPr>
              <a:t> </a:t>
            </a:r>
            <a:r>
              <a:rPr sz="2400" dirty="0">
                <a:latin typeface="Constantia"/>
                <a:cs typeface="Constantia"/>
              </a:rPr>
              <a:t>six</a:t>
            </a:r>
            <a:r>
              <a:rPr sz="2400" spc="20" dirty="0">
                <a:latin typeface="Constantia"/>
                <a:cs typeface="Constantia"/>
              </a:rPr>
              <a:t> </a:t>
            </a:r>
            <a:r>
              <a:rPr sz="2400" spc="-5" dirty="0">
                <a:latin typeface="Constantia"/>
                <a:cs typeface="Constantia"/>
              </a:rPr>
              <a:t>bits</a:t>
            </a:r>
            <a:r>
              <a:rPr sz="2400" spc="20" dirty="0">
                <a:latin typeface="Constantia"/>
                <a:cs typeface="Constantia"/>
              </a:rPr>
              <a:t> </a:t>
            </a:r>
            <a:r>
              <a:rPr sz="2400" spc="-10" dirty="0">
                <a:latin typeface="Constantia"/>
                <a:cs typeface="Constantia"/>
              </a:rPr>
              <a:t>can</a:t>
            </a:r>
            <a:r>
              <a:rPr sz="2400" spc="30" dirty="0">
                <a:latin typeface="Constantia"/>
                <a:cs typeface="Constantia"/>
              </a:rPr>
              <a:t> </a:t>
            </a:r>
            <a:r>
              <a:rPr sz="2400" spc="-5" dirty="0">
                <a:latin typeface="Constantia"/>
                <a:cs typeface="Constantia"/>
              </a:rPr>
              <a:t>be</a:t>
            </a:r>
            <a:r>
              <a:rPr sz="2400" spc="10" dirty="0">
                <a:latin typeface="Constantia"/>
                <a:cs typeface="Constantia"/>
              </a:rPr>
              <a:t> </a:t>
            </a:r>
            <a:r>
              <a:rPr sz="2400" spc="5" dirty="0">
                <a:latin typeface="Constantia"/>
                <a:cs typeface="Constantia"/>
              </a:rPr>
              <a:t>filled</a:t>
            </a:r>
            <a:r>
              <a:rPr sz="2400" spc="65" dirty="0">
                <a:latin typeface="Constantia"/>
                <a:cs typeface="Constantia"/>
              </a:rPr>
              <a:t> </a:t>
            </a:r>
            <a:r>
              <a:rPr sz="2400" spc="-5" dirty="0">
                <a:latin typeface="Constantia"/>
                <a:cs typeface="Constantia"/>
              </a:rPr>
              <a:t>in</a:t>
            </a:r>
            <a:r>
              <a:rPr sz="2400" spc="30" dirty="0">
                <a:latin typeface="Constantia"/>
                <a:cs typeface="Constantia"/>
              </a:rPr>
              <a:t> </a:t>
            </a:r>
            <a:r>
              <a:rPr sz="2400" dirty="0">
                <a:latin typeface="Constantia"/>
                <a:cs typeface="Constantia"/>
              </a:rPr>
              <a:t>2</a:t>
            </a:r>
            <a:r>
              <a:rPr sz="2400" spc="70" dirty="0">
                <a:latin typeface="Constantia"/>
                <a:cs typeface="Constantia"/>
              </a:rPr>
              <a:t> </a:t>
            </a:r>
            <a:r>
              <a:rPr sz="2400" spc="-30" dirty="0">
                <a:latin typeface="Constantia"/>
                <a:cs typeface="Constantia"/>
              </a:rPr>
              <a:t>ways,</a:t>
            </a:r>
            <a:r>
              <a:rPr sz="2400" spc="60" dirty="0">
                <a:latin typeface="Constantia"/>
                <a:cs typeface="Constantia"/>
              </a:rPr>
              <a:t> </a:t>
            </a:r>
            <a:r>
              <a:rPr sz="2400" dirty="0">
                <a:latin typeface="Constantia"/>
                <a:cs typeface="Constantia"/>
              </a:rPr>
              <a:t>i.e.</a:t>
            </a:r>
            <a:r>
              <a:rPr sz="2400" spc="70" dirty="0">
                <a:latin typeface="Constantia"/>
                <a:cs typeface="Constantia"/>
              </a:rPr>
              <a:t> </a:t>
            </a:r>
            <a:r>
              <a:rPr sz="2400" spc="-20" dirty="0">
                <a:latin typeface="Constantia"/>
                <a:cs typeface="Constantia"/>
              </a:rPr>
              <a:t>by</a:t>
            </a:r>
            <a:r>
              <a:rPr sz="2400" spc="5" dirty="0">
                <a:latin typeface="Constantia"/>
                <a:cs typeface="Constantia"/>
              </a:rPr>
              <a:t> </a:t>
            </a:r>
            <a:r>
              <a:rPr sz="2400" dirty="0">
                <a:latin typeface="Constantia"/>
                <a:cs typeface="Constantia"/>
              </a:rPr>
              <a:t>a</a:t>
            </a:r>
            <a:r>
              <a:rPr sz="2400" spc="5" dirty="0">
                <a:latin typeface="Constantia"/>
                <a:cs typeface="Constantia"/>
              </a:rPr>
              <a:t> </a:t>
            </a:r>
            <a:r>
              <a:rPr sz="3000" dirty="0">
                <a:latin typeface="Constantia"/>
                <a:cs typeface="Constantia"/>
              </a:rPr>
              <a:t>0</a:t>
            </a:r>
            <a:r>
              <a:rPr sz="3000" spc="-75" dirty="0">
                <a:latin typeface="Constantia"/>
                <a:cs typeface="Constantia"/>
              </a:rPr>
              <a:t> </a:t>
            </a:r>
            <a:r>
              <a:rPr sz="2400" spc="-5" dirty="0">
                <a:latin typeface="Constantia"/>
                <a:cs typeface="Constantia"/>
              </a:rPr>
              <a:t>or</a:t>
            </a:r>
            <a:r>
              <a:rPr sz="2400" spc="-15" dirty="0">
                <a:latin typeface="Constantia"/>
                <a:cs typeface="Constantia"/>
              </a:rPr>
              <a:t> </a:t>
            </a:r>
            <a:r>
              <a:rPr sz="3000" spc="-5" dirty="0">
                <a:latin typeface="Constantia"/>
                <a:cs typeface="Constantia"/>
              </a:rPr>
              <a:t>1</a:t>
            </a:r>
            <a:r>
              <a:rPr sz="2400" spc="-5" dirty="0">
                <a:latin typeface="Constantia"/>
                <a:cs typeface="Constantia"/>
              </a:rPr>
              <a:t>.</a:t>
            </a:r>
            <a:endParaRPr sz="2400">
              <a:latin typeface="Constantia"/>
              <a:cs typeface="Constantia"/>
            </a:endParaRPr>
          </a:p>
          <a:p>
            <a:pPr marL="12700">
              <a:lnSpc>
                <a:spcPts val="2620"/>
              </a:lnSpc>
            </a:pPr>
            <a:r>
              <a:rPr sz="2400" spc="-50" dirty="0">
                <a:latin typeface="Constantia"/>
                <a:cs typeface="Constantia"/>
              </a:rPr>
              <a:t>H</a:t>
            </a:r>
            <a:r>
              <a:rPr sz="2400" dirty="0">
                <a:latin typeface="Constantia"/>
                <a:cs typeface="Constantia"/>
              </a:rPr>
              <a:t>en</a:t>
            </a:r>
            <a:r>
              <a:rPr sz="2400" spc="-50" dirty="0">
                <a:latin typeface="Constantia"/>
                <a:cs typeface="Constantia"/>
              </a:rPr>
              <a:t>c</a:t>
            </a:r>
            <a:r>
              <a:rPr sz="2400" dirty="0">
                <a:latin typeface="Constantia"/>
                <a:cs typeface="Constantia"/>
              </a:rPr>
              <a:t>e</a:t>
            </a:r>
            <a:r>
              <a:rPr sz="2400" spc="-70" dirty="0">
                <a:latin typeface="Constantia"/>
                <a:cs typeface="Constantia"/>
              </a:rPr>
              <a:t> </a:t>
            </a:r>
            <a:r>
              <a:rPr sz="2400" spc="-5" dirty="0">
                <a:latin typeface="Constantia"/>
                <a:cs typeface="Constantia"/>
              </a:rPr>
              <a:t>th</a:t>
            </a:r>
            <a:r>
              <a:rPr sz="2400" dirty="0">
                <a:latin typeface="Constantia"/>
                <a:cs typeface="Constantia"/>
              </a:rPr>
              <a:t>e</a:t>
            </a:r>
            <a:r>
              <a:rPr sz="2400" spc="-35" dirty="0">
                <a:latin typeface="Constantia"/>
                <a:cs typeface="Constantia"/>
              </a:rPr>
              <a:t>r</a:t>
            </a:r>
            <a:r>
              <a:rPr sz="2400" dirty="0">
                <a:latin typeface="Constantia"/>
                <a:cs typeface="Constantia"/>
              </a:rPr>
              <a:t>e</a:t>
            </a:r>
            <a:r>
              <a:rPr sz="2400" spc="-130" dirty="0">
                <a:latin typeface="Constantia"/>
                <a:cs typeface="Constantia"/>
              </a:rPr>
              <a:t> </a:t>
            </a:r>
            <a:r>
              <a:rPr sz="2400" dirty="0">
                <a:latin typeface="Constantia"/>
                <a:cs typeface="Constantia"/>
              </a:rPr>
              <a:t>a</a:t>
            </a:r>
            <a:r>
              <a:rPr sz="2400" spc="-35" dirty="0">
                <a:latin typeface="Constantia"/>
                <a:cs typeface="Constantia"/>
              </a:rPr>
              <a:t>r</a:t>
            </a:r>
            <a:r>
              <a:rPr sz="2400" dirty="0">
                <a:latin typeface="Constantia"/>
                <a:cs typeface="Constantia"/>
              </a:rPr>
              <a:t>e</a:t>
            </a:r>
            <a:endParaRPr sz="2400">
              <a:latin typeface="Constantia"/>
              <a:cs typeface="Constantia"/>
            </a:endParaRPr>
          </a:p>
          <a:p>
            <a:pPr>
              <a:lnSpc>
                <a:spcPct val="100000"/>
              </a:lnSpc>
            </a:pPr>
            <a:endParaRPr sz="2400">
              <a:latin typeface="Constantia"/>
              <a:cs typeface="Constantia"/>
            </a:endParaRPr>
          </a:p>
          <a:p>
            <a:pPr>
              <a:lnSpc>
                <a:spcPct val="100000"/>
              </a:lnSpc>
              <a:spcBef>
                <a:spcPts val="55"/>
              </a:spcBef>
            </a:pPr>
            <a:endParaRPr sz="3000">
              <a:latin typeface="Constantia"/>
              <a:cs typeface="Constantia"/>
            </a:endParaRPr>
          </a:p>
          <a:p>
            <a:pPr marL="12700">
              <a:lnSpc>
                <a:spcPct val="100000"/>
              </a:lnSpc>
            </a:pPr>
            <a:r>
              <a:rPr sz="2400" spc="-5" dirty="0">
                <a:latin typeface="Constantia"/>
                <a:cs typeface="Constantia"/>
              </a:rPr>
              <a:t>different</a:t>
            </a:r>
            <a:r>
              <a:rPr sz="2400" spc="-90" dirty="0">
                <a:latin typeface="Constantia"/>
                <a:cs typeface="Constantia"/>
              </a:rPr>
              <a:t> </a:t>
            </a:r>
            <a:r>
              <a:rPr sz="2400" spc="-5" dirty="0">
                <a:latin typeface="Constantia"/>
                <a:cs typeface="Constantia"/>
              </a:rPr>
              <a:t>bit</a:t>
            </a:r>
            <a:r>
              <a:rPr sz="2400" spc="-125" dirty="0">
                <a:latin typeface="Constantia"/>
                <a:cs typeface="Constantia"/>
              </a:rPr>
              <a:t> </a:t>
            </a:r>
            <a:r>
              <a:rPr sz="2400" spc="-5" dirty="0">
                <a:latin typeface="Constantia"/>
                <a:cs typeface="Constantia"/>
              </a:rPr>
              <a:t>strings</a:t>
            </a:r>
            <a:r>
              <a:rPr sz="2400" spc="-90" dirty="0">
                <a:latin typeface="Constantia"/>
                <a:cs typeface="Constantia"/>
              </a:rPr>
              <a:t> </a:t>
            </a:r>
            <a:r>
              <a:rPr sz="2400" spc="-5" dirty="0">
                <a:latin typeface="Constantia"/>
                <a:cs typeface="Constantia"/>
              </a:rPr>
              <a:t>of</a:t>
            </a:r>
            <a:r>
              <a:rPr sz="2400" spc="50" dirty="0">
                <a:latin typeface="Constantia"/>
                <a:cs typeface="Constantia"/>
              </a:rPr>
              <a:t> </a:t>
            </a:r>
            <a:r>
              <a:rPr sz="2400" dirty="0">
                <a:latin typeface="Constantia"/>
                <a:cs typeface="Constantia"/>
              </a:rPr>
              <a:t>length</a:t>
            </a:r>
            <a:r>
              <a:rPr sz="2400" spc="-40" dirty="0">
                <a:latin typeface="Constantia"/>
                <a:cs typeface="Constantia"/>
              </a:rPr>
              <a:t> </a:t>
            </a:r>
            <a:r>
              <a:rPr sz="2400" dirty="0">
                <a:latin typeface="Constantia"/>
                <a:cs typeface="Constantia"/>
              </a:rPr>
              <a:t>8</a:t>
            </a:r>
            <a:r>
              <a:rPr sz="2400" spc="-35" dirty="0">
                <a:latin typeface="Constantia"/>
                <a:cs typeface="Constantia"/>
              </a:rPr>
              <a:t> </a:t>
            </a:r>
            <a:r>
              <a:rPr sz="2400" spc="-5" dirty="0">
                <a:latin typeface="Constantia"/>
                <a:cs typeface="Constantia"/>
              </a:rPr>
              <a:t>that</a:t>
            </a:r>
            <a:r>
              <a:rPr sz="2400" spc="-55" dirty="0">
                <a:latin typeface="Constantia"/>
                <a:cs typeface="Constantia"/>
              </a:rPr>
              <a:t> </a:t>
            </a:r>
            <a:r>
              <a:rPr sz="2400" spc="-5" dirty="0">
                <a:latin typeface="Constantia"/>
                <a:cs typeface="Constantia"/>
              </a:rPr>
              <a:t>begin</a:t>
            </a:r>
            <a:r>
              <a:rPr sz="2400" spc="-105" dirty="0">
                <a:latin typeface="Constantia"/>
                <a:cs typeface="Constantia"/>
              </a:rPr>
              <a:t> </a:t>
            </a:r>
            <a:r>
              <a:rPr sz="2400" dirty="0">
                <a:latin typeface="Constantia"/>
                <a:cs typeface="Constantia"/>
              </a:rPr>
              <a:t>and</a:t>
            </a:r>
            <a:r>
              <a:rPr sz="2400" spc="-65" dirty="0">
                <a:latin typeface="Constantia"/>
                <a:cs typeface="Constantia"/>
              </a:rPr>
              <a:t> </a:t>
            </a:r>
            <a:r>
              <a:rPr sz="2400" dirty="0">
                <a:latin typeface="Constantia"/>
                <a:cs typeface="Constantia"/>
              </a:rPr>
              <a:t>end</a:t>
            </a:r>
            <a:r>
              <a:rPr sz="2400" spc="-50" dirty="0">
                <a:latin typeface="Constantia"/>
                <a:cs typeface="Constantia"/>
              </a:rPr>
              <a:t> </a:t>
            </a:r>
            <a:r>
              <a:rPr sz="2400" dirty="0">
                <a:latin typeface="Constantia"/>
                <a:cs typeface="Constantia"/>
              </a:rPr>
              <a:t>with</a:t>
            </a:r>
            <a:r>
              <a:rPr sz="2400" spc="-114" dirty="0">
                <a:latin typeface="Constantia"/>
                <a:cs typeface="Constantia"/>
              </a:rPr>
              <a:t> </a:t>
            </a:r>
            <a:r>
              <a:rPr sz="2400" dirty="0">
                <a:latin typeface="Constantia"/>
                <a:cs typeface="Constantia"/>
              </a:rPr>
              <a:t>a</a:t>
            </a:r>
            <a:r>
              <a:rPr sz="2400" spc="100" dirty="0">
                <a:latin typeface="Constantia"/>
                <a:cs typeface="Constantia"/>
              </a:rPr>
              <a:t> </a:t>
            </a:r>
            <a:r>
              <a:rPr sz="2800" spc="-5" dirty="0">
                <a:latin typeface="Constantia"/>
                <a:cs typeface="Constantia"/>
              </a:rPr>
              <a:t>1</a:t>
            </a:r>
            <a:r>
              <a:rPr sz="2400" spc="-5" dirty="0">
                <a:latin typeface="Constantia"/>
                <a:cs typeface="Constantia"/>
              </a:rPr>
              <a:t>.</a:t>
            </a:r>
            <a:endParaRPr sz="2400">
              <a:latin typeface="Constantia"/>
              <a:cs typeface="Constantia"/>
            </a:endParaRPr>
          </a:p>
        </p:txBody>
      </p:sp>
      <p:pic>
        <p:nvPicPr>
          <p:cNvPr id="4" name="object 4"/>
          <p:cNvPicPr/>
          <p:nvPr/>
        </p:nvPicPr>
        <p:blipFill>
          <a:blip r:embed="rId2" cstate="print"/>
          <a:stretch>
            <a:fillRect/>
          </a:stretch>
        </p:blipFill>
        <p:spPr>
          <a:xfrm>
            <a:off x="1752600" y="3429000"/>
            <a:ext cx="6505956" cy="571500"/>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53814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98805"/>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dirty="0">
              <a:latin typeface="Calibri"/>
              <a:cs typeface="Calibri"/>
            </a:endParaRPr>
          </a:p>
        </p:txBody>
      </p:sp>
      <p:sp>
        <p:nvSpPr>
          <p:cNvPr id="3" name="object 3"/>
          <p:cNvSpPr txBox="1"/>
          <p:nvPr/>
        </p:nvSpPr>
        <p:spPr>
          <a:xfrm>
            <a:off x="532446" y="733805"/>
            <a:ext cx="8079105" cy="2586355"/>
          </a:xfrm>
          <a:prstGeom prst="rect">
            <a:avLst/>
          </a:prstGeom>
        </p:spPr>
        <p:txBody>
          <a:bodyPr vert="horz" wrap="square" lIns="0" tIns="53340" rIns="0" bIns="0" rtlCol="0">
            <a:spAutoFit/>
          </a:bodyPr>
          <a:lstStyle/>
          <a:p>
            <a:pPr marL="286385" marR="5715" indent="-201295">
              <a:lnSpc>
                <a:spcPts val="2600"/>
              </a:lnSpc>
              <a:spcBef>
                <a:spcPts val="420"/>
              </a:spcBef>
              <a:tabLst>
                <a:tab pos="1582420" algn="l"/>
                <a:tab pos="2854960" algn="l"/>
                <a:tab pos="3562350" algn="l"/>
                <a:tab pos="4057650" algn="l"/>
                <a:tab pos="5728335" algn="l"/>
                <a:tab pos="6797040" algn="l"/>
                <a:tab pos="7618095" algn="l"/>
              </a:tabLst>
            </a:pPr>
            <a:r>
              <a:rPr sz="2400" b="1" spc="-5" dirty="0">
                <a:latin typeface="Constantia"/>
                <a:cs typeface="Constantia"/>
              </a:rPr>
              <a:t>E</a:t>
            </a:r>
            <a:r>
              <a:rPr sz="2400" b="1" spc="-15" dirty="0">
                <a:latin typeface="Constantia"/>
                <a:cs typeface="Constantia"/>
              </a:rPr>
              <a:t>x</a:t>
            </a:r>
            <a:r>
              <a:rPr sz="2400" b="1" dirty="0">
                <a:latin typeface="Constantia"/>
                <a:cs typeface="Constantia"/>
              </a:rPr>
              <a:t>am</a:t>
            </a:r>
            <a:r>
              <a:rPr sz="2400" b="1" spc="-10" dirty="0">
                <a:latin typeface="Constantia"/>
                <a:cs typeface="Constantia"/>
              </a:rPr>
              <a:t>p</a:t>
            </a:r>
            <a:r>
              <a:rPr sz="2400" b="1" spc="-5" dirty="0">
                <a:latin typeface="Constantia"/>
                <a:cs typeface="Constantia"/>
              </a:rPr>
              <a:t>l</a:t>
            </a:r>
            <a:r>
              <a:rPr sz="2400" b="1" spc="5" dirty="0">
                <a:latin typeface="Constantia"/>
                <a:cs typeface="Constantia"/>
              </a:rPr>
              <a:t>e</a:t>
            </a:r>
            <a:r>
              <a:rPr sz="2400" dirty="0">
                <a:latin typeface="Constantia"/>
                <a:cs typeface="Constantia"/>
              </a:rPr>
              <a:t>:	Su</a:t>
            </a:r>
            <a:r>
              <a:rPr sz="2400" spc="-10" dirty="0">
                <a:latin typeface="Constantia"/>
                <a:cs typeface="Constantia"/>
              </a:rPr>
              <a:t>p</a:t>
            </a:r>
            <a:r>
              <a:rPr sz="2400" dirty="0">
                <a:latin typeface="Constantia"/>
                <a:cs typeface="Constantia"/>
              </a:rPr>
              <a:t>pose	</a:t>
            </a:r>
            <a:r>
              <a:rPr sz="2400" spc="-5" dirty="0">
                <a:latin typeface="Constantia"/>
                <a:cs typeface="Constantia"/>
              </a:rPr>
              <a:t>t</a:t>
            </a:r>
            <a:r>
              <a:rPr sz="2400" spc="-10" dirty="0">
                <a:latin typeface="Constantia"/>
                <a:cs typeface="Constantia"/>
              </a:rPr>
              <a:t>h</a:t>
            </a:r>
            <a:r>
              <a:rPr sz="2400" dirty="0">
                <a:latin typeface="Constantia"/>
                <a:cs typeface="Constantia"/>
              </a:rPr>
              <a:t>at	an	a</a:t>
            </a:r>
            <a:r>
              <a:rPr sz="2400" spc="-10" dirty="0">
                <a:latin typeface="Constantia"/>
                <a:cs typeface="Constantia"/>
              </a:rPr>
              <a:t>u</a:t>
            </a:r>
            <a:r>
              <a:rPr sz="2400" spc="-45" dirty="0">
                <a:latin typeface="Constantia"/>
                <a:cs typeface="Constantia"/>
              </a:rPr>
              <a:t>t</a:t>
            </a:r>
            <a:r>
              <a:rPr sz="2400" dirty="0">
                <a:latin typeface="Constantia"/>
                <a:cs typeface="Constantia"/>
              </a:rPr>
              <a:t>om</a:t>
            </a:r>
            <a:r>
              <a:rPr sz="2400" spc="-10" dirty="0">
                <a:latin typeface="Constantia"/>
                <a:cs typeface="Constantia"/>
              </a:rPr>
              <a:t>o</a:t>
            </a:r>
            <a:r>
              <a:rPr sz="2400" spc="-5" dirty="0">
                <a:latin typeface="Constantia"/>
                <a:cs typeface="Constantia"/>
              </a:rPr>
              <a:t>bil</a:t>
            </a:r>
            <a:r>
              <a:rPr sz="2400" dirty="0">
                <a:latin typeface="Constantia"/>
                <a:cs typeface="Constantia"/>
              </a:rPr>
              <a:t>e	li</a:t>
            </a:r>
            <a:r>
              <a:rPr sz="2400" spc="-50" dirty="0">
                <a:latin typeface="Constantia"/>
                <a:cs typeface="Constantia"/>
              </a:rPr>
              <a:t>c</a:t>
            </a:r>
            <a:r>
              <a:rPr sz="2400" dirty="0">
                <a:latin typeface="Constantia"/>
                <a:cs typeface="Constantia"/>
              </a:rPr>
              <a:t>ense	pla</a:t>
            </a:r>
            <a:r>
              <a:rPr sz="2400" spc="-35" dirty="0">
                <a:latin typeface="Constantia"/>
                <a:cs typeface="Constantia"/>
              </a:rPr>
              <a:t>t</a:t>
            </a:r>
            <a:r>
              <a:rPr sz="2400" dirty="0">
                <a:latin typeface="Constantia"/>
                <a:cs typeface="Constantia"/>
              </a:rPr>
              <a:t>e	has  </a:t>
            </a:r>
            <a:r>
              <a:rPr sz="2400" spc="-10" dirty="0">
                <a:latin typeface="Constantia"/>
                <a:cs typeface="Constantia"/>
              </a:rPr>
              <a:t>three</a:t>
            </a:r>
            <a:r>
              <a:rPr sz="2400" spc="-80" dirty="0">
                <a:latin typeface="Constantia"/>
                <a:cs typeface="Constantia"/>
              </a:rPr>
              <a:t> </a:t>
            </a:r>
            <a:r>
              <a:rPr sz="2400" spc="-10" dirty="0">
                <a:latin typeface="Constantia"/>
                <a:cs typeface="Constantia"/>
              </a:rPr>
              <a:t>letters</a:t>
            </a:r>
            <a:r>
              <a:rPr sz="2400" spc="-50" dirty="0">
                <a:latin typeface="Constantia"/>
                <a:cs typeface="Constantia"/>
              </a:rPr>
              <a:t> </a:t>
            </a:r>
            <a:r>
              <a:rPr sz="2400" spc="-20" dirty="0">
                <a:latin typeface="Constantia"/>
                <a:cs typeface="Constantia"/>
              </a:rPr>
              <a:t>followed</a:t>
            </a:r>
            <a:r>
              <a:rPr sz="2400" spc="5" dirty="0">
                <a:latin typeface="Constantia"/>
                <a:cs typeface="Constantia"/>
              </a:rPr>
              <a:t> </a:t>
            </a:r>
            <a:r>
              <a:rPr sz="2400" spc="-15" dirty="0">
                <a:latin typeface="Constantia"/>
                <a:cs typeface="Constantia"/>
              </a:rPr>
              <a:t>by</a:t>
            </a:r>
            <a:r>
              <a:rPr sz="2400" spc="-80" dirty="0">
                <a:latin typeface="Constantia"/>
                <a:cs typeface="Constantia"/>
              </a:rPr>
              <a:t> </a:t>
            </a:r>
            <a:r>
              <a:rPr sz="2400" spc="-10" dirty="0">
                <a:latin typeface="Constantia"/>
                <a:cs typeface="Constantia"/>
              </a:rPr>
              <a:t>three</a:t>
            </a:r>
            <a:r>
              <a:rPr sz="2400" spc="-130" dirty="0">
                <a:latin typeface="Constantia"/>
                <a:cs typeface="Constantia"/>
              </a:rPr>
              <a:t> </a:t>
            </a:r>
            <a:r>
              <a:rPr sz="2400" spc="-10" dirty="0">
                <a:latin typeface="Constantia"/>
                <a:cs typeface="Constantia"/>
              </a:rPr>
              <a:t>digits.</a:t>
            </a:r>
            <a:endParaRPr sz="2400" dirty="0">
              <a:latin typeface="Constantia"/>
              <a:cs typeface="Constantia"/>
            </a:endParaRPr>
          </a:p>
          <a:p>
            <a:pPr marL="12700">
              <a:lnSpc>
                <a:spcPct val="100000"/>
              </a:lnSpc>
              <a:spcBef>
                <a:spcPts val="240"/>
              </a:spcBef>
            </a:pPr>
            <a:r>
              <a:rPr sz="2400" dirty="0">
                <a:latin typeface="Constantia"/>
                <a:cs typeface="Constantia"/>
              </a:rPr>
              <a:t>(a) </a:t>
            </a:r>
            <a:r>
              <a:rPr sz="2400" spc="-40" dirty="0">
                <a:latin typeface="Constantia"/>
                <a:cs typeface="Constantia"/>
              </a:rPr>
              <a:t>How</a:t>
            </a:r>
            <a:r>
              <a:rPr sz="2400" spc="-45" dirty="0">
                <a:latin typeface="Constantia"/>
                <a:cs typeface="Constantia"/>
              </a:rPr>
              <a:t> </a:t>
            </a:r>
            <a:r>
              <a:rPr sz="2400" spc="-15" dirty="0">
                <a:latin typeface="Constantia"/>
                <a:cs typeface="Constantia"/>
              </a:rPr>
              <a:t>many</a:t>
            </a:r>
            <a:r>
              <a:rPr sz="2400" spc="-114" dirty="0">
                <a:latin typeface="Constantia"/>
                <a:cs typeface="Constantia"/>
              </a:rPr>
              <a:t> </a:t>
            </a:r>
            <a:r>
              <a:rPr sz="2400" spc="-10" dirty="0">
                <a:latin typeface="Constantia"/>
                <a:cs typeface="Constantia"/>
              </a:rPr>
              <a:t>different</a:t>
            </a:r>
            <a:r>
              <a:rPr sz="2400" spc="-80" dirty="0">
                <a:latin typeface="Constantia"/>
                <a:cs typeface="Constantia"/>
              </a:rPr>
              <a:t> </a:t>
            </a:r>
            <a:r>
              <a:rPr sz="2400" spc="-10" dirty="0">
                <a:latin typeface="Constantia"/>
                <a:cs typeface="Constantia"/>
              </a:rPr>
              <a:t>license</a:t>
            </a:r>
            <a:r>
              <a:rPr sz="2400" spc="-90" dirty="0">
                <a:latin typeface="Constantia"/>
                <a:cs typeface="Constantia"/>
              </a:rPr>
              <a:t> </a:t>
            </a:r>
            <a:r>
              <a:rPr sz="2400" spc="-10" dirty="0">
                <a:latin typeface="Constantia"/>
                <a:cs typeface="Constantia"/>
              </a:rPr>
              <a:t>plates</a:t>
            </a:r>
            <a:r>
              <a:rPr sz="2400" spc="-110" dirty="0">
                <a:latin typeface="Constantia"/>
                <a:cs typeface="Constantia"/>
              </a:rPr>
              <a:t> </a:t>
            </a:r>
            <a:r>
              <a:rPr sz="2400" spc="-15" dirty="0">
                <a:latin typeface="Constantia"/>
                <a:cs typeface="Constantia"/>
              </a:rPr>
              <a:t>are</a:t>
            </a:r>
            <a:r>
              <a:rPr sz="2400" spc="-100" dirty="0">
                <a:latin typeface="Constantia"/>
                <a:cs typeface="Constantia"/>
              </a:rPr>
              <a:t> </a:t>
            </a:r>
            <a:r>
              <a:rPr sz="2400" dirty="0">
                <a:latin typeface="Constantia"/>
                <a:cs typeface="Constantia"/>
              </a:rPr>
              <a:t>possible?</a:t>
            </a:r>
          </a:p>
          <a:p>
            <a:pPr marL="12700">
              <a:lnSpc>
                <a:spcPct val="100000"/>
              </a:lnSpc>
              <a:spcBef>
                <a:spcPts val="290"/>
              </a:spcBef>
            </a:pPr>
            <a:r>
              <a:rPr sz="2400" b="1" spc="-5" dirty="0">
                <a:latin typeface="Constantia"/>
                <a:cs typeface="Constantia"/>
              </a:rPr>
              <a:t>Solution</a:t>
            </a:r>
            <a:r>
              <a:rPr sz="2400" spc="-5" dirty="0">
                <a:latin typeface="Constantia"/>
                <a:cs typeface="Constantia"/>
              </a:rPr>
              <a:t>:</a:t>
            </a:r>
            <a:endParaRPr sz="2400" dirty="0">
              <a:latin typeface="Constantia"/>
              <a:cs typeface="Constantia"/>
            </a:endParaRPr>
          </a:p>
          <a:p>
            <a:pPr marL="286385" marR="5080" algn="just">
              <a:lnSpc>
                <a:spcPct val="90000"/>
              </a:lnSpc>
              <a:spcBef>
                <a:spcPts val="575"/>
              </a:spcBef>
            </a:pPr>
            <a:r>
              <a:rPr sz="2400" dirty="0">
                <a:latin typeface="Constantia"/>
                <a:cs typeface="Constantia"/>
              </a:rPr>
              <a:t>Each</a:t>
            </a:r>
            <a:r>
              <a:rPr sz="2400" spc="-65" dirty="0">
                <a:latin typeface="Constantia"/>
                <a:cs typeface="Constantia"/>
              </a:rPr>
              <a:t> </a:t>
            </a:r>
            <a:r>
              <a:rPr sz="2400" spc="-5" dirty="0">
                <a:latin typeface="Constantia"/>
                <a:cs typeface="Constantia"/>
              </a:rPr>
              <a:t>of</a:t>
            </a:r>
            <a:r>
              <a:rPr sz="2400" spc="45" dirty="0">
                <a:latin typeface="Constantia"/>
                <a:cs typeface="Constantia"/>
              </a:rPr>
              <a:t> </a:t>
            </a:r>
            <a:r>
              <a:rPr sz="2400" spc="-5" dirty="0">
                <a:latin typeface="Constantia"/>
                <a:cs typeface="Constantia"/>
              </a:rPr>
              <a:t>the</a:t>
            </a:r>
            <a:r>
              <a:rPr sz="2400" spc="-80" dirty="0">
                <a:latin typeface="Constantia"/>
                <a:cs typeface="Constantia"/>
              </a:rPr>
              <a:t> </a:t>
            </a:r>
            <a:r>
              <a:rPr sz="2400" spc="-10" dirty="0">
                <a:latin typeface="Constantia"/>
                <a:cs typeface="Constantia"/>
              </a:rPr>
              <a:t>three</a:t>
            </a:r>
            <a:r>
              <a:rPr sz="2400" spc="-60" dirty="0">
                <a:latin typeface="Constantia"/>
                <a:cs typeface="Constantia"/>
              </a:rPr>
              <a:t> </a:t>
            </a:r>
            <a:r>
              <a:rPr sz="2400" spc="-10" dirty="0">
                <a:latin typeface="Constantia"/>
                <a:cs typeface="Constantia"/>
              </a:rPr>
              <a:t>letters</a:t>
            </a:r>
            <a:r>
              <a:rPr sz="2400" spc="-75" dirty="0">
                <a:latin typeface="Constantia"/>
                <a:cs typeface="Constantia"/>
              </a:rPr>
              <a:t> </a:t>
            </a:r>
            <a:r>
              <a:rPr sz="2400" spc="-5" dirty="0">
                <a:latin typeface="Constantia"/>
                <a:cs typeface="Constantia"/>
              </a:rPr>
              <a:t>can</a:t>
            </a:r>
            <a:r>
              <a:rPr sz="2400" spc="-40" dirty="0">
                <a:latin typeface="Constantia"/>
                <a:cs typeface="Constantia"/>
              </a:rPr>
              <a:t> </a:t>
            </a:r>
            <a:r>
              <a:rPr sz="2400" spc="-5" dirty="0">
                <a:latin typeface="Constantia"/>
                <a:cs typeface="Constantia"/>
              </a:rPr>
              <a:t>be</a:t>
            </a:r>
            <a:r>
              <a:rPr sz="2400" spc="-60" dirty="0">
                <a:latin typeface="Constantia"/>
                <a:cs typeface="Constantia"/>
              </a:rPr>
              <a:t> </a:t>
            </a:r>
            <a:r>
              <a:rPr sz="2400" spc="-10" dirty="0">
                <a:latin typeface="Constantia"/>
                <a:cs typeface="Constantia"/>
              </a:rPr>
              <a:t>written</a:t>
            </a:r>
            <a:r>
              <a:rPr sz="2400" spc="-50" dirty="0">
                <a:latin typeface="Constantia"/>
                <a:cs typeface="Constantia"/>
              </a:rPr>
              <a:t> </a:t>
            </a:r>
            <a:r>
              <a:rPr sz="2400" dirty="0">
                <a:latin typeface="Constantia"/>
                <a:cs typeface="Constantia"/>
              </a:rPr>
              <a:t>in</a:t>
            </a:r>
            <a:r>
              <a:rPr sz="2400" spc="-40" dirty="0">
                <a:latin typeface="Constantia"/>
                <a:cs typeface="Constantia"/>
              </a:rPr>
              <a:t> </a:t>
            </a:r>
            <a:r>
              <a:rPr sz="2400" dirty="0">
                <a:latin typeface="Constantia"/>
                <a:cs typeface="Constantia"/>
              </a:rPr>
              <a:t>26</a:t>
            </a:r>
            <a:r>
              <a:rPr sz="2400" spc="-20" dirty="0">
                <a:latin typeface="Constantia"/>
                <a:cs typeface="Constantia"/>
              </a:rPr>
              <a:t> </a:t>
            </a:r>
            <a:r>
              <a:rPr sz="2400" spc="-10" dirty="0">
                <a:latin typeface="Constantia"/>
                <a:cs typeface="Constantia"/>
              </a:rPr>
              <a:t>different</a:t>
            </a:r>
            <a:r>
              <a:rPr sz="2400" spc="-85" dirty="0">
                <a:latin typeface="Constantia"/>
                <a:cs typeface="Constantia"/>
              </a:rPr>
              <a:t> </a:t>
            </a:r>
            <a:r>
              <a:rPr sz="2400" spc="-35" dirty="0">
                <a:latin typeface="Constantia"/>
                <a:cs typeface="Constantia"/>
              </a:rPr>
              <a:t>ways, </a:t>
            </a:r>
            <a:r>
              <a:rPr sz="2400" spc="-590" dirty="0">
                <a:latin typeface="Constantia"/>
                <a:cs typeface="Constantia"/>
              </a:rPr>
              <a:t> </a:t>
            </a:r>
            <a:r>
              <a:rPr sz="2400" dirty="0">
                <a:latin typeface="Constantia"/>
                <a:cs typeface="Constantia"/>
              </a:rPr>
              <a:t>and each </a:t>
            </a:r>
            <a:r>
              <a:rPr sz="2400" spc="5" dirty="0">
                <a:latin typeface="Constantia"/>
                <a:cs typeface="Constantia"/>
              </a:rPr>
              <a:t>of </a:t>
            </a:r>
            <a:r>
              <a:rPr sz="2400" spc="-5" dirty="0">
                <a:latin typeface="Constantia"/>
                <a:cs typeface="Constantia"/>
              </a:rPr>
              <a:t>the </a:t>
            </a:r>
            <a:r>
              <a:rPr sz="2400" spc="-10" dirty="0">
                <a:latin typeface="Constantia"/>
                <a:cs typeface="Constantia"/>
              </a:rPr>
              <a:t>three </a:t>
            </a:r>
            <a:r>
              <a:rPr sz="2400" spc="-5" dirty="0">
                <a:latin typeface="Constantia"/>
                <a:cs typeface="Constantia"/>
              </a:rPr>
              <a:t>digits can be </a:t>
            </a:r>
            <a:r>
              <a:rPr sz="2400" spc="-10" dirty="0">
                <a:latin typeface="Constantia"/>
                <a:cs typeface="Constantia"/>
              </a:rPr>
              <a:t>written </a:t>
            </a:r>
            <a:r>
              <a:rPr sz="2400" dirty="0">
                <a:latin typeface="Constantia"/>
                <a:cs typeface="Constantia"/>
              </a:rPr>
              <a:t>in 10 </a:t>
            </a:r>
            <a:r>
              <a:rPr sz="2400" spc="-15" dirty="0">
                <a:latin typeface="Constantia"/>
                <a:cs typeface="Constantia"/>
              </a:rPr>
              <a:t>different </a:t>
            </a:r>
            <a:r>
              <a:rPr sz="2400" spc="-10" dirty="0">
                <a:latin typeface="Constantia"/>
                <a:cs typeface="Constantia"/>
              </a:rPr>
              <a:t> </a:t>
            </a:r>
            <a:r>
              <a:rPr sz="2400" spc="-35" dirty="0">
                <a:latin typeface="Constantia"/>
                <a:cs typeface="Constantia"/>
              </a:rPr>
              <a:t>ways.</a:t>
            </a:r>
            <a:endParaRPr sz="2400" dirty="0">
              <a:latin typeface="Constantia"/>
              <a:cs typeface="Constantia"/>
            </a:endParaRPr>
          </a:p>
        </p:txBody>
      </p:sp>
      <p:sp>
        <p:nvSpPr>
          <p:cNvPr id="4" name="object 4"/>
          <p:cNvSpPr txBox="1"/>
          <p:nvPr/>
        </p:nvSpPr>
        <p:spPr>
          <a:xfrm>
            <a:off x="1143000" y="4827019"/>
            <a:ext cx="7651750" cy="1300480"/>
          </a:xfrm>
          <a:prstGeom prst="rect">
            <a:avLst/>
          </a:prstGeom>
        </p:spPr>
        <p:txBody>
          <a:bodyPr vert="horz" wrap="square" lIns="0" tIns="116840" rIns="0" bIns="0" rtlCol="0">
            <a:spAutoFit/>
          </a:bodyPr>
          <a:lstStyle/>
          <a:p>
            <a:pPr marL="12700">
              <a:lnSpc>
                <a:spcPct val="100000"/>
              </a:lnSpc>
              <a:spcBef>
                <a:spcPts val="920"/>
              </a:spcBef>
            </a:pPr>
            <a:r>
              <a:rPr sz="2400" spc="-20" dirty="0">
                <a:latin typeface="Constantia"/>
                <a:cs typeface="Constantia"/>
              </a:rPr>
              <a:t>Hence,</a:t>
            </a:r>
            <a:r>
              <a:rPr sz="2400" spc="5" dirty="0">
                <a:latin typeface="Constantia"/>
                <a:cs typeface="Constantia"/>
              </a:rPr>
              <a:t> </a:t>
            </a:r>
            <a:r>
              <a:rPr sz="2400" spc="-15" dirty="0">
                <a:latin typeface="Constantia"/>
                <a:cs typeface="Constantia"/>
              </a:rPr>
              <a:t>by</a:t>
            </a:r>
            <a:r>
              <a:rPr sz="2400" spc="-95" dirty="0">
                <a:latin typeface="Constantia"/>
                <a:cs typeface="Constantia"/>
              </a:rPr>
              <a:t> </a:t>
            </a:r>
            <a:r>
              <a:rPr sz="2400" spc="-5" dirty="0">
                <a:latin typeface="Constantia"/>
                <a:cs typeface="Constantia"/>
              </a:rPr>
              <a:t>the</a:t>
            </a:r>
            <a:r>
              <a:rPr sz="2400" spc="-95" dirty="0">
                <a:latin typeface="Constantia"/>
                <a:cs typeface="Constantia"/>
              </a:rPr>
              <a:t> </a:t>
            </a:r>
            <a:r>
              <a:rPr sz="2400" spc="-10" dirty="0">
                <a:latin typeface="Constantia"/>
                <a:cs typeface="Constantia"/>
              </a:rPr>
              <a:t>product</a:t>
            </a:r>
            <a:r>
              <a:rPr sz="2400" spc="-100" dirty="0">
                <a:latin typeface="Constantia"/>
                <a:cs typeface="Constantia"/>
              </a:rPr>
              <a:t> </a:t>
            </a:r>
            <a:r>
              <a:rPr sz="2400" spc="-5" dirty="0">
                <a:latin typeface="Constantia"/>
                <a:cs typeface="Constantia"/>
              </a:rPr>
              <a:t>rule,</a:t>
            </a:r>
            <a:r>
              <a:rPr sz="2400" spc="-25" dirty="0">
                <a:latin typeface="Constantia"/>
                <a:cs typeface="Constantia"/>
              </a:rPr>
              <a:t> </a:t>
            </a:r>
            <a:r>
              <a:rPr sz="2400" spc="-10" dirty="0">
                <a:latin typeface="Constantia"/>
                <a:cs typeface="Constantia"/>
              </a:rPr>
              <a:t>there</a:t>
            </a:r>
            <a:r>
              <a:rPr sz="2400" spc="-60" dirty="0">
                <a:latin typeface="Constantia"/>
                <a:cs typeface="Constantia"/>
              </a:rPr>
              <a:t> </a:t>
            </a:r>
            <a:r>
              <a:rPr sz="2400" dirty="0">
                <a:latin typeface="Constantia"/>
                <a:cs typeface="Constantia"/>
              </a:rPr>
              <a:t>is</a:t>
            </a:r>
            <a:r>
              <a:rPr sz="2400" spc="-125" dirty="0">
                <a:latin typeface="Constantia"/>
                <a:cs typeface="Constantia"/>
              </a:rPr>
              <a:t> </a:t>
            </a:r>
            <a:r>
              <a:rPr sz="2400" dirty="0">
                <a:latin typeface="Constantia"/>
                <a:cs typeface="Constantia"/>
              </a:rPr>
              <a:t>a</a:t>
            </a:r>
            <a:r>
              <a:rPr sz="2400" spc="-95" dirty="0">
                <a:latin typeface="Constantia"/>
                <a:cs typeface="Constantia"/>
              </a:rPr>
              <a:t> </a:t>
            </a:r>
            <a:r>
              <a:rPr sz="2400" spc="-10" dirty="0">
                <a:latin typeface="Constantia"/>
                <a:cs typeface="Constantia"/>
              </a:rPr>
              <a:t>total</a:t>
            </a:r>
            <a:r>
              <a:rPr sz="2400" spc="-60" dirty="0">
                <a:latin typeface="Constantia"/>
                <a:cs typeface="Constantia"/>
              </a:rPr>
              <a:t> </a:t>
            </a:r>
            <a:r>
              <a:rPr sz="2400" spc="-5" dirty="0">
                <a:latin typeface="Constantia"/>
                <a:cs typeface="Constantia"/>
              </a:rPr>
              <a:t>of</a:t>
            </a:r>
            <a:endParaRPr sz="2400" dirty="0">
              <a:latin typeface="Constantia"/>
              <a:cs typeface="Constantia"/>
            </a:endParaRPr>
          </a:p>
          <a:p>
            <a:pPr marL="12700">
              <a:lnSpc>
                <a:spcPct val="100000"/>
              </a:lnSpc>
              <a:spcBef>
                <a:spcPts val="685"/>
              </a:spcBef>
            </a:pPr>
            <a:r>
              <a:rPr sz="2000" dirty="0">
                <a:latin typeface="Arial MT"/>
                <a:cs typeface="Arial MT"/>
              </a:rPr>
              <a:t>26</a:t>
            </a:r>
            <a:r>
              <a:rPr sz="2000" spc="-20" dirty="0">
                <a:latin typeface="Arial MT"/>
                <a:cs typeface="Arial MT"/>
              </a:rPr>
              <a:t> </a:t>
            </a:r>
            <a:r>
              <a:rPr sz="2000" dirty="0">
                <a:latin typeface="Arial MT"/>
                <a:cs typeface="Arial MT"/>
              </a:rPr>
              <a:t>×</a:t>
            </a:r>
            <a:r>
              <a:rPr sz="2000" spc="-15" dirty="0">
                <a:latin typeface="Arial MT"/>
                <a:cs typeface="Arial MT"/>
              </a:rPr>
              <a:t> </a:t>
            </a:r>
            <a:r>
              <a:rPr sz="2000" dirty="0">
                <a:latin typeface="Arial MT"/>
                <a:cs typeface="Arial MT"/>
              </a:rPr>
              <a:t>26</a:t>
            </a:r>
            <a:r>
              <a:rPr sz="2000" spc="-15"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26</a:t>
            </a:r>
            <a:r>
              <a:rPr sz="2000" spc="-20"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10</a:t>
            </a:r>
            <a:r>
              <a:rPr sz="2000" spc="-15" dirty="0">
                <a:latin typeface="Arial MT"/>
                <a:cs typeface="Arial MT"/>
              </a:rPr>
              <a:t> </a:t>
            </a:r>
            <a:r>
              <a:rPr sz="2000" dirty="0">
                <a:latin typeface="Arial MT"/>
                <a:cs typeface="Arial MT"/>
              </a:rPr>
              <a:t>×</a:t>
            </a:r>
            <a:r>
              <a:rPr sz="2000" spc="-10" dirty="0">
                <a:latin typeface="Arial MT"/>
                <a:cs typeface="Arial MT"/>
              </a:rPr>
              <a:t> </a:t>
            </a:r>
            <a:r>
              <a:rPr sz="2000" dirty="0">
                <a:latin typeface="Arial MT"/>
                <a:cs typeface="Arial MT"/>
              </a:rPr>
              <a:t>10</a:t>
            </a:r>
            <a:r>
              <a:rPr sz="2000" spc="-15" dirty="0">
                <a:latin typeface="Arial MT"/>
                <a:cs typeface="Arial MT"/>
              </a:rPr>
              <a:t> </a:t>
            </a:r>
            <a:r>
              <a:rPr sz="2000" dirty="0">
                <a:latin typeface="Arial MT"/>
                <a:cs typeface="Arial MT"/>
              </a:rPr>
              <a:t>×</a:t>
            </a:r>
            <a:r>
              <a:rPr sz="2000" spc="-15" dirty="0">
                <a:latin typeface="Arial MT"/>
                <a:cs typeface="Arial MT"/>
              </a:rPr>
              <a:t> </a:t>
            </a:r>
            <a:r>
              <a:rPr sz="2000" dirty="0">
                <a:latin typeface="Arial MT"/>
                <a:cs typeface="Arial MT"/>
              </a:rPr>
              <a:t>10</a:t>
            </a:r>
            <a:r>
              <a:rPr sz="2000" spc="-15" dirty="0">
                <a:latin typeface="Arial MT"/>
                <a:cs typeface="Arial MT"/>
              </a:rPr>
              <a:t> </a:t>
            </a:r>
            <a:r>
              <a:rPr sz="2000" dirty="0">
                <a:latin typeface="Arial MT"/>
                <a:cs typeface="Arial MT"/>
              </a:rPr>
              <a:t>=</a:t>
            </a:r>
            <a:r>
              <a:rPr sz="2000" spc="-10" dirty="0">
                <a:latin typeface="Arial MT"/>
                <a:cs typeface="Arial MT"/>
              </a:rPr>
              <a:t> </a:t>
            </a:r>
            <a:r>
              <a:rPr sz="2000" spc="-5" dirty="0">
                <a:latin typeface="Arial MT"/>
                <a:cs typeface="Arial MT"/>
              </a:rPr>
              <a:t>17,576,000</a:t>
            </a:r>
            <a:endParaRPr sz="2000" dirty="0">
              <a:latin typeface="Arial MT"/>
              <a:cs typeface="Arial MT"/>
            </a:endParaRPr>
          </a:p>
          <a:p>
            <a:pPr marL="3396615">
              <a:lnSpc>
                <a:spcPct val="100000"/>
              </a:lnSpc>
              <a:spcBef>
                <a:spcPts val="370"/>
              </a:spcBef>
            </a:pPr>
            <a:r>
              <a:rPr sz="2400" spc="-10" dirty="0">
                <a:latin typeface="Constantia"/>
                <a:cs typeface="Constantia"/>
              </a:rPr>
              <a:t>different</a:t>
            </a:r>
            <a:r>
              <a:rPr sz="2400" spc="-70" dirty="0">
                <a:latin typeface="Constantia"/>
                <a:cs typeface="Constantia"/>
              </a:rPr>
              <a:t> </a:t>
            </a:r>
            <a:r>
              <a:rPr sz="2400" spc="-10" dirty="0">
                <a:latin typeface="Constantia"/>
                <a:cs typeface="Constantia"/>
              </a:rPr>
              <a:t>License</a:t>
            </a:r>
            <a:r>
              <a:rPr sz="2400" spc="-90" dirty="0">
                <a:latin typeface="Constantia"/>
                <a:cs typeface="Constantia"/>
              </a:rPr>
              <a:t> </a:t>
            </a:r>
            <a:r>
              <a:rPr sz="2400" spc="-10" dirty="0">
                <a:latin typeface="Constantia"/>
                <a:cs typeface="Constantia"/>
              </a:rPr>
              <a:t>plates</a:t>
            </a:r>
            <a:r>
              <a:rPr sz="2400" spc="-75" dirty="0">
                <a:latin typeface="Constantia"/>
                <a:cs typeface="Constantia"/>
              </a:rPr>
              <a:t> </a:t>
            </a:r>
            <a:r>
              <a:rPr sz="2400" spc="-5" dirty="0">
                <a:latin typeface="Constantia"/>
                <a:cs typeface="Constantia"/>
              </a:rPr>
              <a:t>possible.</a:t>
            </a:r>
            <a:endParaRPr sz="2400" dirty="0">
              <a:latin typeface="Constantia"/>
              <a:cs typeface="Constantia"/>
            </a:endParaRPr>
          </a:p>
        </p:txBody>
      </p:sp>
      <p:pic>
        <p:nvPicPr>
          <p:cNvPr id="5" name="object 5"/>
          <p:cNvPicPr/>
          <p:nvPr/>
        </p:nvPicPr>
        <p:blipFill>
          <a:blip r:embed="rId2" cstate="print"/>
          <a:stretch>
            <a:fillRect/>
          </a:stretch>
        </p:blipFill>
        <p:spPr>
          <a:xfrm>
            <a:off x="1295400" y="3311811"/>
            <a:ext cx="6400800" cy="1524000"/>
          </a:xfrm>
          <a:prstGeom prst="rect">
            <a:avLst/>
          </a:prstGeom>
        </p:spPr>
      </p:pic>
      <p:sp>
        <p:nvSpPr>
          <p:cNvPr id="6" name="Rectangle 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1393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565149"/>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269240" y="1158847"/>
            <a:ext cx="8346440" cy="1892300"/>
          </a:xfrm>
          <a:prstGeom prst="rect">
            <a:avLst/>
          </a:prstGeom>
        </p:spPr>
        <p:txBody>
          <a:bodyPr vert="horz" wrap="square" lIns="0" tIns="49530" rIns="0" bIns="0" rtlCol="0">
            <a:spAutoFit/>
          </a:bodyPr>
          <a:lstStyle/>
          <a:p>
            <a:pPr marL="12700">
              <a:lnSpc>
                <a:spcPct val="100000"/>
              </a:lnSpc>
              <a:spcBef>
                <a:spcPts val="390"/>
              </a:spcBef>
            </a:pPr>
            <a:r>
              <a:rPr sz="2400" dirty="0">
                <a:latin typeface="Constantia"/>
                <a:cs typeface="Constantia"/>
              </a:rPr>
              <a:t>(b)</a:t>
            </a:r>
            <a:r>
              <a:rPr sz="2400" spc="-10" dirty="0">
                <a:latin typeface="Constantia"/>
                <a:cs typeface="Constantia"/>
              </a:rPr>
              <a:t> </a:t>
            </a:r>
            <a:r>
              <a:rPr sz="2400" spc="-35" dirty="0">
                <a:latin typeface="Constantia"/>
                <a:cs typeface="Constantia"/>
              </a:rPr>
              <a:t>How </a:t>
            </a:r>
            <a:r>
              <a:rPr sz="2400" spc="-15" dirty="0">
                <a:latin typeface="Constantia"/>
                <a:cs typeface="Constantia"/>
              </a:rPr>
              <a:t>many</a:t>
            </a:r>
            <a:r>
              <a:rPr sz="2400" spc="-70" dirty="0">
                <a:latin typeface="Constantia"/>
                <a:cs typeface="Constantia"/>
              </a:rPr>
              <a:t> </a:t>
            </a:r>
            <a:r>
              <a:rPr sz="2400" spc="-10" dirty="0">
                <a:latin typeface="Constantia"/>
                <a:cs typeface="Constantia"/>
              </a:rPr>
              <a:t>license</a:t>
            </a:r>
            <a:r>
              <a:rPr sz="2400" spc="-95" dirty="0">
                <a:latin typeface="Constantia"/>
                <a:cs typeface="Constantia"/>
              </a:rPr>
              <a:t> </a:t>
            </a:r>
            <a:r>
              <a:rPr sz="2400" spc="-10" dirty="0">
                <a:latin typeface="Constantia"/>
                <a:cs typeface="Constantia"/>
              </a:rPr>
              <a:t>plates</a:t>
            </a:r>
            <a:r>
              <a:rPr sz="2400" spc="-114" dirty="0">
                <a:latin typeface="Constantia"/>
                <a:cs typeface="Constantia"/>
              </a:rPr>
              <a:t> </a:t>
            </a:r>
            <a:r>
              <a:rPr sz="2400" spc="-10" dirty="0">
                <a:latin typeface="Constantia"/>
                <a:cs typeface="Constantia"/>
              </a:rPr>
              <a:t>could</a:t>
            </a:r>
            <a:r>
              <a:rPr sz="2400" spc="-5" dirty="0">
                <a:latin typeface="Constantia"/>
                <a:cs typeface="Constantia"/>
              </a:rPr>
              <a:t> begin</a:t>
            </a:r>
            <a:r>
              <a:rPr sz="2400" spc="-90" dirty="0">
                <a:latin typeface="Constantia"/>
                <a:cs typeface="Constantia"/>
              </a:rPr>
              <a:t> </a:t>
            </a:r>
            <a:r>
              <a:rPr sz="2400" dirty="0">
                <a:latin typeface="Constantia"/>
                <a:cs typeface="Constantia"/>
              </a:rPr>
              <a:t>with</a:t>
            </a:r>
            <a:r>
              <a:rPr sz="2400" spc="-75" dirty="0">
                <a:latin typeface="Constantia"/>
                <a:cs typeface="Constantia"/>
              </a:rPr>
              <a:t> </a:t>
            </a:r>
            <a:r>
              <a:rPr sz="2400" dirty="0">
                <a:latin typeface="Constantia"/>
                <a:cs typeface="Constantia"/>
              </a:rPr>
              <a:t>A</a:t>
            </a:r>
            <a:r>
              <a:rPr sz="2400" spc="-114" dirty="0">
                <a:latin typeface="Constantia"/>
                <a:cs typeface="Constantia"/>
              </a:rPr>
              <a:t> </a:t>
            </a:r>
            <a:r>
              <a:rPr sz="2400" spc="-5" dirty="0">
                <a:latin typeface="Constantia"/>
                <a:cs typeface="Constantia"/>
              </a:rPr>
              <a:t>and</a:t>
            </a:r>
            <a:r>
              <a:rPr sz="2400" spc="-55" dirty="0">
                <a:latin typeface="Constantia"/>
                <a:cs typeface="Constantia"/>
              </a:rPr>
              <a:t> </a:t>
            </a:r>
            <a:r>
              <a:rPr sz="2400" dirty="0">
                <a:latin typeface="Constantia"/>
                <a:cs typeface="Constantia"/>
              </a:rPr>
              <a:t>end</a:t>
            </a:r>
            <a:r>
              <a:rPr sz="2400" spc="-55" dirty="0">
                <a:latin typeface="Constantia"/>
                <a:cs typeface="Constantia"/>
              </a:rPr>
              <a:t> </a:t>
            </a:r>
            <a:r>
              <a:rPr sz="2400" spc="-5" dirty="0">
                <a:latin typeface="Constantia"/>
                <a:cs typeface="Constantia"/>
              </a:rPr>
              <a:t>on</a:t>
            </a:r>
            <a:r>
              <a:rPr sz="2400" spc="-35" dirty="0">
                <a:latin typeface="Constantia"/>
                <a:cs typeface="Constantia"/>
              </a:rPr>
              <a:t> </a:t>
            </a:r>
            <a:r>
              <a:rPr sz="2400" dirty="0">
                <a:latin typeface="Constantia"/>
                <a:cs typeface="Constantia"/>
              </a:rPr>
              <a:t>0?</a:t>
            </a:r>
            <a:endParaRPr sz="2400">
              <a:latin typeface="Constantia"/>
              <a:cs typeface="Constantia"/>
            </a:endParaRPr>
          </a:p>
          <a:p>
            <a:pPr marL="12700">
              <a:lnSpc>
                <a:spcPct val="100000"/>
              </a:lnSpc>
              <a:spcBef>
                <a:spcPts val="295"/>
              </a:spcBef>
            </a:pPr>
            <a:r>
              <a:rPr sz="2400" b="1" spc="-5" dirty="0">
                <a:latin typeface="Constantia"/>
                <a:cs typeface="Constantia"/>
              </a:rPr>
              <a:t>Solution</a:t>
            </a:r>
            <a:r>
              <a:rPr sz="2400" spc="-5" dirty="0">
                <a:latin typeface="Constantia"/>
                <a:cs typeface="Constantia"/>
              </a:rPr>
              <a:t>:</a:t>
            </a:r>
            <a:endParaRPr sz="2400">
              <a:latin typeface="Constantia"/>
              <a:cs typeface="Constantia"/>
            </a:endParaRPr>
          </a:p>
          <a:p>
            <a:pPr marL="286385" marR="5080" algn="just">
              <a:lnSpc>
                <a:spcPts val="2590"/>
              </a:lnSpc>
              <a:spcBef>
                <a:spcPts val="615"/>
              </a:spcBef>
            </a:pPr>
            <a:r>
              <a:rPr sz="2400" spc="-5" dirty="0">
                <a:latin typeface="Constantia"/>
                <a:cs typeface="Constantia"/>
              </a:rPr>
              <a:t>The </a:t>
            </a:r>
            <a:r>
              <a:rPr sz="2400" spc="10" dirty="0">
                <a:latin typeface="Constantia"/>
                <a:cs typeface="Constantia"/>
              </a:rPr>
              <a:t>first </a:t>
            </a:r>
            <a:r>
              <a:rPr sz="2400" spc="-10" dirty="0">
                <a:latin typeface="Constantia"/>
                <a:cs typeface="Constantia"/>
              </a:rPr>
              <a:t>and </a:t>
            </a:r>
            <a:r>
              <a:rPr sz="2400" dirty="0">
                <a:latin typeface="Constantia"/>
                <a:cs typeface="Constantia"/>
              </a:rPr>
              <a:t>last </a:t>
            </a:r>
            <a:r>
              <a:rPr sz="2400" spc="-10" dirty="0">
                <a:latin typeface="Constantia"/>
                <a:cs typeface="Constantia"/>
              </a:rPr>
              <a:t>place </a:t>
            </a:r>
            <a:r>
              <a:rPr sz="2400" spc="-5" dirty="0">
                <a:latin typeface="Constantia"/>
                <a:cs typeface="Constantia"/>
              </a:rPr>
              <a:t>can be </a:t>
            </a:r>
            <a:r>
              <a:rPr sz="2400" spc="5" dirty="0">
                <a:latin typeface="Constantia"/>
                <a:cs typeface="Constantia"/>
              </a:rPr>
              <a:t>filled </a:t>
            </a:r>
            <a:r>
              <a:rPr sz="2400" dirty="0">
                <a:latin typeface="Constantia"/>
                <a:cs typeface="Constantia"/>
              </a:rPr>
              <a:t>in one </a:t>
            </a:r>
            <a:r>
              <a:rPr sz="2400" spc="-30" dirty="0">
                <a:latin typeface="Constantia"/>
                <a:cs typeface="Constantia"/>
              </a:rPr>
              <a:t>way </a:t>
            </a:r>
            <a:r>
              <a:rPr sz="2400" spc="-55" dirty="0">
                <a:latin typeface="Constantia"/>
                <a:cs typeface="Constantia"/>
              </a:rPr>
              <a:t>only, </a:t>
            </a:r>
            <a:r>
              <a:rPr sz="2400" spc="-10" dirty="0">
                <a:latin typeface="Constantia"/>
                <a:cs typeface="Constantia"/>
              </a:rPr>
              <a:t>while </a:t>
            </a:r>
            <a:r>
              <a:rPr sz="2400" spc="-5" dirty="0">
                <a:latin typeface="Constantia"/>
                <a:cs typeface="Constantia"/>
              </a:rPr>
              <a:t> </a:t>
            </a:r>
            <a:r>
              <a:rPr sz="2400" dirty="0">
                <a:latin typeface="Constantia"/>
                <a:cs typeface="Constantia"/>
              </a:rPr>
              <a:t>each </a:t>
            </a:r>
            <a:r>
              <a:rPr sz="2400" spc="-5" dirty="0">
                <a:latin typeface="Constantia"/>
                <a:cs typeface="Constantia"/>
              </a:rPr>
              <a:t>of </a:t>
            </a:r>
            <a:r>
              <a:rPr sz="2400" spc="-10" dirty="0">
                <a:latin typeface="Constantia"/>
                <a:cs typeface="Constantia"/>
              </a:rPr>
              <a:t>second </a:t>
            </a:r>
            <a:r>
              <a:rPr sz="2400" dirty="0">
                <a:latin typeface="Constantia"/>
                <a:cs typeface="Constantia"/>
              </a:rPr>
              <a:t>and </a:t>
            </a:r>
            <a:r>
              <a:rPr sz="2400" spc="-10" dirty="0">
                <a:latin typeface="Constantia"/>
                <a:cs typeface="Constantia"/>
              </a:rPr>
              <a:t>third </a:t>
            </a:r>
            <a:r>
              <a:rPr sz="2400" spc="-15" dirty="0">
                <a:latin typeface="Constantia"/>
                <a:cs typeface="Constantia"/>
              </a:rPr>
              <a:t>place </a:t>
            </a:r>
            <a:r>
              <a:rPr sz="2400" dirty="0">
                <a:latin typeface="Constantia"/>
                <a:cs typeface="Constantia"/>
              </a:rPr>
              <a:t>can </a:t>
            </a:r>
            <a:r>
              <a:rPr sz="2400" spc="-5" dirty="0">
                <a:latin typeface="Constantia"/>
                <a:cs typeface="Constantia"/>
              </a:rPr>
              <a:t>be </a:t>
            </a:r>
            <a:r>
              <a:rPr sz="2400" spc="5" dirty="0">
                <a:latin typeface="Constantia"/>
                <a:cs typeface="Constantia"/>
              </a:rPr>
              <a:t>filled </a:t>
            </a:r>
            <a:r>
              <a:rPr sz="2400" dirty="0">
                <a:latin typeface="Constantia"/>
                <a:cs typeface="Constantia"/>
              </a:rPr>
              <a:t>in 26 </a:t>
            </a:r>
            <a:r>
              <a:rPr sz="2400" spc="-30" dirty="0">
                <a:latin typeface="Constantia"/>
                <a:cs typeface="Constantia"/>
              </a:rPr>
              <a:t>ways </a:t>
            </a:r>
            <a:r>
              <a:rPr sz="2400" dirty="0">
                <a:latin typeface="Constantia"/>
                <a:cs typeface="Constantia"/>
              </a:rPr>
              <a:t>and </a:t>
            </a:r>
            <a:r>
              <a:rPr sz="2400" spc="5" dirty="0">
                <a:latin typeface="Constantia"/>
                <a:cs typeface="Constantia"/>
              </a:rPr>
              <a:t> </a:t>
            </a:r>
            <a:r>
              <a:rPr sz="2400" dirty="0">
                <a:latin typeface="Constantia"/>
                <a:cs typeface="Constantia"/>
              </a:rPr>
              <a:t>each</a:t>
            </a:r>
            <a:r>
              <a:rPr sz="2400" spc="-105" dirty="0">
                <a:latin typeface="Constantia"/>
                <a:cs typeface="Constantia"/>
              </a:rPr>
              <a:t> </a:t>
            </a:r>
            <a:r>
              <a:rPr sz="2400" spc="-5" dirty="0">
                <a:latin typeface="Constantia"/>
                <a:cs typeface="Constantia"/>
              </a:rPr>
              <a:t>of</a:t>
            </a:r>
            <a:r>
              <a:rPr sz="2400" spc="45" dirty="0">
                <a:latin typeface="Constantia"/>
                <a:cs typeface="Constantia"/>
              </a:rPr>
              <a:t> </a:t>
            </a:r>
            <a:r>
              <a:rPr sz="2400" spc="-5" dirty="0">
                <a:latin typeface="Constantia"/>
                <a:cs typeface="Constantia"/>
              </a:rPr>
              <a:t>fourth</a:t>
            </a:r>
            <a:r>
              <a:rPr sz="2400" spc="-114" dirty="0">
                <a:latin typeface="Constantia"/>
                <a:cs typeface="Constantia"/>
              </a:rPr>
              <a:t> </a:t>
            </a:r>
            <a:r>
              <a:rPr sz="2400" spc="-5" dirty="0">
                <a:latin typeface="Constantia"/>
                <a:cs typeface="Constantia"/>
              </a:rPr>
              <a:t>and</a:t>
            </a:r>
            <a:r>
              <a:rPr sz="2400" spc="-10" dirty="0">
                <a:latin typeface="Constantia"/>
                <a:cs typeface="Constantia"/>
              </a:rPr>
              <a:t> </a:t>
            </a:r>
            <a:r>
              <a:rPr sz="2400" spc="5" dirty="0">
                <a:latin typeface="Constantia"/>
                <a:cs typeface="Constantia"/>
              </a:rPr>
              <a:t>fifth</a:t>
            </a:r>
            <a:r>
              <a:rPr sz="2400" spc="-105" dirty="0">
                <a:latin typeface="Constantia"/>
                <a:cs typeface="Constantia"/>
              </a:rPr>
              <a:t> </a:t>
            </a:r>
            <a:r>
              <a:rPr sz="2400" spc="-15" dirty="0">
                <a:latin typeface="Constantia"/>
                <a:cs typeface="Constantia"/>
              </a:rPr>
              <a:t>place</a:t>
            </a:r>
            <a:r>
              <a:rPr sz="2400" spc="-114" dirty="0">
                <a:latin typeface="Constantia"/>
                <a:cs typeface="Constantia"/>
              </a:rPr>
              <a:t> </a:t>
            </a:r>
            <a:r>
              <a:rPr sz="2400" spc="-5" dirty="0">
                <a:latin typeface="Constantia"/>
                <a:cs typeface="Constantia"/>
              </a:rPr>
              <a:t>can</a:t>
            </a:r>
            <a:r>
              <a:rPr sz="2400" spc="-35" dirty="0">
                <a:latin typeface="Constantia"/>
                <a:cs typeface="Constantia"/>
              </a:rPr>
              <a:t> </a:t>
            </a:r>
            <a:r>
              <a:rPr sz="2400" spc="-5" dirty="0">
                <a:latin typeface="Constantia"/>
                <a:cs typeface="Constantia"/>
              </a:rPr>
              <a:t>be</a:t>
            </a:r>
            <a:r>
              <a:rPr sz="2400" spc="-75" dirty="0">
                <a:latin typeface="Constantia"/>
                <a:cs typeface="Constantia"/>
              </a:rPr>
              <a:t> </a:t>
            </a:r>
            <a:r>
              <a:rPr sz="2400" spc="5" dirty="0">
                <a:latin typeface="Constantia"/>
                <a:cs typeface="Constantia"/>
              </a:rPr>
              <a:t>filled</a:t>
            </a:r>
            <a:r>
              <a:rPr sz="2400" spc="-10" dirty="0">
                <a:latin typeface="Constantia"/>
                <a:cs typeface="Constantia"/>
              </a:rPr>
              <a:t> </a:t>
            </a:r>
            <a:r>
              <a:rPr sz="2400" dirty="0">
                <a:latin typeface="Constantia"/>
                <a:cs typeface="Constantia"/>
              </a:rPr>
              <a:t>in</a:t>
            </a:r>
            <a:r>
              <a:rPr sz="2400" spc="-45" dirty="0">
                <a:latin typeface="Constantia"/>
                <a:cs typeface="Constantia"/>
              </a:rPr>
              <a:t> </a:t>
            </a:r>
            <a:r>
              <a:rPr sz="2400" dirty="0">
                <a:latin typeface="Constantia"/>
                <a:cs typeface="Constantia"/>
              </a:rPr>
              <a:t>10</a:t>
            </a:r>
            <a:r>
              <a:rPr sz="2400" spc="-70" dirty="0">
                <a:latin typeface="Constantia"/>
                <a:cs typeface="Constantia"/>
              </a:rPr>
              <a:t> </a:t>
            </a:r>
            <a:r>
              <a:rPr sz="2400" spc="-30" dirty="0">
                <a:latin typeface="Constantia"/>
                <a:cs typeface="Constantia"/>
              </a:rPr>
              <a:t>ways.</a:t>
            </a:r>
            <a:endParaRPr sz="2400">
              <a:latin typeface="Constantia"/>
              <a:cs typeface="Constantia"/>
            </a:endParaRPr>
          </a:p>
        </p:txBody>
      </p:sp>
      <p:sp>
        <p:nvSpPr>
          <p:cNvPr id="4" name="object 4"/>
          <p:cNvSpPr txBox="1"/>
          <p:nvPr/>
        </p:nvSpPr>
        <p:spPr>
          <a:xfrm>
            <a:off x="269240" y="5037047"/>
            <a:ext cx="7776209" cy="831215"/>
          </a:xfrm>
          <a:prstGeom prst="rect">
            <a:avLst/>
          </a:prstGeom>
        </p:spPr>
        <p:txBody>
          <a:bodyPr vert="horz" wrap="square" lIns="0" tIns="49530" rIns="0" bIns="0" rtlCol="0">
            <a:spAutoFit/>
          </a:bodyPr>
          <a:lstStyle/>
          <a:p>
            <a:pPr marL="12700">
              <a:lnSpc>
                <a:spcPct val="100000"/>
              </a:lnSpc>
              <a:spcBef>
                <a:spcPts val="390"/>
              </a:spcBef>
            </a:pPr>
            <a:r>
              <a:rPr sz="2400" spc="-10" dirty="0">
                <a:latin typeface="Constantia"/>
                <a:cs typeface="Constantia"/>
              </a:rPr>
              <a:t>Number</a:t>
            </a:r>
            <a:r>
              <a:rPr sz="2400" spc="-140" dirty="0">
                <a:latin typeface="Constantia"/>
                <a:cs typeface="Constantia"/>
              </a:rPr>
              <a:t> </a:t>
            </a:r>
            <a:r>
              <a:rPr sz="2400" spc="-5" dirty="0">
                <a:latin typeface="Constantia"/>
                <a:cs typeface="Constantia"/>
              </a:rPr>
              <a:t>of</a:t>
            </a:r>
            <a:r>
              <a:rPr sz="2400" spc="55" dirty="0">
                <a:latin typeface="Constantia"/>
                <a:cs typeface="Constantia"/>
              </a:rPr>
              <a:t> </a:t>
            </a:r>
            <a:r>
              <a:rPr sz="2400" spc="-10" dirty="0">
                <a:latin typeface="Constantia"/>
                <a:cs typeface="Constantia"/>
              </a:rPr>
              <a:t>license</a:t>
            </a:r>
            <a:r>
              <a:rPr sz="2400" spc="-95" dirty="0">
                <a:latin typeface="Constantia"/>
                <a:cs typeface="Constantia"/>
              </a:rPr>
              <a:t> </a:t>
            </a:r>
            <a:r>
              <a:rPr sz="2400" spc="-10" dirty="0">
                <a:latin typeface="Constantia"/>
                <a:cs typeface="Constantia"/>
              </a:rPr>
              <a:t>plates</a:t>
            </a:r>
            <a:r>
              <a:rPr sz="2400" spc="-70" dirty="0">
                <a:latin typeface="Constantia"/>
                <a:cs typeface="Constantia"/>
              </a:rPr>
              <a:t> </a:t>
            </a:r>
            <a:r>
              <a:rPr sz="2400" spc="-5" dirty="0">
                <a:latin typeface="Constantia"/>
                <a:cs typeface="Constantia"/>
              </a:rPr>
              <a:t>that</a:t>
            </a:r>
            <a:r>
              <a:rPr sz="2400" spc="-70" dirty="0">
                <a:latin typeface="Constantia"/>
                <a:cs typeface="Constantia"/>
              </a:rPr>
              <a:t> </a:t>
            </a:r>
            <a:r>
              <a:rPr sz="2400" spc="-5" dirty="0">
                <a:latin typeface="Constantia"/>
                <a:cs typeface="Constantia"/>
              </a:rPr>
              <a:t>begin</a:t>
            </a:r>
            <a:r>
              <a:rPr sz="2400" spc="-100" dirty="0">
                <a:latin typeface="Constantia"/>
                <a:cs typeface="Constantia"/>
              </a:rPr>
              <a:t> </a:t>
            </a:r>
            <a:r>
              <a:rPr sz="2400" dirty="0">
                <a:latin typeface="Constantia"/>
                <a:cs typeface="Constantia"/>
              </a:rPr>
              <a:t>with</a:t>
            </a:r>
            <a:r>
              <a:rPr sz="2400" spc="-70" dirty="0">
                <a:latin typeface="Constantia"/>
                <a:cs typeface="Constantia"/>
              </a:rPr>
              <a:t> </a:t>
            </a:r>
            <a:r>
              <a:rPr sz="2400" dirty="0">
                <a:latin typeface="Constantia"/>
                <a:cs typeface="Constantia"/>
              </a:rPr>
              <a:t>A</a:t>
            </a:r>
            <a:r>
              <a:rPr sz="2400" spc="-100" dirty="0">
                <a:latin typeface="Constantia"/>
                <a:cs typeface="Constantia"/>
              </a:rPr>
              <a:t> </a:t>
            </a:r>
            <a:r>
              <a:rPr sz="2400" spc="-5" dirty="0">
                <a:latin typeface="Constantia"/>
                <a:cs typeface="Constantia"/>
              </a:rPr>
              <a:t>and</a:t>
            </a:r>
            <a:r>
              <a:rPr sz="2400" spc="-60" dirty="0">
                <a:latin typeface="Constantia"/>
                <a:cs typeface="Constantia"/>
              </a:rPr>
              <a:t> </a:t>
            </a:r>
            <a:r>
              <a:rPr sz="2400" dirty="0">
                <a:latin typeface="Constantia"/>
                <a:cs typeface="Constantia"/>
              </a:rPr>
              <a:t>end</a:t>
            </a:r>
            <a:r>
              <a:rPr sz="2400" spc="5" dirty="0">
                <a:latin typeface="Constantia"/>
                <a:cs typeface="Constantia"/>
              </a:rPr>
              <a:t> </a:t>
            </a:r>
            <a:r>
              <a:rPr sz="2400" dirty="0">
                <a:latin typeface="Constantia"/>
                <a:cs typeface="Constantia"/>
              </a:rPr>
              <a:t>in</a:t>
            </a:r>
            <a:r>
              <a:rPr sz="2400" spc="-45" dirty="0">
                <a:latin typeface="Constantia"/>
                <a:cs typeface="Constantia"/>
              </a:rPr>
              <a:t> </a:t>
            </a:r>
            <a:r>
              <a:rPr sz="2400" dirty="0">
                <a:latin typeface="Constantia"/>
                <a:cs typeface="Constantia"/>
              </a:rPr>
              <a:t>0</a:t>
            </a:r>
            <a:r>
              <a:rPr sz="2400" spc="-75" dirty="0">
                <a:latin typeface="Constantia"/>
                <a:cs typeface="Constantia"/>
              </a:rPr>
              <a:t> </a:t>
            </a:r>
            <a:r>
              <a:rPr sz="2400" spc="-15" dirty="0">
                <a:latin typeface="Constantia"/>
                <a:cs typeface="Constantia"/>
              </a:rPr>
              <a:t>are</a:t>
            </a:r>
            <a:endParaRPr sz="2400">
              <a:latin typeface="Constantia"/>
              <a:cs typeface="Constantia"/>
            </a:endParaRPr>
          </a:p>
          <a:p>
            <a:pPr marL="2756535">
              <a:lnSpc>
                <a:spcPct val="100000"/>
              </a:lnSpc>
              <a:spcBef>
                <a:spcPts val="290"/>
              </a:spcBef>
            </a:pPr>
            <a:r>
              <a:rPr sz="2400" dirty="0">
                <a:latin typeface="Constantia"/>
                <a:cs typeface="Constantia"/>
              </a:rPr>
              <a:t>1</a:t>
            </a:r>
            <a:r>
              <a:rPr sz="2400" spc="-20" dirty="0">
                <a:latin typeface="Constantia"/>
                <a:cs typeface="Constantia"/>
              </a:rPr>
              <a:t> </a:t>
            </a:r>
            <a:r>
              <a:rPr sz="2400" dirty="0">
                <a:latin typeface="Constantia"/>
                <a:cs typeface="Constantia"/>
              </a:rPr>
              <a:t>× 26</a:t>
            </a:r>
            <a:r>
              <a:rPr sz="2400" spc="-15"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26</a:t>
            </a:r>
            <a:r>
              <a:rPr sz="2400" spc="-10" dirty="0">
                <a:latin typeface="Constantia"/>
                <a:cs typeface="Constantia"/>
              </a:rPr>
              <a:t> </a:t>
            </a:r>
            <a:r>
              <a:rPr sz="2400" dirty="0">
                <a:latin typeface="Constantia"/>
                <a:cs typeface="Constantia"/>
              </a:rPr>
              <a:t>×</a:t>
            </a:r>
            <a:r>
              <a:rPr sz="2400" spc="-20" dirty="0">
                <a:latin typeface="Constantia"/>
                <a:cs typeface="Constantia"/>
              </a:rPr>
              <a:t> </a:t>
            </a:r>
            <a:r>
              <a:rPr sz="2400" dirty="0">
                <a:latin typeface="Constantia"/>
                <a:cs typeface="Constantia"/>
              </a:rPr>
              <a:t>10</a:t>
            </a:r>
            <a:r>
              <a:rPr sz="2400" spc="-15"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10</a:t>
            </a:r>
            <a:r>
              <a:rPr sz="2400" spc="-25" dirty="0">
                <a:latin typeface="Constantia"/>
                <a:cs typeface="Constantia"/>
              </a:rPr>
              <a:t> </a:t>
            </a:r>
            <a:r>
              <a:rPr sz="2400" dirty="0">
                <a:latin typeface="Constantia"/>
                <a:cs typeface="Constantia"/>
              </a:rPr>
              <a:t>× 1</a:t>
            </a:r>
            <a:r>
              <a:rPr sz="2400" spc="-20" dirty="0">
                <a:latin typeface="Constantia"/>
                <a:cs typeface="Constantia"/>
              </a:rPr>
              <a:t> </a:t>
            </a:r>
            <a:r>
              <a:rPr sz="2400" dirty="0">
                <a:latin typeface="Constantia"/>
                <a:cs typeface="Constantia"/>
              </a:rPr>
              <a:t>= 67600</a:t>
            </a:r>
            <a:endParaRPr sz="2400">
              <a:latin typeface="Constantia"/>
              <a:cs typeface="Constantia"/>
            </a:endParaRPr>
          </a:p>
        </p:txBody>
      </p:sp>
      <p:pic>
        <p:nvPicPr>
          <p:cNvPr id="5" name="object 5"/>
          <p:cNvPicPr/>
          <p:nvPr/>
        </p:nvPicPr>
        <p:blipFill>
          <a:blip r:embed="rId2" cstate="print"/>
          <a:stretch>
            <a:fillRect/>
          </a:stretch>
        </p:blipFill>
        <p:spPr>
          <a:xfrm>
            <a:off x="324611" y="3352800"/>
            <a:ext cx="8496300" cy="1371600"/>
          </a:xfrm>
          <a:prstGeom prst="rect">
            <a:avLst/>
          </a:prstGeom>
        </p:spPr>
      </p:pic>
      <p:sp>
        <p:nvSpPr>
          <p:cNvPr id="6" name="Rectangle 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880637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565149"/>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450291" y="1151802"/>
            <a:ext cx="6412865" cy="977900"/>
          </a:xfrm>
          <a:prstGeom prst="rect">
            <a:avLst/>
          </a:prstGeom>
        </p:spPr>
        <p:txBody>
          <a:bodyPr vert="horz" wrap="square" lIns="0" tIns="92075" rIns="0" bIns="0" rtlCol="0">
            <a:spAutoFit/>
          </a:bodyPr>
          <a:lstStyle/>
          <a:p>
            <a:pPr marL="12700">
              <a:lnSpc>
                <a:spcPct val="100000"/>
              </a:lnSpc>
              <a:spcBef>
                <a:spcPts val="725"/>
              </a:spcBef>
            </a:pPr>
            <a:r>
              <a:rPr sz="2600" spc="-5" dirty="0">
                <a:latin typeface="Constantia"/>
                <a:cs typeface="Constantia"/>
              </a:rPr>
              <a:t>(c) </a:t>
            </a:r>
            <a:r>
              <a:rPr sz="2600" spc="-35" dirty="0">
                <a:latin typeface="Constantia"/>
                <a:cs typeface="Constantia"/>
              </a:rPr>
              <a:t>How</a:t>
            </a:r>
            <a:r>
              <a:rPr sz="2600" spc="-75" dirty="0">
                <a:latin typeface="Constantia"/>
                <a:cs typeface="Constantia"/>
              </a:rPr>
              <a:t> </a:t>
            </a:r>
            <a:r>
              <a:rPr sz="2600" spc="-10" dirty="0">
                <a:latin typeface="Constantia"/>
                <a:cs typeface="Constantia"/>
              </a:rPr>
              <a:t>many</a:t>
            </a:r>
            <a:r>
              <a:rPr sz="2600" spc="-80" dirty="0">
                <a:latin typeface="Constantia"/>
                <a:cs typeface="Constantia"/>
              </a:rPr>
              <a:t> </a:t>
            </a:r>
            <a:r>
              <a:rPr sz="2600" spc="-10" dirty="0">
                <a:latin typeface="Constantia"/>
                <a:cs typeface="Constantia"/>
              </a:rPr>
              <a:t>license</a:t>
            </a:r>
            <a:r>
              <a:rPr sz="2600" spc="-120" dirty="0">
                <a:latin typeface="Constantia"/>
                <a:cs typeface="Constantia"/>
              </a:rPr>
              <a:t> </a:t>
            </a:r>
            <a:r>
              <a:rPr sz="2600" spc="-5" dirty="0">
                <a:latin typeface="Constantia"/>
                <a:cs typeface="Constantia"/>
              </a:rPr>
              <a:t>plates</a:t>
            </a:r>
            <a:r>
              <a:rPr sz="2600" spc="-85" dirty="0">
                <a:latin typeface="Constantia"/>
                <a:cs typeface="Constantia"/>
              </a:rPr>
              <a:t> </a:t>
            </a:r>
            <a:r>
              <a:rPr sz="2600" spc="-5" dirty="0">
                <a:latin typeface="Constantia"/>
                <a:cs typeface="Constantia"/>
              </a:rPr>
              <a:t>begin</a:t>
            </a:r>
            <a:r>
              <a:rPr sz="2600" spc="-90" dirty="0">
                <a:latin typeface="Constantia"/>
                <a:cs typeface="Constantia"/>
              </a:rPr>
              <a:t> </a:t>
            </a:r>
            <a:r>
              <a:rPr sz="2600" dirty="0">
                <a:latin typeface="Constantia"/>
                <a:cs typeface="Constantia"/>
              </a:rPr>
              <a:t>with</a:t>
            </a:r>
            <a:r>
              <a:rPr sz="2600" spc="-60" dirty="0">
                <a:latin typeface="Constantia"/>
                <a:cs typeface="Constantia"/>
              </a:rPr>
              <a:t> </a:t>
            </a:r>
            <a:r>
              <a:rPr sz="2600" dirty="0">
                <a:latin typeface="Constantia"/>
                <a:cs typeface="Constantia"/>
              </a:rPr>
              <a:t>PQR.</a:t>
            </a:r>
            <a:endParaRPr sz="2600">
              <a:latin typeface="Constantia"/>
              <a:cs typeface="Constantia"/>
            </a:endParaRPr>
          </a:p>
          <a:p>
            <a:pPr marL="12700">
              <a:lnSpc>
                <a:spcPct val="100000"/>
              </a:lnSpc>
              <a:spcBef>
                <a:spcPts val="630"/>
              </a:spcBef>
            </a:pPr>
            <a:r>
              <a:rPr sz="2600" b="1" dirty="0">
                <a:latin typeface="Constantia"/>
                <a:cs typeface="Constantia"/>
              </a:rPr>
              <a:t>Solution</a:t>
            </a:r>
            <a:r>
              <a:rPr sz="2600" dirty="0">
                <a:latin typeface="Constantia"/>
                <a:cs typeface="Constantia"/>
              </a:rPr>
              <a:t>:</a:t>
            </a:r>
            <a:endParaRPr sz="2600">
              <a:latin typeface="Constantia"/>
              <a:cs typeface="Constantia"/>
            </a:endParaRPr>
          </a:p>
        </p:txBody>
      </p:sp>
      <p:sp>
        <p:nvSpPr>
          <p:cNvPr id="4" name="object 4"/>
          <p:cNvSpPr txBox="1"/>
          <p:nvPr/>
        </p:nvSpPr>
        <p:spPr>
          <a:xfrm>
            <a:off x="450291" y="4483423"/>
            <a:ext cx="7846059" cy="1009015"/>
          </a:xfrm>
          <a:prstGeom prst="rect">
            <a:avLst/>
          </a:prstGeom>
        </p:spPr>
        <p:txBody>
          <a:bodyPr vert="horz" wrap="square" lIns="0" tIns="90170" rIns="0" bIns="0" rtlCol="0">
            <a:spAutoFit/>
          </a:bodyPr>
          <a:lstStyle/>
          <a:p>
            <a:pPr marL="12700">
              <a:lnSpc>
                <a:spcPct val="100000"/>
              </a:lnSpc>
              <a:spcBef>
                <a:spcPts val="710"/>
              </a:spcBef>
            </a:pPr>
            <a:r>
              <a:rPr sz="2600" spc="-10" dirty="0">
                <a:latin typeface="Constantia"/>
                <a:cs typeface="Constantia"/>
              </a:rPr>
              <a:t>Number</a:t>
            </a:r>
            <a:r>
              <a:rPr sz="2600" spc="-170" dirty="0">
                <a:latin typeface="Constantia"/>
                <a:cs typeface="Constantia"/>
              </a:rPr>
              <a:t> </a:t>
            </a:r>
            <a:r>
              <a:rPr sz="2600" spc="-5" dirty="0">
                <a:latin typeface="Constantia"/>
                <a:cs typeface="Constantia"/>
              </a:rPr>
              <a:t>of</a:t>
            </a:r>
            <a:r>
              <a:rPr sz="2600" spc="40" dirty="0">
                <a:latin typeface="Constantia"/>
                <a:cs typeface="Constantia"/>
              </a:rPr>
              <a:t> </a:t>
            </a:r>
            <a:r>
              <a:rPr sz="2600" spc="-10" dirty="0">
                <a:latin typeface="Constantia"/>
                <a:cs typeface="Constantia"/>
              </a:rPr>
              <a:t>license</a:t>
            </a:r>
            <a:r>
              <a:rPr sz="2600" spc="-100" dirty="0">
                <a:latin typeface="Constantia"/>
                <a:cs typeface="Constantia"/>
              </a:rPr>
              <a:t> </a:t>
            </a:r>
            <a:r>
              <a:rPr sz="2600" spc="-5" dirty="0">
                <a:latin typeface="Constantia"/>
                <a:cs typeface="Constantia"/>
              </a:rPr>
              <a:t>plates</a:t>
            </a:r>
            <a:r>
              <a:rPr sz="2600" spc="-114" dirty="0">
                <a:latin typeface="Constantia"/>
                <a:cs typeface="Constantia"/>
              </a:rPr>
              <a:t> </a:t>
            </a:r>
            <a:r>
              <a:rPr sz="2600" spc="-5" dirty="0">
                <a:latin typeface="Constantia"/>
                <a:cs typeface="Constantia"/>
              </a:rPr>
              <a:t>that</a:t>
            </a:r>
            <a:r>
              <a:rPr sz="2600" spc="-80" dirty="0">
                <a:latin typeface="Constantia"/>
                <a:cs typeface="Constantia"/>
              </a:rPr>
              <a:t> </a:t>
            </a:r>
            <a:r>
              <a:rPr sz="2600" spc="-5" dirty="0">
                <a:latin typeface="Constantia"/>
                <a:cs typeface="Constantia"/>
              </a:rPr>
              <a:t>begin</a:t>
            </a:r>
            <a:r>
              <a:rPr sz="2600" spc="-90" dirty="0">
                <a:latin typeface="Constantia"/>
                <a:cs typeface="Constantia"/>
              </a:rPr>
              <a:t> </a:t>
            </a:r>
            <a:r>
              <a:rPr sz="2600" dirty="0">
                <a:latin typeface="Constantia"/>
                <a:cs typeface="Constantia"/>
              </a:rPr>
              <a:t>with</a:t>
            </a:r>
            <a:r>
              <a:rPr sz="2600" spc="-50" dirty="0">
                <a:latin typeface="Constantia"/>
                <a:cs typeface="Constantia"/>
              </a:rPr>
              <a:t> </a:t>
            </a:r>
            <a:r>
              <a:rPr sz="2600" dirty="0">
                <a:latin typeface="Constantia"/>
                <a:cs typeface="Constantia"/>
              </a:rPr>
              <a:t>PQR</a:t>
            </a:r>
            <a:r>
              <a:rPr sz="2600" spc="-85" dirty="0">
                <a:latin typeface="Constantia"/>
                <a:cs typeface="Constantia"/>
              </a:rPr>
              <a:t> </a:t>
            </a:r>
            <a:r>
              <a:rPr sz="2600" spc="-15" dirty="0">
                <a:latin typeface="Constantia"/>
                <a:cs typeface="Constantia"/>
              </a:rPr>
              <a:t>are</a:t>
            </a:r>
            <a:endParaRPr sz="2600">
              <a:latin typeface="Constantia"/>
              <a:cs typeface="Constantia"/>
            </a:endParaRPr>
          </a:p>
          <a:p>
            <a:pPr marL="2755900">
              <a:lnSpc>
                <a:spcPct val="100000"/>
              </a:lnSpc>
              <a:spcBef>
                <a:spcPts val="650"/>
              </a:spcBef>
            </a:pPr>
            <a:r>
              <a:rPr sz="2800" spc="-5" dirty="0">
                <a:latin typeface="Constantia"/>
                <a:cs typeface="Constantia"/>
              </a:rPr>
              <a:t>1</a:t>
            </a:r>
            <a:r>
              <a:rPr sz="2800" spc="-10" dirty="0">
                <a:latin typeface="Constantia"/>
                <a:cs typeface="Constantia"/>
              </a:rPr>
              <a:t> </a:t>
            </a:r>
            <a:r>
              <a:rPr sz="2800" spc="-5" dirty="0">
                <a:latin typeface="Constantia"/>
                <a:cs typeface="Constantia"/>
              </a:rPr>
              <a:t>×</a:t>
            </a:r>
            <a:r>
              <a:rPr sz="2800" spc="5" dirty="0">
                <a:latin typeface="Constantia"/>
                <a:cs typeface="Constantia"/>
              </a:rPr>
              <a:t> </a:t>
            </a:r>
            <a:r>
              <a:rPr sz="2800" spc="-5" dirty="0">
                <a:latin typeface="Constantia"/>
                <a:cs typeface="Constantia"/>
              </a:rPr>
              <a:t>1</a:t>
            </a:r>
            <a:r>
              <a:rPr sz="2800" spc="-10" dirty="0">
                <a:latin typeface="Constantia"/>
                <a:cs typeface="Constantia"/>
              </a:rPr>
              <a:t> </a:t>
            </a:r>
            <a:r>
              <a:rPr sz="2800" spc="-5" dirty="0">
                <a:latin typeface="Constantia"/>
                <a:cs typeface="Constantia"/>
              </a:rPr>
              <a:t>× 1</a:t>
            </a:r>
            <a:r>
              <a:rPr sz="2800" spc="5" dirty="0">
                <a:latin typeface="Constantia"/>
                <a:cs typeface="Constantia"/>
              </a:rPr>
              <a:t> </a:t>
            </a:r>
            <a:r>
              <a:rPr sz="2800" spc="-5" dirty="0">
                <a:latin typeface="Constantia"/>
                <a:cs typeface="Constantia"/>
              </a:rPr>
              <a:t>× 10</a:t>
            </a:r>
            <a:r>
              <a:rPr sz="2800" spc="10" dirty="0">
                <a:latin typeface="Constantia"/>
                <a:cs typeface="Constantia"/>
              </a:rPr>
              <a:t> </a:t>
            </a:r>
            <a:r>
              <a:rPr sz="2800" spc="-5" dirty="0">
                <a:latin typeface="Constantia"/>
                <a:cs typeface="Constantia"/>
              </a:rPr>
              <a:t>×</a:t>
            </a:r>
            <a:r>
              <a:rPr sz="2800" dirty="0">
                <a:latin typeface="Constantia"/>
                <a:cs typeface="Constantia"/>
              </a:rPr>
              <a:t> </a:t>
            </a:r>
            <a:r>
              <a:rPr sz="2800" spc="-5" dirty="0">
                <a:latin typeface="Constantia"/>
                <a:cs typeface="Constantia"/>
              </a:rPr>
              <a:t>10 ×</a:t>
            </a:r>
            <a:r>
              <a:rPr sz="2800" spc="5" dirty="0">
                <a:latin typeface="Constantia"/>
                <a:cs typeface="Constantia"/>
              </a:rPr>
              <a:t> </a:t>
            </a:r>
            <a:r>
              <a:rPr sz="2800" spc="-5" dirty="0">
                <a:latin typeface="Constantia"/>
                <a:cs typeface="Constantia"/>
              </a:rPr>
              <a:t>10 =</a:t>
            </a:r>
            <a:r>
              <a:rPr sz="2800" spc="5" dirty="0">
                <a:latin typeface="Constantia"/>
                <a:cs typeface="Constantia"/>
              </a:rPr>
              <a:t> </a:t>
            </a:r>
            <a:r>
              <a:rPr sz="2800" spc="-10" dirty="0">
                <a:latin typeface="Constantia"/>
                <a:cs typeface="Constantia"/>
              </a:rPr>
              <a:t>1000</a:t>
            </a:r>
            <a:r>
              <a:rPr sz="2800" spc="-50" dirty="0">
                <a:latin typeface="Constantia"/>
                <a:cs typeface="Constantia"/>
              </a:rPr>
              <a:t> </a:t>
            </a:r>
            <a:r>
              <a:rPr sz="2800" spc="-35" dirty="0">
                <a:latin typeface="Constantia"/>
                <a:cs typeface="Constantia"/>
              </a:rPr>
              <a:t>ways.</a:t>
            </a:r>
            <a:endParaRPr sz="2800">
              <a:latin typeface="Constantia"/>
              <a:cs typeface="Constantia"/>
            </a:endParaRPr>
          </a:p>
        </p:txBody>
      </p:sp>
      <p:pic>
        <p:nvPicPr>
          <p:cNvPr id="5" name="object 5"/>
          <p:cNvPicPr/>
          <p:nvPr/>
        </p:nvPicPr>
        <p:blipFill>
          <a:blip r:embed="rId2" cstate="print"/>
          <a:stretch>
            <a:fillRect/>
          </a:stretch>
        </p:blipFill>
        <p:spPr>
          <a:xfrm>
            <a:off x="457200" y="2362200"/>
            <a:ext cx="8314944" cy="2057400"/>
          </a:xfrm>
          <a:prstGeom prst="rect">
            <a:avLst/>
          </a:prstGeom>
        </p:spPr>
      </p:pic>
      <p:sp>
        <p:nvSpPr>
          <p:cNvPr id="6" name="Rectangle 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24400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1000" y="381000"/>
            <a:ext cx="8291830" cy="5819542"/>
          </a:xfrm>
          <a:prstGeom prst="rect">
            <a:avLst/>
          </a:prstGeom>
        </p:spPr>
        <p:txBody>
          <a:bodyPr vert="horz" wrap="square" lIns="0" tIns="147320" rIns="0" bIns="0" rtlCol="0">
            <a:spAutoFit/>
          </a:bodyPr>
          <a:lstStyle/>
          <a:p>
            <a:pPr marL="63500">
              <a:lnSpc>
                <a:spcPct val="100000"/>
              </a:lnSpc>
              <a:spcBef>
                <a:spcPts val="1160"/>
              </a:spcBef>
              <a:tabLst>
                <a:tab pos="5009515" algn="l"/>
              </a:tabLst>
            </a:pPr>
            <a:r>
              <a:rPr sz="3600" dirty="0">
                <a:solidFill>
                  <a:srgbClr val="04607A"/>
                </a:solidFill>
                <a:latin typeface="Calibri"/>
                <a:cs typeface="Calibri"/>
              </a:rPr>
              <a:t>Basic</a:t>
            </a:r>
            <a:r>
              <a:rPr sz="3600" spc="5" dirty="0">
                <a:solidFill>
                  <a:srgbClr val="04607A"/>
                </a:solidFill>
                <a:latin typeface="Calibri"/>
                <a:cs typeface="Calibri"/>
              </a:rPr>
              <a:t> </a:t>
            </a:r>
            <a:r>
              <a:rPr sz="3600" spc="-5" dirty="0">
                <a:solidFill>
                  <a:srgbClr val="04607A"/>
                </a:solidFill>
                <a:latin typeface="Calibri"/>
                <a:cs typeface="Calibri"/>
              </a:rPr>
              <a:t>Counting</a:t>
            </a:r>
            <a:r>
              <a:rPr sz="3600" spc="-15" dirty="0">
                <a:solidFill>
                  <a:srgbClr val="04607A"/>
                </a:solidFill>
                <a:latin typeface="Calibri"/>
                <a:cs typeface="Calibri"/>
              </a:rPr>
              <a:t> </a:t>
            </a:r>
            <a:r>
              <a:rPr sz="3600" dirty="0">
                <a:solidFill>
                  <a:srgbClr val="04607A"/>
                </a:solidFill>
                <a:latin typeface="Calibri"/>
                <a:cs typeface="Calibri"/>
              </a:rPr>
              <a:t>Principles:	</a:t>
            </a:r>
            <a:r>
              <a:rPr sz="3600" spc="-5" dirty="0">
                <a:solidFill>
                  <a:srgbClr val="04607A"/>
                </a:solidFill>
                <a:latin typeface="Calibri"/>
                <a:cs typeface="Calibri"/>
              </a:rPr>
              <a:t>The</a:t>
            </a:r>
            <a:r>
              <a:rPr sz="3600" spc="-40" dirty="0">
                <a:solidFill>
                  <a:srgbClr val="04607A"/>
                </a:solidFill>
                <a:latin typeface="Calibri"/>
                <a:cs typeface="Calibri"/>
              </a:rPr>
              <a:t> </a:t>
            </a:r>
            <a:r>
              <a:rPr sz="3600" spc="-5" dirty="0">
                <a:solidFill>
                  <a:srgbClr val="04607A"/>
                </a:solidFill>
                <a:latin typeface="Calibri"/>
                <a:cs typeface="Calibri"/>
              </a:rPr>
              <a:t>Sum</a:t>
            </a:r>
            <a:r>
              <a:rPr sz="3600" spc="-40" dirty="0">
                <a:solidFill>
                  <a:srgbClr val="04607A"/>
                </a:solidFill>
                <a:latin typeface="Calibri"/>
                <a:cs typeface="Calibri"/>
              </a:rPr>
              <a:t> </a:t>
            </a:r>
            <a:r>
              <a:rPr sz="3600" dirty="0">
                <a:solidFill>
                  <a:srgbClr val="04607A"/>
                </a:solidFill>
                <a:latin typeface="Calibri"/>
                <a:cs typeface="Calibri"/>
              </a:rPr>
              <a:t>Rule</a:t>
            </a:r>
            <a:endParaRPr sz="3600" dirty="0">
              <a:latin typeface="Calibri"/>
              <a:cs typeface="Calibri"/>
            </a:endParaRPr>
          </a:p>
          <a:p>
            <a:pPr marL="429259" marR="69215" indent="-36830">
              <a:lnSpc>
                <a:spcPct val="100000"/>
              </a:lnSpc>
              <a:spcBef>
                <a:spcPts val="1060"/>
              </a:spcBef>
            </a:pPr>
            <a:r>
              <a:rPr sz="2400" b="1" dirty="0">
                <a:latin typeface="Constantia"/>
                <a:cs typeface="Constantia"/>
              </a:rPr>
              <a:t>The </a:t>
            </a:r>
            <a:r>
              <a:rPr sz="2400" b="1" spc="-5" dirty="0">
                <a:latin typeface="Constantia"/>
                <a:cs typeface="Constantia"/>
              </a:rPr>
              <a:t>Sum </a:t>
            </a:r>
            <a:r>
              <a:rPr sz="2400" b="1" spc="-15" dirty="0">
                <a:latin typeface="Constantia"/>
                <a:cs typeface="Constantia"/>
              </a:rPr>
              <a:t>Rule</a:t>
            </a:r>
            <a:r>
              <a:rPr sz="2400" spc="-15" dirty="0">
                <a:latin typeface="Constantia"/>
                <a:cs typeface="Constantia"/>
              </a:rPr>
              <a:t>: </a:t>
            </a:r>
            <a:r>
              <a:rPr sz="2400" dirty="0">
                <a:latin typeface="Constantia"/>
                <a:cs typeface="Constantia"/>
              </a:rPr>
              <a:t>If a </a:t>
            </a:r>
            <a:r>
              <a:rPr sz="2400" spc="-5" dirty="0">
                <a:latin typeface="Constantia"/>
                <a:cs typeface="Constantia"/>
              </a:rPr>
              <a:t>task can </a:t>
            </a:r>
            <a:r>
              <a:rPr sz="2400" spc="-10" dirty="0">
                <a:latin typeface="Constantia"/>
                <a:cs typeface="Constantia"/>
              </a:rPr>
              <a:t>be </a:t>
            </a:r>
            <a:r>
              <a:rPr sz="2400" spc="-5" dirty="0">
                <a:latin typeface="Constantia"/>
                <a:cs typeface="Constantia"/>
              </a:rPr>
              <a:t>done </a:t>
            </a:r>
            <a:r>
              <a:rPr sz="2400" dirty="0">
                <a:latin typeface="Constantia"/>
                <a:cs typeface="Constantia"/>
              </a:rPr>
              <a:t> either </a:t>
            </a:r>
            <a:r>
              <a:rPr sz="2400" spc="-5" dirty="0">
                <a:latin typeface="Constantia"/>
                <a:cs typeface="Constantia"/>
              </a:rPr>
              <a:t>in </a:t>
            </a:r>
            <a:r>
              <a:rPr sz="2400" dirty="0">
                <a:latin typeface="Constantia"/>
                <a:cs typeface="Constantia"/>
              </a:rPr>
              <a:t>one </a:t>
            </a:r>
            <a:r>
              <a:rPr sz="2400" spc="-5" dirty="0">
                <a:latin typeface="Constantia"/>
                <a:cs typeface="Constantia"/>
              </a:rPr>
              <a:t>of </a:t>
            </a:r>
            <a:r>
              <a:rPr sz="2400" i="1" spc="-5" dirty="0">
                <a:latin typeface="Constantia"/>
                <a:cs typeface="Constantia"/>
              </a:rPr>
              <a:t>n</a:t>
            </a:r>
            <a:r>
              <a:rPr sz="2400" spc="-7" baseline="-20833" dirty="0">
                <a:latin typeface="Cambria Math"/>
                <a:cs typeface="Cambria Math"/>
              </a:rPr>
              <a:t>1 </a:t>
            </a:r>
            <a:r>
              <a:rPr sz="2400" spc="-40" dirty="0">
                <a:latin typeface="Constantia"/>
                <a:cs typeface="Constantia"/>
              </a:rPr>
              <a:t>ways </a:t>
            </a:r>
            <a:r>
              <a:rPr sz="2400" spc="-5" dirty="0">
                <a:latin typeface="Constantia"/>
                <a:cs typeface="Constantia"/>
              </a:rPr>
              <a:t>or in </a:t>
            </a:r>
            <a:r>
              <a:rPr sz="2400" dirty="0">
                <a:latin typeface="Constantia"/>
                <a:cs typeface="Constantia"/>
              </a:rPr>
              <a:t>one </a:t>
            </a:r>
            <a:r>
              <a:rPr sz="2400" spc="-5" dirty="0">
                <a:latin typeface="Constantia"/>
                <a:cs typeface="Constantia"/>
              </a:rPr>
              <a:t>of</a:t>
            </a:r>
            <a:r>
              <a:rPr sz="2400" dirty="0">
                <a:latin typeface="Constantia"/>
                <a:cs typeface="Constantia"/>
              </a:rPr>
              <a:t> </a:t>
            </a:r>
            <a:r>
              <a:rPr sz="2400" i="1" spc="-5" dirty="0">
                <a:latin typeface="Constantia"/>
                <a:cs typeface="Constantia"/>
              </a:rPr>
              <a:t>n</a:t>
            </a:r>
            <a:r>
              <a:rPr sz="2400" spc="-7" baseline="-20833" dirty="0">
                <a:latin typeface="Cambria Math"/>
                <a:cs typeface="Cambria Math"/>
              </a:rPr>
              <a:t>2 </a:t>
            </a:r>
            <a:r>
              <a:rPr sz="2400" spc="-772" baseline="-20833" dirty="0">
                <a:latin typeface="Cambria Math"/>
                <a:cs typeface="Cambria Math"/>
              </a:rPr>
              <a:t> </a:t>
            </a:r>
            <a:r>
              <a:rPr sz="2400" spc="-35" dirty="0">
                <a:latin typeface="Constantia"/>
                <a:cs typeface="Constantia"/>
              </a:rPr>
              <a:t>ways</a:t>
            </a:r>
            <a:r>
              <a:rPr sz="2400" spc="-60" dirty="0">
                <a:latin typeface="Constantia"/>
                <a:cs typeface="Constantia"/>
              </a:rPr>
              <a:t> </a:t>
            </a:r>
            <a:r>
              <a:rPr sz="2400" spc="-25" dirty="0">
                <a:latin typeface="Constantia"/>
                <a:cs typeface="Constantia"/>
              </a:rPr>
              <a:t>to</a:t>
            </a:r>
            <a:r>
              <a:rPr sz="2400" spc="-60" dirty="0">
                <a:latin typeface="Constantia"/>
                <a:cs typeface="Constantia"/>
              </a:rPr>
              <a:t> </a:t>
            </a:r>
            <a:r>
              <a:rPr sz="2400" spc="-5" dirty="0">
                <a:latin typeface="Constantia"/>
                <a:cs typeface="Constantia"/>
              </a:rPr>
              <a:t>do</a:t>
            </a:r>
            <a:r>
              <a:rPr sz="2400" spc="-60" dirty="0">
                <a:latin typeface="Constantia"/>
                <a:cs typeface="Constantia"/>
              </a:rPr>
              <a:t> </a:t>
            </a:r>
            <a:r>
              <a:rPr sz="2400" spc="-5" dirty="0">
                <a:latin typeface="Constantia"/>
                <a:cs typeface="Constantia"/>
              </a:rPr>
              <a:t>the</a:t>
            </a:r>
            <a:r>
              <a:rPr sz="2400" spc="-70" dirty="0">
                <a:latin typeface="Constantia"/>
                <a:cs typeface="Constantia"/>
              </a:rPr>
              <a:t> </a:t>
            </a:r>
            <a:r>
              <a:rPr sz="2400" spc="-15" dirty="0">
                <a:latin typeface="Constantia"/>
                <a:cs typeface="Constantia"/>
              </a:rPr>
              <a:t>second</a:t>
            </a:r>
            <a:r>
              <a:rPr sz="2400" spc="20" dirty="0">
                <a:latin typeface="Constantia"/>
                <a:cs typeface="Constantia"/>
              </a:rPr>
              <a:t> </a:t>
            </a:r>
            <a:r>
              <a:rPr sz="2400" spc="-10" dirty="0">
                <a:latin typeface="Constantia"/>
                <a:cs typeface="Constantia"/>
              </a:rPr>
              <a:t>task,</a:t>
            </a:r>
            <a:r>
              <a:rPr sz="2400" spc="30" dirty="0">
                <a:latin typeface="Constantia"/>
                <a:cs typeface="Constantia"/>
              </a:rPr>
              <a:t> </a:t>
            </a:r>
            <a:r>
              <a:rPr sz="2400" spc="-15" dirty="0">
                <a:latin typeface="Constantia"/>
                <a:cs typeface="Constantia"/>
              </a:rPr>
              <a:t>where</a:t>
            </a:r>
            <a:r>
              <a:rPr sz="2400" spc="-55" dirty="0">
                <a:latin typeface="Constantia"/>
                <a:cs typeface="Constantia"/>
              </a:rPr>
              <a:t> </a:t>
            </a:r>
            <a:r>
              <a:rPr sz="2400" spc="-10" dirty="0">
                <a:latin typeface="Constantia"/>
                <a:cs typeface="Constantia"/>
              </a:rPr>
              <a:t>none </a:t>
            </a:r>
            <a:r>
              <a:rPr sz="2400" spc="-894" dirty="0">
                <a:latin typeface="Constantia"/>
                <a:cs typeface="Constantia"/>
              </a:rPr>
              <a:t> </a:t>
            </a:r>
            <a:r>
              <a:rPr sz="2400" spc="-5" dirty="0">
                <a:latin typeface="Constantia"/>
                <a:cs typeface="Constantia"/>
              </a:rPr>
              <a:t>of the </a:t>
            </a:r>
            <a:r>
              <a:rPr sz="2400" dirty="0">
                <a:latin typeface="Constantia"/>
                <a:cs typeface="Constantia"/>
              </a:rPr>
              <a:t>set </a:t>
            </a:r>
            <a:r>
              <a:rPr sz="2400" spc="-5" dirty="0">
                <a:latin typeface="Constantia"/>
                <a:cs typeface="Constantia"/>
              </a:rPr>
              <a:t>of </a:t>
            </a:r>
            <a:r>
              <a:rPr sz="2400" i="1" spc="-5" dirty="0">
                <a:latin typeface="Constantia"/>
                <a:cs typeface="Constantia"/>
              </a:rPr>
              <a:t>n</a:t>
            </a:r>
            <a:r>
              <a:rPr sz="2400" spc="-7" baseline="-20833" dirty="0">
                <a:latin typeface="Cambria Math"/>
                <a:cs typeface="Cambria Math"/>
              </a:rPr>
              <a:t>1</a:t>
            </a:r>
            <a:r>
              <a:rPr sz="2400" baseline="-20833" dirty="0">
                <a:latin typeface="Cambria Math"/>
                <a:cs typeface="Cambria Math"/>
              </a:rPr>
              <a:t> </a:t>
            </a:r>
            <a:r>
              <a:rPr sz="2400" spc="-40" dirty="0">
                <a:latin typeface="Constantia"/>
                <a:cs typeface="Constantia"/>
              </a:rPr>
              <a:t>ways </a:t>
            </a:r>
            <a:r>
              <a:rPr sz="2400" spc="5" dirty="0">
                <a:latin typeface="Constantia"/>
                <a:cs typeface="Constantia"/>
              </a:rPr>
              <a:t>is </a:t>
            </a:r>
            <a:r>
              <a:rPr sz="2400" spc="-5" dirty="0">
                <a:latin typeface="Constantia"/>
                <a:cs typeface="Constantia"/>
              </a:rPr>
              <a:t>the </a:t>
            </a:r>
            <a:r>
              <a:rPr sz="2400" dirty="0">
                <a:latin typeface="Constantia"/>
                <a:cs typeface="Constantia"/>
              </a:rPr>
              <a:t>same </a:t>
            </a:r>
            <a:r>
              <a:rPr sz="2400" spc="-5" dirty="0">
                <a:latin typeface="Constantia"/>
                <a:cs typeface="Constantia"/>
              </a:rPr>
              <a:t>as </a:t>
            </a:r>
            <a:r>
              <a:rPr sz="2400" spc="-20" dirty="0">
                <a:latin typeface="Constantia"/>
                <a:cs typeface="Constantia"/>
              </a:rPr>
              <a:t>any </a:t>
            </a:r>
            <a:r>
              <a:rPr sz="2400" spc="-15" dirty="0">
                <a:latin typeface="Constantia"/>
                <a:cs typeface="Constantia"/>
              </a:rPr>
              <a:t> </a:t>
            </a:r>
            <a:r>
              <a:rPr sz="2400" dirty="0">
                <a:latin typeface="Constantia"/>
                <a:cs typeface="Constantia"/>
              </a:rPr>
              <a:t>of </a:t>
            </a:r>
            <a:r>
              <a:rPr sz="2400" spc="-5" dirty="0">
                <a:latin typeface="Constantia"/>
                <a:cs typeface="Constantia"/>
              </a:rPr>
              <a:t>the</a:t>
            </a:r>
            <a:r>
              <a:rPr sz="2400" dirty="0">
                <a:latin typeface="Constantia"/>
                <a:cs typeface="Constantia"/>
              </a:rPr>
              <a:t> </a:t>
            </a:r>
            <a:r>
              <a:rPr sz="2400" i="1" spc="-5" dirty="0">
                <a:latin typeface="Constantia"/>
                <a:cs typeface="Constantia"/>
              </a:rPr>
              <a:t>n</a:t>
            </a:r>
            <a:r>
              <a:rPr sz="2400" spc="-7" baseline="-20833" dirty="0">
                <a:latin typeface="Cambria Math"/>
                <a:cs typeface="Cambria Math"/>
              </a:rPr>
              <a:t>2</a:t>
            </a:r>
            <a:r>
              <a:rPr sz="2400" baseline="-20833" dirty="0">
                <a:latin typeface="Cambria Math"/>
                <a:cs typeface="Cambria Math"/>
              </a:rPr>
              <a:t> </a:t>
            </a:r>
            <a:r>
              <a:rPr sz="2400" spc="-35" dirty="0">
                <a:latin typeface="Constantia"/>
                <a:cs typeface="Constantia"/>
              </a:rPr>
              <a:t>ways,</a:t>
            </a:r>
            <a:r>
              <a:rPr sz="2400" spc="-30" dirty="0">
                <a:latin typeface="Constantia"/>
                <a:cs typeface="Constantia"/>
              </a:rPr>
              <a:t> </a:t>
            </a:r>
            <a:r>
              <a:rPr sz="2400" spc="-5" dirty="0">
                <a:latin typeface="Constantia"/>
                <a:cs typeface="Constantia"/>
              </a:rPr>
              <a:t>then </a:t>
            </a:r>
            <a:r>
              <a:rPr sz="2400" spc="-15" dirty="0">
                <a:latin typeface="Constantia"/>
                <a:cs typeface="Constantia"/>
              </a:rPr>
              <a:t>there </a:t>
            </a:r>
            <a:r>
              <a:rPr sz="2400" spc="-25" dirty="0">
                <a:latin typeface="Constantia"/>
                <a:cs typeface="Constantia"/>
              </a:rPr>
              <a:t>are </a:t>
            </a:r>
            <a:r>
              <a:rPr sz="2400" i="1" spc="-5" dirty="0">
                <a:latin typeface="Constantia"/>
                <a:cs typeface="Constantia"/>
              </a:rPr>
              <a:t>n</a:t>
            </a:r>
            <a:r>
              <a:rPr sz="2400" spc="-7" baseline="-20833" dirty="0">
                <a:latin typeface="Cambria Math"/>
                <a:cs typeface="Cambria Math"/>
              </a:rPr>
              <a:t>1 </a:t>
            </a:r>
            <a:r>
              <a:rPr sz="2400" dirty="0">
                <a:latin typeface="Cambria Math"/>
                <a:cs typeface="Cambria Math"/>
              </a:rPr>
              <a:t>+ </a:t>
            </a:r>
            <a:r>
              <a:rPr sz="2400" i="1" spc="-5" dirty="0">
                <a:latin typeface="Constantia"/>
                <a:cs typeface="Constantia"/>
              </a:rPr>
              <a:t>n</a:t>
            </a:r>
            <a:r>
              <a:rPr sz="2400" spc="-7" baseline="-20833" dirty="0">
                <a:latin typeface="Cambria Math"/>
                <a:cs typeface="Cambria Math"/>
              </a:rPr>
              <a:t>2 </a:t>
            </a:r>
            <a:r>
              <a:rPr sz="2400" baseline="-20833" dirty="0">
                <a:latin typeface="Cambria Math"/>
                <a:cs typeface="Cambria Math"/>
              </a:rPr>
              <a:t> </a:t>
            </a:r>
            <a:r>
              <a:rPr sz="2400" spc="-40" dirty="0">
                <a:latin typeface="Constantia"/>
                <a:cs typeface="Constantia"/>
              </a:rPr>
              <a:t>ways</a:t>
            </a:r>
            <a:r>
              <a:rPr sz="2400" spc="795" dirty="0">
                <a:latin typeface="Constantia"/>
                <a:cs typeface="Constantia"/>
              </a:rPr>
              <a:t> </a:t>
            </a:r>
            <a:r>
              <a:rPr sz="2400" spc="-25" dirty="0">
                <a:latin typeface="Constantia"/>
                <a:cs typeface="Constantia"/>
              </a:rPr>
              <a:t>to</a:t>
            </a:r>
            <a:r>
              <a:rPr sz="2400" spc="-195" dirty="0">
                <a:latin typeface="Constantia"/>
                <a:cs typeface="Constantia"/>
              </a:rPr>
              <a:t> </a:t>
            </a:r>
            <a:r>
              <a:rPr sz="2400" spc="-5" dirty="0">
                <a:latin typeface="Constantia"/>
                <a:cs typeface="Constantia"/>
              </a:rPr>
              <a:t>do</a:t>
            </a:r>
            <a:r>
              <a:rPr sz="2400" spc="-125" dirty="0">
                <a:latin typeface="Constantia"/>
                <a:cs typeface="Constantia"/>
              </a:rPr>
              <a:t> </a:t>
            </a:r>
            <a:r>
              <a:rPr sz="2400" spc="-5" dirty="0">
                <a:latin typeface="Constantia"/>
                <a:cs typeface="Constantia"/>
              </a:rPr>
              <a:t>the</a:t>
            </a:r>
            <a:r>
              <a:rPr sz="2400" spc="-125" dirty="0">
                <a:latin typeface="Constantia"/>
                <a:cs typeface="Constantia"/>
              </a:rPr>
              <a:t> </a:t>
            </a:r>
            <a:r>
              <a:rPr sz="2400" spc="-5" dirty="0">
                <a:latin typeface="Constantia"/>
                <a:cs typeface="Constantia"/>
              </a:rPr>
              <a:t>task.</a:t>
            </a:r>
            <a:endParaRPr lang="en-US" sz="2400" spc="-5" dirty="0">
              <a:latin typeface="Constantia"/>
              <a:cs typeface="Constantia"/>
            </a:endParaRPr>
          </a:p>
          <a:p>
            <a:pPr marL="429259" marR="69215" indent="-36830">
              <a:lnSpc>
                <a:spcPct val="100000"/>
              </a:lnSpc>
              <a:spcBef>
                <a:spcPts val="1060"/>
              </a:spcBef>
            </a:pPr>
            <a:endParaRPr lang="en-US" sz="2400" spc="-5" dirty="0">
              <a:latin typeface="Constantia"/>
              <a:cs typeface="Constantia"/>
            </a:endParaRPr>
          </a:p>
          <a:p>
            <a:pPr marL="429259" marR="69215" indent="-36830">
              <a:lnSpc>
                <a:spcPct val="100000"/>
              </a:lnSpc>
              <a:spcBef>
                <a:spcPts val="1060"/>
              </a:spcBef>
            </a:pPr>
            <a:r>
              <a:rPr lang="en-US" sz="2400" b="1" spc="-5" dirty="0">
                <a:solidFill>
                  <a:srgbClr val="C00000"/>
                </a:solidFill>
                <a:effectLst>
                  <a:outerShdw blurRad="38100" dist="38100" dir="2700000" algn="tl">
                    <a:srgbClr val="000000">
                      <a:alpha val="43137"/>
                    </a:srgbClr>
                  </a:outerShdw>
                </a:effectLst>
                <a:cs typeface="Calibri"/>
              </a:rPr>
              <a:t>Sum</a:t>
            </a:r>
            <a:r>
              <a:rPr lang="en-US" sz="2400" b="1" spc="-10" dirty="0">
                <a:solidFill>
                  <a:srgbClr val="C00000"/>
                </a:solidFill>
                <a:effectLst>
                  <a:outerShdw blurRad="38100" dist="38100" dir="2700000" algn="tl">
                    <a:srgbClr val="000000">
                      <a:alpha val="43137"/>
                    </a:srgbClr>
                  </a:outerShdw>
                </a:effectLst>
                <a:cs typeface="Calibri"/>
              </a:rPr>
              <a:t> </a:t>
            </a:r>
            <a:r>
              <a:rPr lang="en-US" sz="2400" b="1" spc="-5" dirty="0">
                <a:solidFill>
                  <a:srgbClr val="C00000"/>
                </a:solidFill>
                <a:effectLst>
                  <a:outerShdw blurRad="38100" dist="38100" dir="2700000" algn="tl">
                    <a:srgbClr val="000000">
                      <a:alpha val="43137"/>
                    </a:srgbClr>
                  </a:outerShdw>
                </a:effectLst>
                <a:cs typeface="Calibri"/>
              </a:rPr>
              <a:t>Rule</a:t>
            </a:r>
            <a:r>
              <a:rPr lang="en-US" sz="2400" b="1" spc="-10" dirty="0">
                <a:solidFill>
                  <a:srgbClr val="C00000"/>
                </a:solidFill>
                <a:effectLst>
                  <a:outerShdw blurRad="38100" dist="38100" dir="2700000" algn="tl">
                    <a:srgbClr val="000000">
                      <a:alpha val="43137"/>
                    </a:srgbClr>
                  </a:outerShdw>
                </a:effectLst>
                <a:cs typeface="Calibri"/>
              </a:rPr>
              <a:t> in </a:t>
            </a:r>
            <a:r>
              <a:rPr lang="en-US" sz="2400" b="1" spc="-15" dirty="0">
                <a:solidFill>
                  <a:srgbClr val="C00000"/>
                </a:solidFill>
                <a:effectLst>
                  <a:outerShdw blurRad="38100" dist="38100" dir="2700000" algn="tl">
                    <a:srgbClr val="000000">
                      <a:alpha val="43137"/>
                    </a:srgbClr>
                  </a:outerShdw>
                </a:effectLst>
                <a:cs typeface="Calibri"/>
              </a:rPr>
              <a:t>terms</a:t>
            </a:r>
            <a:r>
              <a:rPr lang="en-US" sz="2400" b="1" spc="-5" dirty="0">
                <a:solidFill>
                  <a:srgbClr val="C00000"/>
                </a:solidFill>
                <a:effectLst>
                  <a:outerShdw blurRad="38100" dist="38100" dir="2700000" algn="tl">
                    <a:srgbClr val="000000">
                      <a:alpha val="43137"/>
                    </a:srgbClr>
                  </a:outerShdw>
                </a:effectLst>
                <a:cs typeface="Calibri"/>
              </a:rPr>
              <a:t> of</a:t>
            </a:r>
            <a:r>
              <a:rPr lang="en-US" sz="2400" b="1" spc="-10" dirty="0">
                <a:solidFill>
                  <a:srgbClr val="C00000"/>
                </a:solidFill>
                <a:effectLst>
                  <a:outerShdw blurRad="38100" dist="38100" dir="2700000" algn="tl">
                    <a:srgbClr val="000000">
                      <a:alpha val="43137"/>
                    </a:srgbClr>
                  </a:outerShdw>
                </a:effectLst>
                <a:cs typeface="Calibri"/>
              </a:rPr>
              <a:t> sets</a:t>
            </a:r>
            <a:endParaRPr lang="en-US" sz="2400" spc="-5" dirty="0">
              <a:latin typeface="Constantia"/>
              <a:cs typeface="Constantia"/>
            </a:endParaRPr>
          </a:p>
          <a:p>
            <a:pPr marL="393700" indent="-342900">
              <a:lnSpc>
                <a:spcPct val="100000"/>
              </a:lnSpc>
              <a:spcBef>
                <a:spcPts val="745"/>
              </a:spcBef>
              <a:buClr>
                <a:srgbClr val="0AD0D9"/>
              </a:buClr>
              <a:buSzPct val="94230"/>
              <a:buFont typeface="Arial" panose="020B0604020202020204" pitchFamily="34" charset="0"/>
              <a:buChar char="•"/>
              <a:tabLst>
                <a:tab pos="325120" algn="l"/>
              </a:tabLst>
            </a:pPr>
            <a:r>
              <a:rPr lang="en-US" sz="2400" spc="-5" dirty="0">
                <a:latin typeface="Constantia"/>
                <a:cs typeface="Constantia"/>
              </a:rPr>
              <a:t>The</a:t>
            </a:r>
            <a:r>
              <a:rPr lang="en-US" sz="2400" spc="-110" dirty="0">
                <a:latin typeface="Constantia"/>
                <a:cs typeface="Constantia"/>
              </a:rPr>
              <a:t> </a:t>
            </a:r>
            <a:r>
              <a:rPr lang="en-US" sz="2400" spc="5" dirty="0">
                <a:latin typeface="Constantia"/>
                <a:cs typeface="Constantia"/>
              </a:rPr>
              <a:t>sum</a:t>
            </a:r>
            <a:r>
              <a:rPr lang="en-US" sz="2400" spc="-100" dirty="0">
                <a:latin typeface="Constantia"/>
                <a:cs typeface="Constantia"/>
              </a:rPr>
              <a:t> </a:t>
            </a:r>
            <a:r>
              <a:rPr lang="en-US" sz="2400" dirty="0">
                <a:latin typeface="Constantia"/>
                <a:cs typeface="Constantia"/>
              </a:rPr>
              <a:t>rule</a:t>
            </a:r>
            <a:r>
              <a:rPr lang="en-US" sz="2400" spc="-140" dirty="0">
                <a:latin typeface="Constantia"/>
                <a:cs typeface="Constantia"/>
              </a:rPr>
              <a:t> </a:t>
            </a:r>
            <a:r>
              <a:rPr lang="en-US" sz="2400" spc="-5" dirty="0">
                <a:latin typeface="Constantia"/>
                <a:cs typeface="Constantia"/>
              </a:rPr>
              <a:t>can</a:t>
            </a:r>
            <a:r>
              <a:rPr lang="en-US" sz="2400" spc="-30" dirty="0">
                <a:latin typeface="Constantia"/>
                <a:cs typeface="Constantia"/>
              </a:rPr>
              <a:t> </a:t>
            </a:r>
            <a:r>
              <a:rPr lang="en-US" sz="2400" spc="-5" dirty="0">
                <a:latin typeface="Constantia"/>
                <a:cs typeface="Constantia"/>
              </a:rPr>
              <a:t>be</a:t>
            </a:r>
            <a:r>
              <a:rPr lang="en-US" sz="2400" spc="-105" dirty="0">
                <a:latin typeface="Constantia"/>
                <a:cs typeface="Constantia"/>
              </a:rPr>
              <a:t> </a:t>
            </a:r>
            <a:r>
              <a:rPr lang="en-US" sz="2400" spc="-10" dirty="0">
                <a:latin typeface="Constantia"/>
                <a:cs typeface="Constantia"/>
              </a:rPr>
              <a:t>phrased</a:t>
            </a:r>
            <a:r>
              <a:rPr lang="en-US" sz="2400" spc="10" dirty="0">
                <a:latin typeface="Constantia"/>
                <a:cs typeface="Constantia"/>
              </a:rPr>
              <a:t> </a:t>
            </a:r>
            <a:r>
              <a:rPr lang="en-US" sz="2400" spc="-5" dirty="0">
                <a:latin typeface="Constantia"/>
                <a:cs typeface="Constantia"/>
              </a:rPr>
              <a:t>in</a:t>
            </a:r>
            <a:r>
              <a:rPr lang="en-US" sz="2400" spc="-65" dirty="0">
                <a:latin typeface="Constantia"/>
                <a:cs typeface="Constantia"/>
              </a:rPr>
              <a:t> </a:t>
            </a:r>
            <a:r>
              <a:rPr lang="en-US" sz="2400" spc="-5" dirty="0">
                <a:latin typeface="Constantia"/>
                <a:cs typeface="Constantia"/>
              </a:rPr>
              <a:t>terms</a:t>
            </a:r>
            <a:r>
              <a:rPr lang="en-US" sz="2400" spc="-125" dirty="0">
                <a:latin typeface="Constantia"/>
                <a:cs typeface="Constantia"/>
              </a:rPr>
              <a:t> </a:t>
            </a:r>
            <a:r>
              <a:rPr lang="en-US" sz="2400" dirty="0">
                <a:latin typeface="Constantia"/>
                <a:cs typeface="Constantia"/>
              </a:rPr>
              <a:t>of </a:t>
            </a:r>
            <a:r>
              <a:rPr lang="en-US" sz="2400" spc="-5" dirty="0">
                <a:latin typeface="Constantia"/>
                <a:cs typeface="Constantia"/>
              </a:rPr>
              <a:t>sets.</a:t>
            </a:r>
            <a:endParaRPr lang="en-US" sz="2400" dirty="0">
              <a:latin typeface="Constantia"/>
              <a:cs typeface="Constantia"/>
            </a:endParaRPr>
          </a:p>
          <a:p>
            <a:pPr marL="876935">
              <a:lnSpc>
                <a:spcPct val="100000"/>
              </a:lnSpc>
              <a:spcBef>
                <a:spcPts val="645"/>
              </a:spcBef>
            </a:pPr>
            <a:r>
              <a:rPr lang="en-US" sz="2400" spc="-5" dirty="0">
                <a:latin typeface="Constantia"/>
                <a:cs typeface="Constantia"/>
              </a:rPr>
              <a:t>|</a:t>
            </a:r>
            <a:r>
              <a:rPr lang="en-US" sz="2400" i="1" spc="-5" dirty="0">
                <a:latin typeface="Constantia"/>
                <a:cs typeface="Constantia"/>
              </a:rPr>
              <a:t>A</a:t>
            </a:r>
            <a:r>
              <a:rPr lang="en-US" sz="2400" i="1" spc="-60" dirty="0">
                <a:latin typeface="Constantia"/>
                <a:cs typeface="Constantia"/>
              </a:rPr>
              <a:t> </a:t>
            </a:r>
            <a:r>
              <a:rPr lang="en-US" sz="2400" spc="114" dirty="0">
                <a:latin typeface="Cambria Math"/>
                <a:cs typeface="Cambria Math"/>
              </a:rPr>
              <a:t>𝖴</a:t>
            </a:r>
            <a:r>
              <a:rPr lang="en-US" sz="2400" dirty="0">
                <a:latin typeface="Cambria Math"/>
                <a:cs typeface="Cambria Math"/>
              </a:rPr>
              <a:t> </a:t>
            </a:r>
            <a:r>
              <a:rPr lang="en-US" sz="2400" i="1" spc="-5" dirty="0">
                <a:latin typeface="Constantia"/>
                <a:cs typeface="Constantia"/>
              </a:rPr>
              <a:t>B</a:t>
            </a:r>
            <a:r>
              <a:rPr lang="en-US" sz="2400" spc="-5" dirty="0">
                <a:latin typeface="Constantia"/>
                <a:cs typeface="Constantia"/>
              </a:rPr>
              <a:t>|=</a:t>
            </a:r>
            <a:r>
              <a:rPr lang="en-US" sz="2400" spc="-10" dirty="0">
                <a:latin typeface="Constantia"/>
                <a:cs typeface="Constantia"/>
              </a:rPr>
              <a:t> </a:t>
            </a:r>
            <a:r>
              <a:rPr lang="en-US" sz="2400" spc="-5" dirty="0">
                <a:latin typeface="Constantia"/>
                <a:cs typeface="Constantia"/>
              </a:rPr>
              <a:t>|</a:t>
            </a:r>
            <a:r>
              <a:rPr lang="en-US" sz="2400" i="1" spc="-5" dirty="0">
                <a:latin typeface="Constantia"/>
                <a:cs typeface="Constantia"/>
              </a:rPr>
              <a:t>A</a:t>
            </a:r>
            <a:r>
              <a:rPr lang="en-US" sz="2400" spc="-5" dirty="0">
                <a:latin typeface="Constantia"/>
                <a:cs typeface="Constantia"/>
              </a:rPr>
              <a:t>|</a:t>
            </a:r>
            <a:r>
              <a:rPr lang="en-US" sz="2400" spc="-10" dirty="0">
                <a:latin typeface="Constantia"/>
                <a:cs typeface="Constantia"/>
              </a:rPr>
              <a:t> </a:t>
            </a:r>
            <a:r>
              <a:rPr lang="en-US" sz="2400" dirty="0">
                <a:latin typeface="Constantia"/>
                <a:cs typeface="Constantia"/>
              </a:rPr>
              <a:t>+ </a:t>
            </a:r>
            <a:r>
              <a:rPr lang="en-US" sz="2400" spc="-10" dirty="0">
                <a:latin typeface="Constantia"/>
                <a:cs typeface="Constantia"/>
              </a:rPr>
              <a:t>|</a:t>
            </a:r>
            <a:r>
              <a:rPr lang="en-US" sz="2400" i="1" spc="-10" dirty="0">
                <a:latin typeface="Constantia"/>
                <a:cs typeface="Constantia"/>
              </a:rPr>
              <a:t>B</a:t>
            </a:r>
            <a:r>
              <a:rPr lang="en-US" sz="2400" spc="-10" dirty="0">
                <a:latin typeface="Constantia"/>
                <a:cs typeface="Constantia"/>
              </a:rPr>
              <a:t>|</a:t>
            </a:r>
            <a:r>
              <a:rPr lang="en-US" sz="2400" spc="-70" dirty="0">
                <a:latin typeface="Constantia"/>
                <a:cs typeface="Constantia"/>
              </a:rPr>
              <a:t> </a:t>
            </a:r>
            <a:r>
              <a:rPr lang="en-US" sz="2400" dirty="0">
                <a:latin typeface="Constantia"/>
                <a:cs typeface="Constantia"/>
              </a:rPr>
              <a:t>as</a:t>
            </a:r>
            <a:r>
              <a:rPr lang="en-US" sz="2400" spc="-50" dirty="0">
                <a:latin typeface="Constantia"/>
                <a:cs typeface="Constantia"/>
              </a:rPr>
              <a:t> </a:t>
            </a:r>
            <a:r>
              <a:rPr lang="en-US" sz="2400" spc="-5" dirty="0">
                <a:latin typeface="Constantia"/>
                <a:cs typeface="Constantia"/>
              </a:rPr>
              <a:t>long</a:t>
            </a:r>
            <a:r>
              <a:rPr lang="en-US" sz="2400" spc="-85" dirty="0">
                <a:latin typeface="Constantia"/>
                <a:cs typeface="Constantia"/>
              </a:rPr>
              <a:t> </a:t>
            </a:r>
            <a:r>
              <a:rPr lang="en-US" sz="2400" dirty="0">
                <a:latin typeface="Constantia"/>
                <a:cs typeface="Constantia"/>
              </a:rPr>
              <a:t>as</a:t>
            </a:r>
            <a:r>
              <a:rPr lang="en-US" sz="2400" spc="-50" dirty="0">
                <a:latin typeface="Constantia"/>
                <a:cs typeface="Constantia"/>
              </a:rPr>
              <a:t> </a:t>
            </a:r>
            <a:r>
              <a:rPr lang="en-US" sz="2400" i="1" dirty="0">
                <a:latin typeface="Constantia"/>
                <a:cs typeface="Constantia"/>
              </a:rPr>
              <a:t>A</a:t>
            </a:r>
            <a:r>
              <a:rPr lang="en-US" sz="2400" i="1" spc="-45" dirty="0">
                <a:latin typeface="Constantia"/>
                <a:cs typeface="Constantia"/>
              </a:rPr>
              <a:t> </a:t>
            </a:r>
            <a:r>
              <a:rPr lang="en-US" sz="2400" dirty="0">
                <a:latin typeface="Constantia"/>
                <a:cs typeface="Constantia"/>
              </a:rPr>
              <a:t>and</a:t>
            </a:r>
            <a:r>
              <a:rPr lang="en-US" sz="2400" spc="-10" dirty="0">
                <a:latin typeface="Constantia"/>
                <a:cs typeface="Constantia"/>
              </a:rPr>
              <a:t> </a:t>
            </a:r>
            <a:r>
              <a:rPr lang="en-US" sz="2400" i="1" dirty="0">
                <a:latin typeface="Constantia"/>
                <a:cs typeface="Constantia"/>
              </a:rPr>
              <a:t>B</a:t>
            </a:r>
            <a:r>
              <a:rPr lang="en-US" sz="2400" i="1" spc="-35" dirty="0">
                <a:latin typeface="Constantia"/>
                <a:cs typeface="Constantia"/>
              </a:rPr>
              <a:t> </a:t>
            </a:r>
            <a:r>
              <a:rPr lang="en-US" sz="2400" spc="-15" dirty="0">
                <a:latin typeface="Constantia"/>
                <a:cs typeface="Constantia"/>
              </a:rPr>
              <a:t>are</a:t>
            </a:r>
            <a:r>
              <a:rPr lang="en-US" sz="2400" spc="-125" dirty="0">
                <a:latin typeface="Constantia"/>
                <a:cs typeface="Constantia"/>
              </a:rPr>
              <a:t> </a:t>
            </a:r>
            <a:r>
              <a:rPr lang="en-US" sz="2400" spc="-5" dirty="0">
                <a:latin typeface="Constantia"/>
                <a:cs typeface="Constantia"/>
              </a:rPr>
              <a:t>disjoint</a:t>
            </a:r>
            <a:r>
              <a:rPr lang="en-US" sz="2400" spc="-135" dirty="0">
                <a:latin typeface="Constantia"/>
                <a:cs typeface="Constantia"/>
              </a:rPr>
              <a:t> </a:t>
            </a:r>
            <a:r>
              <a:rPr lang="en-US" sz="2400" spc="-5" dirty="0">
                <a:latin typeface="Constantia"/>
                <a:cs typeface="Constantia"/>
              </a:rPr>
              <a:t>sets.</a:t>
            </a:r>
            <a:endParaRPr lang="en-US" sz="2400" dirty="0">
              <a:latin typeface="Constantia"/>
              <a:cs typeface="Constantia"/>
            </a:endParaRPr>
          </a:p>
          <a:p>
            <a:pPr marL="393700" indent="-342900">
              <a:lnSpc>
                <a:spcPct val="100000"/>
              </a:lnSpc>
              <a:spcBef>
                <a:spcPts val="605"/>
              </a:spcBef>
              <a:buClr>
                <a:srgbClr val="0AD0D9"/>
              </a:buClr>
              <a:buSzPct val="94230"/>
              <a:buFont typeface="Arial" panose="020B0604020202020204" pitchFamily="34" charset="0"/>
              <a:buChar char="•"/>
              <a:tabLst>
                <a:tab pos="325120" algn="l"/>
              </a:tabLst>
            </a:pPr>
            <a:r>
              <a:rPr lang="en-US" sz="2400" dirty="0">
                <a:latin typeface="Constantia"/>
                <a:cs typeface="Constantia"/>
              </a:rPr>
              <a:t>Or</a:t>
            </a:r>
            <a:r>
              <a:rPr lang="en-US" sz="2400" spc="-100" dirty="0">
                <a:latin typeface="Constantia"/>
                <a:cs typeface="Constantia"/>
              </a:rPr>
              <a:t> </a:t>
            </a:r>
            <a:r>
              <a:rPr lang="en-US" sz="2400" spc="-5" dirty="0">
                <a:latin typeface="Constantia"/>
                <a:cs typeface="Constantia"/>
              </a:rPr>
              <a:t>mo</a:t>
            </a:r>
            <a:r>
              <a:rPr lang="en-US" sz="2400" spc="-35" dirty="0">
                <a:latin typeface="Constantia"/>
                <a:cs typeface="Constantia"/>
              </a:rPr>
              <a:t>r</a:t>
            </a:r>
            <a:r>
              <a:rPr lang="en-US" sz="2400" dirty="0">
                <a:latin typeface="Constantia"/>
                <a:cs typeface="Constantia"/>
              </a:rPr>
              <a:t>e</a:t>
            </a:r>
            <a:r>
              <a:rPr lang="en-US" sz="2400" spc="-135" dirty="0">
                <a:latin typeface="Constantia"/>
                <a:cs typeface="Constantia"/>
              </a:rPr>
              <a:t> </a:t>
            </a:r>
            <a:r>
              <a:rPr lang="en-US" sz="2400" spc="-60" dirty="0">
                <a:latin typeface="Constantia"/>
                <a:cs typeface="Constantia"/>
              </a:rPr>
              <a:t>g</a:t>
            </a:r>
            <a:r>
              <a:rPr lang="en-US" sz="2400" dirty="0">
                <a:latin typeface="Constantia"/>
                <a:cs typeface="Constantia"/>
              </a:rPr>
              <a:t>ene</a:t>
            </a:r>
            <a:r>
              <a:rPr lang="en-US" sz="2400" spc="-45" dirty="0">
                <a:latin typeface="Constantia"/>
                <a:cs typeface="Constantia"/>
              </a:rPr>
              <a:t>r</a:t>
            </a:r>
            <a:r>
              <a:rPr lang="en-US" sz="2400" dirty="0">
                <a:latin typeface="Constantia"/>
                <a:cs typeface="Constantia"/>
              </a:rPr>
              <a:t>al</a:t>
            </a:r>
            <a:r>
              <a:rPr lang="en-US" sz="2400" spc="-20" dirty="0">
                <a:latin typeface="Constantia"/>
                <a:cs typeface="Constantia"/>
              </a:rPr>
              <a:t>l</a:t>
            </a:r>
            <a:r>
              <a:rPr lang="en-US" sz="2400" spc="-235" dirty="0">
                <a:latin typeface="Constantia"/>
                <a:cs typeface="Constantia"/>
              </a:rPr>
              <a:t>y</a:t>
            </a:r>
            <a:r>
              <a:rPr lang="en-US" sz="2400" dirty="0">
                <a:latin typeface="Constantia"/>
                <a:cs typeface="Constantia"/>
              </a:rPr>
              <a:t>,</a:t>
            </a:r>
            <a:endParaRPr lang="en-US" sz="3600" dirty="0">
              <a:latin typeface="Constantia"/>
              <a:cs typeface="Constantia"/>
            </a:endParaRPr>
          </a:p>
          <a:p>
            <a:pPr marR="1701164" algn="ctr">
              <a:lnSpc>
                <a:spcPct val="100000"/>
              </a:lnSpc>
            </a:pPr>
            <a:r>
              <a:rPr lang="en-US" sz="2000" spc="-5" dirty="0">
                <a:latin typeface="Constantia"/>
                <a:cs typeface="Constantia"/>
              </a:rPr>
              <a:t>|</a:t>
            </a:r>
            <a:r>
              <a:rPr lang="en-US" sz="2000" i="1" spc="-5" dirty="0">
                <a:latin typeface="Constantia"/>
                <a:cs typeface="Constantia"/>
              </a:rPr>
              <a:t>A</a:t>
            </a:r>
            <a:r>
              <a:rPr lang="en-US" sz="2000" spc="-7" baseline="-20833" dirty="0">
                <a:latin typeface="Cambria Math"/>
                <a:cs typeface="Cambria Math"/>
              </a:rPr>
              <a:t>1</a:t>
            </a:r>
            <a:r>
              <a:rPr lang="en-US" sz="2000" spc="262" baseline="-20833" dirty="0">
                <a:latin typeface="Cambria Math"/>
                <a:cs typeface="Cambria Math"/>
              </a:rPr>
              <a:t> </a:t>
            </a:r>
            <a:r>
              <a:rPr lang="en-US" sz="2000" spc="105" dirty="0">
                <a:latin typeface="Cambria Math"/>
                <a:cs typeface="Cambria Math"/>
              </a:rPr>
              <a:t>𝖴</a:t>
            </a:r>
            <a:r>
              <a:rPr lang="en-US" sz="2000" spc="-5" dirty="0">
                <a:latin typeface="Cambria Math"/>
                <a:cs typeface="Cambria Math"/>
              </a:rPr>
              <a:t> </a:t>
            </a:r>
            <a:r>
              <a:rPr lang="en-US" sz="2000" i="1" spc="-5" dirty="0">
                <a:latin typeface="Constantia"/>
                <a:cs typeface="Constantia"/>
              </a:rPr>
              <a:t>A</a:t>
            </a:r>
            <a:r>
              <a:rPr lang="en-US" sz="2000" spc="-7" baseline="-20833" dirty="0">
                <a:latin typeface="Cambria Math"/>
                <a:cs typeface="Cambria Math"/>
              </a:rPr>
              <a:t>2</a:t>
            </a:r>
            <a:r>
              <a:rPr lang="en-US" sz="2000" spc="262" baseline="-20833" dirty="0">
                <a:latin typeface="Cambria Math"/>
                <a:cs typeface="Cambria Math"/>
              </a:rPr>
              <a:t> </a:t>
            </a:r>
            <a:r>
              <a:rPr lang="en-US" sz="2000" spc="105" dirty="0">
                <a:latin typeface="Cambria Math"/>
                <a:cs typeface="Cambria Math"/>
              </a:rPr>
              <a:t>𝖴</a:t>
            </a:r>
            <a:r>
              <a:rPr lang="en-US" sz="2000" spc="-10" dirty="0">
                <a:latin typeface="Cambria Math"/>
                <a:cs typeface="Cambria Math"/>
              </a:rPr>
              <a:t> </a:t>
            </a:r>
            <a:r>
              <a:rPr lang="en-US" sz="2000" spc="-5" dirty="0">
                <a:latin typeface="Cambria Math"/>
                <a:cs typeface="Cambria Math"/>
              </a:rPr>
              <a:t>∙∙∙</a:t>
            </a:r>
            <a:r>
              <a:rPr lang="en-US" sz="2000" spc="-10" dirty="0">
                <a:latin typeface="Cambria Math"/>
                <a:cs typeface="Cambria Math"/>
              </a:rPr>
              <a:t> </a:t>
            </a:r>
            <a:r>
              <a:rPr lang="en-US" sz="2000" spc="105" dirty="0">
                <a:latin typeface="Cambria Math"/>
                <a:cs typeface="Cambria Math"/>
              </a:rPr>
              <a:t>𝖴</a:t>
            </a:r>
            <a:r>
              <a:rPr lang="en-US" sz="2000" spc="-5" dirty="0">
                <a:latin typeface="Cambria Math"/>
                <a:cs typeface="Cambria Math"/>
              </a:rPr>
              <a:t> </a:t>
            </a:r>
            <a:r>
              <a:rPr lang="en-US" sz="2000" i="1" spc="-5" dirty="0">
                <a:latin typeface="Constantia"/>
                <a:cs typeface="Constantia"/>
              </a:rPr>
              <a:t>A</a:t>
            </a:r>
            <a:r>
              <a:rPr lang="en-US" sz="2000" i="1" spc="-7" baseline="-20833" dirty="0">
                <a:latin typeface="Constantia"/>
                <a:cs typeface="Constantia"/>
              </a:rPr>
              <a:t>m</a:t>
            </a:r>
            <a:r>
              <a:rPr lang="en-US" sz="2000" i="1" spc="345" baseline="-20833" dirty="0">
                <a:latin typeface="Constantia"/>
                <a:cs typeface="Constantia"/>
              </a:rPr>
              <a:t> </a:t>
            </a:r>
            <a:r>
              <a:rPr lang="en-US" sz="2000" dirty="0">
                <a:latin typeface="Constantia"/>
                <a:cs typeface="Constantia"/>
              </a:rPr>
              <a:t>|= </a:t>
            </a:r>
            <a:r>
              <a:rPr lang="en-US" sz="2000" spc="-5" dirty="0">
                <a:latin typeface="Constantia"/>
                <a:cs typeface="Constantia"/>
              </a:rPr>
              <a:t>|</a:t>
            </a:r>
            <a:r>
              <a:rPr lang="en-US" sz="2000" i="1" spc="-5" dirty="0">
                <a:latin typeface="Constantia"/>
                <a:cs typeface="Constantia"/>
              </a:rPr>
              <a:t>A</a:t>
            </a:r>
            <a:r>
              <a:rPr lang="en-US" sz="2000" spc="-7" baseline="-20833" dirty="0">
                <a:latin typeface="Cambria Math"/>
                <a:cs typeface="Cambria Math"/>
              </a:rPr>
              <a:t>1</a:t>
            </a:r>
            <a:r>
              <a:rPr lang="en-US" sz="2000" spc="-5" dirty="0">
                <a:latin typeface="Constantia"/>
                <a:cs typeface="Constantia"/>
              </a:rPr>
              <a:t>|</a:t>
            </a:r>
            <a:r>
              <a:rPr lang="en-US" sz="2000" dirty="0">
                <a:latin typeface="Constantia"/>
                <a:cs typeface="Constantia"/>
              </a:rPr>
              <a:t> +</a:t>
            </a:r>
            <a:r>
              <a:rPr lang="en-US" sz="2000" spc="-15" dirty="0">
                <a:latin typeface="Constantia"/>
                <a:cs typeface="Constantia"/>
              </a:rPr>
              <a:t> </a:t>
            </a:r>
            <a:r>
              <a:rPr lang="en-US" sz="2000" spc="-5" dirty="0">
                <a:latin typeface="Constantia"/>
                <a:cs typeface="Constantia"/>
              </a:rPr>
              <a:t>|</a:t>
            </a:r>
            <a:r>
              <a:rPr lang="en-US" sz="2000" i="1" spc="-5" dirty="0">
                <a:latin typeface="Constantia"/>
                <a:cs typeface="Constantia"/>
              </a:rPr>
              <a:t>A</a:t>
            </a:r>
            <a:r>
              <a:rPr lang="en-US" sz="2000" spc="-7" baseline="-20833" dirty="0">
                <a:latin typeface="Cambria Math"/>
                <a:cs typeface="Cambria Math"/>
              </a:rPr>
              <a:t>2</a:t>
            </a:r>
            <a:r>
              <a:rPr lang="en-US" sz="2000" spc="-5" dirty="0">
                <a:latin typeface="Constantia"/>
                <a:cs typeface="Constantia"/>
              </a:rPr>
              <a:t>|</a:t>
            </a:r>
            <a:r>
              <a:rPr lang="en-US" sz="2000" dirty="0">
                <a:latin typeface="Constantia"/>
                <a:cs typeface="Constantia"/>
              </a:rPr>
              <a:t> +</a:t>
            </a:r>
            <a:r>
              <a:rPr lang="en-US" sz="2000" spc="-80" dirty="0">
                <a:latin typeface="Constantia"/>
                <a:cs typeface="Constantia"/>
              </a:rPr>
              <a:t> </a:t>
            </a:r>
            <a:r>
              <a:rPr lang="en-US" sz="2000" spc="-5" dirty="0">
                <a:latin typeface="Cambria Math"/>
                <a:cs typeface="Cambria Math"/>
              </a:rPr>
              <a:t>∙∙∙ </a:t>
            </a:r>
            <a:r>
              <a:rPr lang="en-US" sz="2000" dirty="0">
                <a:latin typeface="Cambria Math"/>
                <a:cs typeface="Cambria Math"/>
              </a:rPr>
              <a:t>+</a:t>
            </a:r>
            <a:r>
              <a:rPr lang="en-US" sz="2000" spc="50" dirty="0">
                <a:latin typeface="Cambria Math"/>
                <a:cs typeface="Cambria Math"/>
              </a:rPr>
              <a:t> </a:t>
            </a:r>
            <a:r>
              <a:rPr lang="en-US" sz="2000" spc="-5" dirty="0">
                <a:latin typeface="Constantia"/>
                <a:cs typeface="Constantia"/>
              </a:rPr>
              <a:t>|</a:t>
            </a:r>
            <a:r>
              <a:rPr lang="en-US" sz="2000" i="1" spc="-5" dirty="0">
                <a:latin typeface="Constantia"/>
                <a:cs typeface="Constantia"/>
              </a:rPr>
              <a:t>A</a:t>
            </a:r>
            <a:r>
              <a:rPr lang="en-US" sz="2000" i="1" spc="-7" baseline="-20833" dirty="0">
                <a:latin typeface="Constantia"/>
                <a:cs typeface="Constantia"/>
              </a:rPr>
              <a:t>m</a:t>
            </a:r>
            <a:r>
              <a:rPr lang="en-US" sz="2000" spc="-5" dirty="0">
                <a:latin typeface="Constantia"/>
                <a:cs typeface="Constantia"/>
              </a:rPr>
              <a:t>|</a:t>
            </a:r>
            <a:endParaRPr lang="en-US" sz="2000" dirty="0">
              <a:latin typeface="Constantia"/>
              <a:cs typeface="Constantia"/>
            </a:endParaRPr>
          </a:p>
          <a:p>
            <a:pPr marR="1793239" algn="ctr">
              <a:lnSpc>
                <a:spcPct val="100000"/>
              </a:lnSpc>
              <a:spcBef>
                <a:spcPts val="5"/>
              </a:spcBef>
              <a:tabLst>
                <a:tab pos="1779905" algn="l"/>
              </a:tabLst>
            </a:pPr>
            <a:r>
              <a:rPr lang="en-US" sz="2000" spc="-30" dirty="0">
                <a:latin typeface="Constantia"/>
                <a:cs typeface="Constantia"/>
              </a:rPr>
              <a:t>			w</a:t>
            </a:r>
            <a:r>
              <a:rPr lang="en-US" sz="2000" dirty="0">
                <a:latin typeface="Constantia"/>
                <a:cs typeface="Constantia"/>
              </a:rPr>
              <a:t>hen</a:t>
            </a:r>
            <a:r>
              <a:rPr lang="en-US" sz="2000" spc="-70" dirty="0">
                <a:latin typeface="Constantia"/>
                <a:cs typeface="Constantia"/>
              </a:rPr>
              <a:t> </a:t>
            </a:r>
            <a:r>
              <a:rPr lang="en-US" sz="2000" i="1" dirty="0">
                <a:latin typeface="Constantia"/>
                <a:cs typeface="Constantia"/>
              </a:rPr>
              <a:t>A</a:t>
            </a:r>
            <a:r>
              <a:rPr lang="en-US" sz="2000" i="1" spc="-7" baseline="-20833" dirty="0">
                <a:latin typeface="Constantia"/>
                <a:cs typeface="Constantia"/>
              </a:rPr>
              <a:t>i</a:t>
            </a:r>
            <a:r>
              <a:rPr lang="en-US" sz="2000" i="1" baseline="-20833" dirty="0">
                <a:latin typeface="Constantia"/>
                <a:cs typeface="Constantia"/>
              </a:rPr>
              <a:t> </a:t>
            </a:r>
            <a:r>
              <a:rPr lang="en-US" sz="2000" i="1" spc="-277" baseline="-20833" dirty="0">
                <a:latin typeface="Constantia"/>
                <a:cs typeface="Constantia"/>
              </a:rPr>
              <a:t> </a:t>
            </a:r>
            <a:r>
              <a:rPr lang="en-US" sz="2000" dirty="0">
                <a:latin typeface="Cambria Math"/>
                <a:cs typeface="Cambria Math"/>
              </a:rPr>
              <a:t>∩</a:t>
            </a:r>
            <a:r>
              <a:rPr lang="en-US" sz="2000" spc="-5" dirty="0">
                <a:latin typeface="Cambria Math"/>
                <a:cs typeface="Cambria Math"/>
              </a:rPr>
              <a:t> </a:t>
            </a:r>
            <a:r>
              <a:rPr lang="en-US" sz="2000" i="1" spc="-5" dirty="0" err="1">
                <a:latin typeface="Constantia"/>
                <a:cs typeface="Constantia"/>
              </a:rPr>
              <a:t>A</a:t>
            </a:r>
            <a:r>
              <a:rPr lang="en-US" sz="2000" i="1" spc="-7" baseline="-20833" dirty="0" err="1">
                <a:latin typeface="Constantia"/>
                <a:cs typeface="Constantia"/>
              </a:rPr>
              <a:t>j</a:t>
            </a:r>
            <a:r>
              <a:rPr lang="en-US" sz="2000" i="1" baseline="-20833" dirty="0">
                <a:latin typeface="Constantia"/>
                <a:cs typeface="Constantia"/>
              </a:rPr>
              <a:t>	</a:t>
            </a:r>
            <a:r>
              <a:rPr lang="en-US" sz="2000" dirty="0">
                <a:latin typeface="Cambria Math"/>
                <a:cs typeface="Cambria Math"/>
              </a:rPr>
              <a:t>=</a:t>
            </a:r>
            <a:r>
              <a:rPr lang="en-US" sz="2000" spc="-5" dirty="0">
                <a:latin typeface="Cambria Math"/>
                <a:cs typeface="Cambria Math"/>
              </a:rPr>
              <a:t> </a:t>
            </a:r>
            <a:r>
              <a:rPr lang="en-US" sz="2000" dirty="0">
                <a:latin typeface="Cambria Math"/>
                <a:cs typeface="Cambria Math"/>
              </a:rPr>
              <a:t>∅</a:t>
            </a:r>
            <a:r>
              <a:rPr lang="en-US" sz="2000" spc="-5" dirty="0">
                <a:latin typeface="Cambria Math"/>
                <a:cs typeface="Cambria Math"/>
              </a:rPr>
              <a:t> </a:t>
            </a:r>
            <a:r>
              <a:rPr lang="en-US" sz="2000" spc="-15" dirty="0">
                <a:latin typeface="Constantia"/>
                <a:cs typeface="Constantia"/>
              </a:rPr>
              <a:t>f</a:t>
            </a:r>
            <a:r>
              <a:rPr lang="en-US" sz="2000" dirty="0">
                <a:latin typeface="Constantia"/>
                <a:cs typeface="Constantia"/>
              </a:rPr>
              <a:t>or</a:t>
            </a:r>
            <a:r>
              <a:rPr lang="en-US" sz="2000" spc="-155" dirty="0">
                <a:latin typeface="Constantia"/>
                <a:cs typeface="Constantia"/>
              </a:rPr>
              <a:t> </a:t>
            </a:r>
            <a:r>
              <a:rPr lang="en-US" sz="2000" dirty="0">
                <a:latin typeface="Constantia"/>
                <a:cs typeface="Constantia"/>
              </a:rPr>
              <a:t>all</a:t>
            </a:r>
            <a:r>
              <a:rPr lang="en-US" sz="2000" spc="5" dirty="0">
                <a:latin typeface="Constantia"/>
                <a:cs typeface="Constantia"/>
              </a:rPr>
              <a:t> </a:t>
            </a:r>
            <a:r>
              <a:rPr lang="en-US" sz="2000" i="1" spc="-5" dirty="0" err="1">
                <a:latin typeface="Constantia"/>
                <a:cs typeface="Constantia"/>
              </a:rPr>
              <a:t>i</a:t>
            </a:r>
            <a:r>
              <a:rPr lang="en-US" sz="2000" dirty="0">
                <a:latin typeface="Constantia"/>
                <a:cs typeface="Constantia"/>
              </a:rPr>
              <a:t>,</a:t>
            </a:r>
            <a:r>
              <a:rPr lang="en-US" sz="2000" spc="-5" dirty="0">
                <a:latin typeface="Constantia"/>
                <a:cs typeface="Constantia"/>
              </a:rPr>
              <a:t> </a:t>
            </a:r>
            <a:r>
              <a:rPr lang="en-US" sz="2000" i="1" spc="-10" dirty="0">
                <a:latin typeface="Constantia"/>
                <a:cs typeface="Constantia"/>
              </a:rPr>
              <a:t>j</a:t>
            </a:r>
            <a:r>
              <a:rPr lang="en-US" sz="2000" dirty="0">
                <a:latin typeface="Constantia"/>
                <a:cs typeface="Constantia"/>
              </a:rPr>
              <a:t>.</a:t>
            </a:r>
          </a:p>
          <a:p>
            <a:pPr marL="429259" marR="69215" indent="-36830">
              <a:lnSpc>
                <a:spcPct val="100000"/>
              </a:lnSpc>
              <a:spcBef>
                <a:spcPts val="1060"/>
              </a:spcBef>
            </a:pPr>
            <a:endParaRPr sz="2400" dirty="0">
              <a:latin typeface="Constantia"/>
              <a:cs typeface="Constantia"/>
            </a:endParaRPr>
          </a:p>
        </p:txBody>
      </p:sp>
      <p:sp>
        <p:nvSpPr>
          <p:cNvPr id="3" name="Rectangle 2"/>
          <p:cNvSpPr/>
          <p:nvPr/>
        </p:nvSpPr>
        <p:spPr>
          <a:xfrm>
            <a:off x="1295400" y="-14654"/>
            <a:ext cx="5851345"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6.1 The Basics of Counting </a:t>
            </a: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9680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57200" y="152400"/>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dirty="0">
              <a:latin typeface="Calibri"/>
              <a:cs typeface="Calibri"/>
            </a:endParaRPr>
          </a:p>
        </p:txBody>
      </p:sp>
      <p:sp>
        <p:nvSpPr>
          <p:cNvPr id="9" name="object 9"/>
          <p:cNvSpPr txBox="1"/>
          <p:nvPr/>
        </p:nvSpPr>
        <p:spPr>
          <a:xfrm>
            <a:off x="231140" y="1115313"/>
            <a:ext cx="8386445" cy="4742815"/>
          </a:xfrm>
          <a:prstGeom prst="rect">
            <a:avLst/>
          </a:prstGeom>
        </p:spPr>
        <p:txBody>
          <a:bodyPr vert="horz" wrap="square" lIns="0" tIns="57785" rIns="0" bIns="0" rtlCol="0">
            <a:spAutoFit/>
          </a:bodyPr>
          <a:lstStyle/>
          <a:p>
            <a:pPr marL="12700" marR="5080">
              <a:lnSpc>
                <a:spcPts val="2810"/>
              </a:lnSpc>
              <a:spcBef>
                <a:spcPts val="455"/>
              </a:spcBef>
            </a:pPr>
            <a:r>
              <a:rPr sz="2600" dirty="0">
                <a:latin typeface="Constantia"/>
                <a:cs typeface="Constantia"/>
              </a:rPr>
              <a:t>(d)</a:t>
            </a:r>
            <a:r>
              <a:rPr sz="2600" spc="245" dirty="0">
                <a:latin typeface="Constantia"/>
                <a:cs typeface="Constantia"/>
              </a:rPr>
              <a:t> </a:t>
            </a:r>
            <a:r>
              <a:rPr sz="2600" spc="-35" dirty="0">
                <a:latin typeface="Constantia"/>
                <a:cs typeface="Constantia"/>
              </a:rPr>
              <a:t>How</a:t>
            </a:r>
            <a:r>
              <a:rPr sz="2600" spc="204" dirty="0">
                <a:latin typeface="Constantia"/>
                <a:cs typeface="Constantia"/>
              </a:rPr>
              <a:t> </a:t>
            </a:r>
            <a:r>
              <a:rPr sz="2600" spc="-15" dirty="0">
                <a:latin typeface="Constantia"/>
                <a:cs typeface="Constantia"/>
              </a:rPr>
              <a:t>many</a:t>
            </a:r>
            <a:r>
              <a:rPr sz="2600" spc="180" dirty="0">
                <a:latin typeface="Constantia"/>
                <a:cs typeface="Constantia"/>
              </a:rPr>
              <a:t> </a:t>
            </a:r>
            <a:r>
              <a:rPr sz="2600" spc="-10" dirty="0">
                <a:latin typeface="Constantia"/>
                <a:cs typeface="Constantia"/>
              </a:rPr>
              <a:t>license</a:t>
            </a:r>
            <a:r>
              <a:rPr sz="2600" spc="190" dirty="0">
                <a:latin typeface="Constantia"/>
                <a:cs typeface="Constantia"/>
              </a:rPr>
              <a:t> </a:t>
            </a:r>
            <a:r>
              <a:rPr sz="2600" spc="-10" dirty="0">
                <a:latin typeface="Constantia"/>
                <a:cs typeface="Constantia"/>
              </a:rPr>
              <a:t>plates</a:t>
            </a:r>
            <a:r>
              <a:rPr sz="2600" spc="185" dirty="0">
                <a:latin typeface="Constantia"/>
                <a:cs typeface="Constantia"/>
              </a:rPr>
              <a:t> </a:t>
            </a:r>
            <a:r>
              <a:rPr sz="2600" spc="-15" dirty="0">
                <a:latin typeface="Constantia"/>
                <a:cs typeface="Constantia"/>
              </a:rPr>
              <a:t>are</a:t>
            </a:r>
            <a:r>
              <a:rPr sz="2600" spc="190" dirty="0">
                <a:latin typeface="Constantia"/>
                <a:cs typeface="Constantia"/>
              </a:rPr>
              <a:t> </a:t>
            </a:r>
            <a:r>
              <a:rPr sz="2600" spc="-5" dirty="0">
                <a:latin typeface="Constantia"/>
                <a:cs typeface="Constantia"/>
              </a:rPr>
              <a:t>possible</a:t>
            </a:r>
            <a:r>
              <a:rPr sz="2600" spc="185" dirty="0">
                <a:latin typeface="Constantia"/>
                <a:cs typeface="Constantia"/>
              </a:rPr>
              <a:t> </a:t>
            </a:r>
            <a:r>
              <a:rPr sz="2600" spc="-5" dirty="0">
                <a:latin typeface="Constantia"/>
                <a:cs typeface="Constantia"/>
              </a:rPr>
              <a:t>in</a:t>
            </a:r>
            <a:r>
              <a:rPr sz="2600" spc="210" dirty="0">
                <a:latin typeface="Constantia"/>
                <a:cs typeface="Constantia"/>
              </a:rPr>
              <a:t> </a:t>
            </a:r>
            <a:r>
              <a:rPr sz="2600" spc="-5" dirty="0">
                <a:latin typeface="Constantia"/>
                <a:cs typeface="Constantia"/>
              </a:rPr>
              <a:t>which</a:t>
            </a:r>
            <a:r>
              <a:rPr sz="2600" spc="225" dirty="0">
                <a:latin typeface="Constantia"/>
                <a:cs typeface="Constantia"/>
              </a:rPr>
              <a:t> </a:t>
            </a:r>
            <a:r>
              <a:rPr sz="2600" dirty="0">
                <a:latin typeface="Constantia"/>
                <a:cs typeface="Constantia"/>
              </a:rPr>
              <a:t>all</a:t>
            </a:r>
            <a:r>
              <a:rPr sz="2600" spc="245" dirty="0">
                <a:latin typeface="Constantia"/>
                <a:cs typeface="Constantia"/>
              </a:rPr>
              <a:t> </a:t>
            </a:r>
            <a:r>
              <a:rPr sz="2600" spc="-5" dirty="0">
                <a:latin typeface="Constantia"/>
                <a:cs typeface="Constantia"/>
              </a:rPr>
              <a:t>the </a:t>
            </a:r>
            <a:r>
              <a:rPr sz="2600" spc="-635" dirty="0">
                <a:latin typeface="Constantia"/>
                <a:cs typeface="Constantia"/>
              </a:rPr>
              <a:t> </a:t>
            </a:r>
            <a:r>
              <a:rPr sz="2600" spc="-10" dirty="0">
                <a:latin typeface="Constantia"/>
                <a:cs typeface="Constantia"/>
              </a:rPr>
              <a:t>letters</a:t>
            </a:r>
            <a:r>
              <a:rPr sz="2600" spc="-155" dirty="0">
                <a:latin typeface="Constantia"/>
                <a:cs typeface="Constantia"/>
              </a:rPr>
              <a:t> </a:t>
            </a:r>
            <a:r>
              <a:rPr sz="2600" dirty="0">
                <a:latin typeface="Constantia"/>
                <a:cs typeface="Constantia"/>
              </a:rPr>
              <a:t>and</a:t>
            </a:r>
            <a:r>
              <a:rPr sz="2600" spc="-70" dirty="0">
                <a:latin typeface="Constantia"/>
                <a:cs typeface="Constantia"/>
              </a:rPr>
              <a:t> </a:t>
            </a:r>
            <a:r>
              <a:rPr sz="2600" spc="-5" dirty="0">
                <a:latin typeface="Constantia"/>
                <a:cs typeface="Constantia"/>
              </a:rPr>
              <a:t>digits</a:t>
            </a:r>
            <a:r>
              <a:rPr sz="2600" spc="-125" dirty="0">
                <a:latin typeface="Constantia"/>
                <a:cs typeface="Constantia"/>
              </a:rPr>
              <a:t> </a:t>
            </a:r>
            <a:r>
              <a:rPr sz="2600" spc="-15" dirty="0">
                <a:latin typeface="Constantia"/>
                <a:cs typeface="Constantia"/>
              </a:rPr>
              <a:t>are</a:t>
            </a:r>
            <a:r>
              <a:rPr sz="2600" spc="-125" dirty="0">
                <a:latin typeface="Constantia"/>
                <a:cs typeface="Constantia"/>
              </a:rPr>
              <a:t> </a:t>
            </a:r>
            <a:r>
              <a:rPr sz="2600" spc="-5" dirty="0">
                <a:latin typeface="Constantia"/>
                <a:cs typeface="Constantia"/>
              </a:rPr>
              <a:t>distinct?</a:t>
            </a:r>
            <a:endParaRPr sz="2600">
              <a:latin typeface="Constantia"/>
              <a:cs typeface="Constantia"/>
            </a:endParaRPr>
          </a:p>
          <a:p>
            <a:pPr marL="12700">
              <a:lnSpc>
                <a:spcPct val="100000"/>
              </a:lnSpc>
              <a:spcBef>
                <a:spcPts val="270"/>
              </a:spcBef>
            </a:pPr>
            <a:r>
              <a:rPr sz="2600" b="1" dirty="0">
                <a:latin typeface="Constantia"/>
                <a:cs typeface="Constantia"/>
              </a:rPr>
              <a:t>Solution:</a:t>
            </a:r>
            <a:endParaRPr sz="2600">
              <a:latin typeface="Constantia"/>
              <a:cs typeface="Constantia"/>
            </a:endParaRPr>
          </a:p>
          <a:p>
            <a:pPr marL="12700" marR="5080" indent="322580" algn="just">
              <a:lnSpc>
                <a:spcPct val="90000"/>
              </a:lnSpc>
              <a:spcBef>
                <a:spcPts val="625"/>
              </a:spcBef>
            </a:pPr>
            <a:r>
              <a:rPr sz="2600" spc="-5" dirty="0">
                <a:latin typeface="Constantia"/>
                <a:cs typeface="Constantia"/>
              </a:rPr>
              <a:t>The </a:t>
            </a:r>
            <a:r>
              <a:rPr sz="2600" spc="10" dirty="0">
                <a:latin typeface="Constantia"/>
                <a:cs typeface="Constantia"/>
              </a:rPr>
              <a:t>first </a:t>
            </a:r>
            <a:r>
              <a:rPr sz="2600" spc="-15" dirty="0">
                <a:latin typeface="Constantia"/>
                <a:cs typeface="Constantia"/>
              </a:rPr>
              <a:t>letter place </a:t>
            </a:r>
            <a:r>
              <a:rPr sz="2600" spc="-5" dirty="0">
                <a:latin typeface="Constantia"/>
                <a:cs typeface="Constantia"/>
              </a:rPr>
              <a:t>can </a:t>
            </a:r>
            <a:r>
              <a:rPr sz="2600" dirty="0">
                <a:latin typeface="Constantia"/>
                <a:cs typeface="Constantia"/>
              </a:rPr>
              <a:t>be </a:t>
            </a:r>
            <a:r>
              <a:rPr sz="2600" spc="5" dirty="0">
                <a:latin typeface="Constantia"/>
                <a:cs typeface="Constantia"/>
              </a:rPr>
              <a:t>filled </a:t>
            </a:r>
            <a:r>
              <a:rPr sz="2600" spc="-5" dirty="0">
                <a:latin typeface="Constantia"/>
                <a:cs typeface="Constantia"/>
              </a:rPr>
              <a:t>in 26 </a:t>
            </a:r>
            <a:r>
              <a:rPr sz="2600" spc="-30" dirty="0">
                <a:latin typeface="Constantia"/>
                <a:cs typeface="Constantia"/>
              </a:rPr>
              <a:t>ways. </a:t>
            </a:r>
            <a:r>
              <a:rPr sz="2600" spc="-10" dirty="0">
                <a:latin typeface="Constantia"/>
                <a:cs typeface="Constantia"/>
              </a:rPr>
              <a:t>Since, </a:t>
            </a:r>
            <a:r>
              <a:rPr sz="2600" spc="-5" dirty="0">
                <a:latin typeface="Constantia"/>
                <a:cs typeface="Constantia"/>
              </a:rPr>
              <a:t>the </a:t>
            </a:r>
            <a:r>
              <a:rPr sz="2600" dirty="0">
                <a:latin typeface="Constantia"/>
                <a:cs typeface="Constantia"/>
              </a:rPr>
              <a:t> </a:t>
            </a:r>
            <a:r>
              <a:rPr sz="2600" spc="-10" dirty="0">
                <a:latin typeface="Constantia"/>
                <a:cs typeface="Constantia"/>
              </a:rPr>
              <a:t>second </a:t>
            </a:r>
            <a:r>
              <a:rPr sz="2600" spc="-15" dirty="0">
                <a:latin typeface="Constantia"/>
                <a:cs typeface="Constantia"/>
              </a:rPr>
              <a:t>letter place </a:t>
            </a:r>
            <a:r>
              <a:rPr sz="2600" spc="-5" dirty="0">
                <a:latin typeface="Constantia"/>
                <a:cs typeface="Constantia"/>
              </a:rPr>
              <a:t>should </a:t>
            </a:r>
            <a:r>
              <a:rPr sz="2600" spc="-15" dirty="0">
                <a:latin typeface="Constantia"/>
                <a:cs typeface="Constantia"/>
              </a:rPr>
              <a:t>contain </a:t>
            </a:r>
            <a:r>
              <a:rPr sz="2600" dirty="0">
                <a:latin typeface="Constantia"/>
                <a:cs typeface="Constantia"/>
              </a:rPr>
              <a:t>a </a:t>
            </a:r>
            <a:r>
              <a:rPr sz="2600" spc="-10" dirty="0">
                <a:latin typeface="Constantia"/>
                <a:cs typeface="Constantia"/>
              </a:rPr>
              <a:t>different </a:t>
            </a:r>
            <a:r>
              <a:rPr sz="2600" spc="-20" dirty="0">
                <a:latin typeface="Constantia"/>
                <a:cs typeface="Constantia"/>
              </a:rPr>
              <a:t>letter </a:t>
            </a:r>
            <a:r>
              <a:rPr sz="2600" spc="-5" dirty="0">
                <a:latin typeface="Constantia"/>
                <a:cs typeface="Constantia"/>
              </a:rPr>
              <a:t>than </a:t>
            </a:r>
            <a:r>
              <a:rPr sz="2600" dirty="0">
                <a:latin typeface="Constantia"/>
                <a:cs typeface="Constantia"/>
              </a:rPr>
              <a:t> </a:t>
            </a:r>
            <a:r>
              <a:rPr sz="2600" spc="-5" dirty="0">
                <a:latin typeface="Constantia"/>
                <a:cs typeface="Constantia"/>
              </a:rPr>
              <a:t>the </a:t>
            </a:r>
            <a:r>
              <a:rPr sz="2600" spc="5" dirty="0">
                <a:latin typeface="Constantia"/>
                <a:cs typeface="Constantia"/>
              </a:rPr>
              <a:t>first, </a:t>
            </a:r>
            <a:r>
              <a:rPr sz="2600" spc="-5" dirty="0">
                <a:latin typeface="Constantia"/>
                <a:cs typeface="Constantia"/>
              </a:rPr>
              <a:t>so it can </a:t>
            </a:r>
            <a:r>
              <a:rPr sz="2600" dirty="0">
                <a:latin typeface="Constantia"/>
                <a:cs typeface="Constantia"/>
              </a:rPr>
              <a:t>be </a:t>
            </a:r>
            <a:r>
              <a:rPr sz="2600" spc="5" dirty="0">
                <a:latin typeface="Constantia"/>
                <a:cs typeface="Constantia"/>
              </a:rPr>
              <a:t>filled </a:t>
            </a:r>
            <a:r>
              <a:rPr sz="2600" spc="-5" dirty="0">
                <a:latin typeface="Constantia"/>
                <a:cs typeface="Constantia"/>
              </a:rPr>
              <a:t>in </a:t>
            </a:r>
            <a:r>
              <a:rPr sz="2600" spc="-20" dirty="0">
                <a:latin typeface="Constantia"/>
                <a:cs typeface="Constantia"/>
              </a:rPr>
              <a:t>25 </a:t>
            </a:r>
            <a:r>
              <a:rPr sz="2600" spc="-30" dirty="0">
                <a:latin typeface="Constantia"/>
                <a:cs typeface="Constantia"/>
              </a:rPr>
              <a:t>ways. Similarly, </a:t>
            </a:r>
            <a:r>
              <a:rPr sz="2600" spc="-5" dirty="0">
                <a:latin typeface="Constantia"/>
                <a:cs typeface="Constantia"/>
              </a:rPr>
              <a:t>the </a:t>
            </a:r>
            <a:r>
              <a:rPr sz="2600" spc="-10" dirty="0">
                <a:latin typeface="Constantia"/>
                <a:cs typeface="Constantia"/>
              </a:rPr>
              <a:t>third </a:t>
            </a:r>
            <a:r>
              <a:rPr sz="2600" spc="-5" dirty="0">
                <a:latin typeface="Constantia"/>
                <a:cs typeface="Constantia"/>
              </a:rPr>
              <a:t> </a:t>
            </a:r>
            <a:r>
              <a:rPr sz="2600" spc="-15" dirty="0">
                <a:latin typeface="Constantia"/>
                <a:cs typeface="Constantia"/>
              </a:rPr>
              <a:t>letter place </a:t>
            </a:r>
            <a:r>
              <a:rPr sz="2600" spc="-5" dirty="0">
                <a:latin typeface="Constantia"/>
                <a:cs typeface="Constantia"/>
              </a:rPr>
              <a:t>can </a:t>
            </a:r>
            <a:r>
              <a:rPr sz="2600" dirty="0">
                <a:latin typeface="Constantia"/>
                <a:cs typeface="Constantia"/>
              </a:rPr>
              <a:t>be </a:t>
            </a:r>
            <a:r>
              <a:rPr sz="2600" spc="5" dirty="0">
                <a:latin typeface="Constantia"/>
                <a:cs typeface="Constantia"/>
              </a:rPr>
              <a:t>filled </a:t>
            </a:r>
            <a:r>
              <a:rPr sz="2600" spc="-5" dirty="0">
                <a:latin typeface="Constantia"/>
                <a:cs typeface="Constantia"/>
              </a:rPr>
              <a:t>in 24 </a:t>
            </a:r>
            <a:r>
              <a:rPr sz="2600" spc="-30" dirty="0">
                <a:latin typeface="Constantia"/>
                <a:cs typeface="Constantia"/>
              </a:rPr>
              <a:t>ways. </a:t>
            </a:r>
            <a:r>
              <a:rPr sz="2600" spc="-5" dirty="0">
                <a:latin typeface="Constantia"/>
                <a:cs typeface="Constantia"/>
              </a:rPr>
              <a:t>And the digits can </a:t>
            </a:r>
            <a:r>
              <a:rPr sz="2600" dirty="0">
                <a:latin typeface="Constantia"/>
                <a:cs typeface="Constantia"/>
              </a:rPr>
              <a:t>be </a:t>
            </a:r>
            <a:r>
              <a:rPr sz="2600" spc="5" dirty="0">
                <a:latin typeface="Constantia"/>
                <a:cs typeface="Constantia"/>
              </a:rPr>
              <a:t> </a:t>
            </a:r>
            <a:r>
              <a:rPr sz="2600" spc="-15" dirty="0">
                <a:latin typeface="Constantia"/>
                <a:cs typeface="Constantia"/>
              </a:rPr>
              <a:t>respectively</a:t>
            </a:r>
            <a:r>
              <a:rPr sz="2600" spc="-105" dirty="0">
                <a:latin typeface="Constantia"/>
                <a:cs typeface="Constantia"/>
              </a:rPr>
              <a:t> </a:t>
            </a:r>
            <a:r>
              <a:rPr sz="2600" spc="5" dirty="0">
                <a:latin typeface="Constantia"/>
                <a:cs typeface="Constantia"/>
              </a:rPr>
              <a:t>filled</a:t>
            </a:r>
            <a:r>
              <a:rPr sz="2600" spc="-20" dirty="0">
                <a:latin typeface="Constantia"/>
                <a:cs typeface="Constantia"/>
              </a:rPr>
              <a:t> </a:t>
            </a:r>
            <a:r>
              <a:rPr sz="2600" dirty="0">
                <a:latin typeface="Constantia"/>
                <a:cs typeface="Constantia"/>
              </a:rPr>
              <a:t>in</a:t>
            </a:r>
            <a:r>
              <a:rPr sz="2600" spc="-35" dirty="0">
                <a:latin typeface="Constantia"/>
                <a:cs typeface="Constantia"/>
              </a:rPr>
              <a:t> </a:t>
            </a:r>
            <a:r>
              <a:rPr sz="2600" dirty="0">
                <a:latin typeface="Constantia"/>
                <a:cs typeface="Constantia"/>
              </a:rPr>
              <a:t>10,</a:t>
            </a:r>
            <a:r>
              <a:rPr sz="2600" spc="-25" dirty="0">
                <a:latin typeface="Constantia"/>
                <a:cs typeface="Constantia"/>
              </a:rPr>
              <a:t> </a:t>
            </a:r>
            <a:r>
              <a:rPr sz="2600" dirty="0">
                <a:latin typeface="Constantia"/>
                <a:cs typeface="Constantia"/>
              </a:rPr>
              <a:t>9,</a:t>
            </a:r>
            <a:r>
              <a:rPr sz="2600" spc="-75" dirty="0">
                <a:latin typeface="Constantia"/>
                <a:cs typeface="Constantia"/>
              </a:rPr>
              <a:t> </a:t>
            </a:r>
            <a:r>
              <a:rPr sz="2600" dirty="0">
                <a:latin typeface="Constantia"/>
                <a:cs typeface="Constantia"/>
              </a:rPr>
              <a:t>and</a:t>
            </a:r>
            <a:r>
              <a:rPr sz="2600" spc="-10" dirty="0">
                <a:latin typeface="Constantia"/>
                <a:cs typeface="Constantia"/>
              </a:rPr>
              <a:t> </a:t>
            </a:r>
            <a:r>
              <a:rPr sz="2600" dirty="0">
                <a:latin typeface="Constantia"/>
                <a:cs typeface="Constantia"/>
              </a:rPr>
              <a:t>8</a:t>
            </a:r>
            <a:r>
              <a:rPr sz="2600" spc="-60" dirty="0">
                <a:latin typeface="Constantia"/>
                <a:cs typeface="Constantia"/>
              </a:rPr>
              <a:t> </a:t>
            </a:r>
            <a:r>
              <a:rPr sz="2600" spc="-30" dirty="0">
                <a:latin typeface="Constantia"/>
                <a:cs typeface="Constantia"/>
              </a:rPr>
              <a:t>ways.</a:t>
            </a:r>
            <a:endParaRPr sz="2600">
              <a:latin typeface="Constantia"/>
              <a:cs typeface="Constantia"/>
            </a:endParaRPr>
          </a:p>
          <a:p>
            <a:pPr marL="12700">
              <a:lnSpc>
                <a:spcPct val="100000"/>
              </a:lnSpc>
              <a:spcBef>
                <a:spcPts val="315"/>
              </a:spcBef>
            </a:pPr>
            <a:r>
              <a:rPr sz="2600" spc="-15" dirty="0">
                <a:latin typeface="Constantia"/>
                <a:cs typeface="Constantia"/>
              </a:rPr>
              <a:t>Hence;</a:t>
            </a:r>
            <a:endParaRPr sz="2600">
              <a:latin typeface="Constantia"/>
              <a:cs typeface="Constantia"/>
            </a:endParaRPr>
          </a:p>
          <a:p>
            <a:pPr marL="12700" marR="8255">
              <a:lnSpc>
                <a:spcPts val="2810"/>
              </a:lnSpc>
              <a:spcBef>
                <a:spcPts val="665"/>
              </a:spcBef>
            </a:pPr>
            <a:r>
              <a:rPr sz="2600" spc="-5" dirty="0">
                <a:latin typeface="Constantia"/>
                <a:cs typeface="Constantia"/>
              </a:rPr>
              <a:t>number</a:t>
            </a:r>
            <a:r>
              <a:rPr sz="2600" spc="35" dirty="0">
                <a:latin typeface="Constantia"/>
                <a:cs typeface="Constantia"/>
              </a:rPr>
              <a:t> </a:t>
            </a:r>
            <a:r>
              <a:rPr sz="2600" spc="-5" dirty="0">
                <a:latin typeface="Constantia"/>
                <a:cs typeface="Constantia"/>
              </a:rPr>
              <a:t>of</a:t>
            </a:r>
            <a:r>
              <a:rPr sz="2600" spc="170" dirty="0">
                <a:latin typeface="Constantia"/>
                <a:cs typeface="Constantia"/>
              </a:rPr>
              <a:t> </a:t>
            </a:r>
            <a:r>
              <a:rPr sz="2600" spc="-10" dirty="0">
                <a:latin typeface="Constantia"/>
                <a:cs typeface="Constantia"/>
              </a:rPr>
              <a:t>license</a:t>
            </a:r>
            <a:r>
              <a:rPr sz="2600" spc="50" dirty="0">
                <a:latin typeface="Constantia"/>
                <a:cs typeface="Constantia"/>
              </a:rPr>
              <a:t> </a:t>
            </a:r>
            <a:r>
              <a:rPr sz="2600" spc="-10" dirty="0">
                <a:latin typeface="Constantia"/>
                <a:cs typeface="Constantia"/>
              </a:rPr>
              <a:t>plates</a:t>
            </a:r>
            <a:r>
              <a:rPr sz="2600" spc="70" dirty="0">
                <a:latin typeface="Constantia"/>
                <a:cs typeface="Constantia"/>
              </a:rPr>
              <a:t> </a:t>
            </a:r>
            <a:r>
              <a:rPr sz="2600" spc="-5" dirty="0">
                <a:latin typeface="Constantia"/>
                <a:cs typeface="Constantia"/>
              </a:rPr>
              <a:t>in</a:t>
            </a:r>
            <a:r>
              <a:rPr sz="2600" spc="75" dirty="0">
                <a:latin typeface="Constantia"/>
                <a:cs typeface="Constantia"/>
              </a:rPr>
              <a:t> </a:t>
            </a:r>
            <a:r>
              <a:rPr sz="2600" spc="-5" dirty="0">
                <a:latin typeface="Constantia"/>
                <a:cs typeface="Constantia"/>
              </a:rPr>
              <a:t>which</a:t>
            </a:r>
            <a:r>
              <a:rPr sz="2600" spc="80" dirty="0">
                <a:latin typeface="Constantia"/>
                <a:cs typeface="Constantia"/>
              </a:rPr>
              <a:t> </a:t>
            </a:r>
            <a:r>
              <a:rPr sz="2600" dirty="0">
                <a:latin typeface="Constantia"/>
                <a:cs typeface="Constantia"/>
              </a:rPr>
              <a:t>all</a:t>
            </a:r>
            <a:r>
              <a:rPr sz="2600" spc="120" dirty="0">
                <a:latin typeface="Constantia"/>
                <a:cs typeface="Constantia"/>
              </a:rPr>
              <a:t> </a:t>
            </a:r>
            <a:r>
              <a:rPr sz="2600" spc="-5" dirty="0">
                <a:latin typeface="Constantia"/>
                <a:cs typeface="Constantia"/>
              </a:rPr>
              <a:t>the</a:t>
            </a:r>
            <a:r>
              <a:rPr sz="2600" spc="60" dirty="0">
                <a:latin typeface="Constantia"/>
                <a:cs typeface="Constantia"/>
              </a:rPr>
              <a:t> </a:t>
            </a:r>
            <a:r>
              <a:rPr sz="2600" spc="-15" dirty="0">
                <a:latin typeface="Constantia"/>
                <a:cs typeface="Constantia"/>
              </a:rPr>
              <a:t>letters</a:t>
            </a:r>
            <a:r>
              <a:rPr sz="2600" spc="70" dirty="0">
                <a:latin typeface="Constantia"/>
                <a:cs typeface="Constantia"/>
              </a:rPr>
              <a:t> </a:t>
            </a:r>
            <a:r>
              <a:rPr sz="2600" dirty="0">
                <a:latin typeface="Constantia"/>
                <a:cs typeface="Constantia"/>
              </a:rPr>
              <a:t>and</a:t>
            </a:r>
            <a:r>
              <a:rPr sz="2600" spc="105" dirty="0">
                <a:latin typeface="Constantia"/>
                <a:cs typeface="Constantia"/>
              </a:rPr>
              <a:t> </a:t>
            </a:r>
            <a:r>
              <a:rPr sz="2600" spc="-5" dirty="0">
                <a:latin typeface="Constantia"/>
                <a:cs typeface="Constantia"/>
              </a:rPr>
              <a:t>digits </a:t>
            </a:r>
            <a:r>
              <a:rPr sz="2600" spc="-635" dirty="0">
                <a:latin typeface="Constantia"/>
                <a:cs typeface="Constantia"/>
              </a:rPr>
              <a:t> </a:t>
            </a:r>
            <a:r>
              <a:rPr sz="2600" spc="-15" dirty="0">
                <a:latin typeface="Constantia"/>
                <a:cs typeface="Constantia"/>
              </a:rPr>
              <a:t>are</a:t>
            </a:r>
            <a:r>
              <a:rPr sz="2600" spc="-135" dirty="0">
                <a:latin typeface="Constantia"/>
                <a:cs typeface="Constantia"/>
              </a:rPr>
              <a:t> </a:t>
            </a:r>
            <a:r>
              <a:rPr sz="2600" spc="-5" dirty="0">
                <a:latin typeface="Constantia"/>
                <a:cs typeface="Constantia"/>
              </a:rPr>
              <a:t>distinct</a:t>
            </a:r>
            <a:r>
              <a:rPr sz="2600" spc="-150" dirty="0">
                <a:latin typeface="Constantia"/>
                <a:cs typeface="Constantia"/>
              </a:rPr>
              <a:t> </a:t>
            </a:r>
            <a:r>
              <a:rPr sz="2600" spc="-15" dirty="0">
                <a:latin typeface="Constantia"/>
                <a:cs typeface="Constantia"/>
              </a:rPr>
              <a:t>are</a:t>
            </a:r>
            <a:endParaRPr sz="2600">
              <a:latin typeface="Constantia"/>
              <a:cs typeface="Constantia"/>
            </a:endParaRPr>
          </a:p>
          <a:p>
            <a:pPr marL="1841500">
              <a:lnSpc>
                <a:spcPct val="100000"/>
              </a:lnSpc>
              <a:spcBef>
                <a:spcPts val="270"/>
              </a:spcBef>
            </a:pPr>
            <a:r>
              <a:rPr sz="2600" spc="-5" dirty="0">
                <a:latin typeface="Constantia"/>
                <a:cs typeface="Constantia"/>
              </a:rPr>
              <a:t>26 </a:t>
            </a:r>
            <a:r>
              <a:rPr sz="2600" dirty="0">
                <a:latin typeface="Constantia"/>
                <a:cs typeface="Constantia"/>
              </a:rPr>
              <a:t>×</a:t>
            </a:r>
            <a:r>
              <a:rPr sz="2600" spc="-5" dirty="0">
                <a:latin typeface="Constantia"/>
                <a:cs typeface="Constantia"/>
              </a:rPr>
              <a:t> </a:t>
            </a:r>
            <a:r>
              <a:rPr sz="2600" spc="-20" dirty="0">
                <a:latin typeface="Constantia"/>
                <a:cs typeface="Constantia"/>
              </a:rPr>
              <a:t>25</a:t>
            </a:r>
            <a:r>
              <a:rPr sz="2600" spc="-15" dirty="0">
                <a:latin typeface="Constantia"/>
                <a:cs typeface="Constantia"/>
              </a:rPr>
              <a:t> </a:t>
            </a:r>
            <a:r>
              <a:rPr sz="2600" dirty="0">
                <a:latin typeface="Constantia"/>
                <a:cs typeface="Constantia"/>
              </a:rPr>
              <a:t>×</a:t>
            </a:r>
            <a:r>
              <a:rPr sz="2600" spc="-5" dirty="0">
                <a:latin typeface="Constantia"/>
                <a:cs typeface="Constantia"/>
              </a:rPr>
              <a:t> 24</a:t>
            </a:r>
            <a:r>
              <a:rPr sz="2600" spc="-10" dirty="0">
                <a:latin typeface="Constantia"/>
                <a:cs typeface="Constantia"/>
              </a:rPr>
              <a:t> </a:t>
            </a:r>
            <a:r>
              <a:rPr sz="2600" dirty="0">
                <a:latin typeface="Constantia"/>
                <a:cs typeface="Constantia"/>
              </a:rPr>
              <a:t>×</a:t>
            </a:r>
            <a:r>
              <a:rPr sz="2600" spc="-10" dirty="0">
                <a:latin typeface="Constantia"/>
                <a:cs typeface="Constantia"/>
              </a:rPr>
              <a:t> </a:t>
            </a:r>
            <a:r>
              <a:rPr sz="2600" dirty="0">
                <a:latin typeface="Constantia"/>
                <a:cs typeface="Constantia"/>
              </a:rPr>
              <a:t>10</a:t>
            </a:r>
            <a:r>
              <a:rPr sz="2600" spc="-5" dirty="0">
                <a:latin typeface="Constantia"/>
                <a:cs typeface="Constantia"/>
              </a:rPr>
              <a:t> </a:t>
            </a:r>
            <a:r>
              <a:rPr sz="2600" dirty="0">
                <a:latin typeface="Constantia"/>
                <a:cs typeface="Constantia"/>
              </a:rPr>
              <a:t>×</a:t>
            </a:r>
            <a:r>
              <a:rPr sz="2600" spc="-10" dirty="0">
                <a:latin typeface="Constantia"/>
                <a:cs typeface="Constantia"/>
              </a:rPr>
              <a:t> </a:t>
            </a:r>
            <a:r>
              <a:rPr sz="2600" dirty="0">
                <a:latin typeface="Constantia"/>
                <a:cs typeface="Constantia"/>
              </a:rPr>
              <a:t>9 ×</a:t>
            </a:r>
            <a:r>
              <a:rPr sz="2600" spc="-5" dirty="0">
                <a:latin typeface="Constantia"/>
                <a:cs typeface="Constantia"/>
              </a:rPr>
              <a:t> </a:t>
            </a:r>
            <a:r>
              <a:rPr sz="2600" dirty="0">
                <a:latin typeface="Constantia"/>
                <a:cs typeface="Constantia"/>
              </a:rPr>
              <a:t>8</a:t>
            </a:r>
            <a:r>
              <a:rPr sz="2600" spc="-15" dirty="0">
                <a:latin typeface="Constantia"/>
                <a:cs typeface="Constantia"/>
              </a:rPr>
              <a:t> </a:t>
            </a:r>
            <a:r>
              <a:rPr sz="2600" dirty="0">
                <a:latin typeface="Constantia"/>
                <a:cs typeface="Constantia"/>
              </a:rPr>
              <a:t>=</a:t>
            </a:r>
            <a:r>
              <a:rPr sz="2600" spc="-5" dirty="0">
                <a:latin typeface="Constantia"/>
                <a:cs typeface="Constantia"/>
              </a:rPr>
              <a:t> </a:t>
            </a:r>
            <a:r>
              <a:rPr sz="2600" dirty="0">
                <a:latin typeface="Constantia"/>
                <a:cs typeface="Constantia"/>
              </a:rPr>
              <a:t>11,</a:t>
            </a:r>
            <a:r>
              <a:rPr sz="2600" spc="-20" dirty="0">
                <a:latin typeface="Constantia"/>
                <a:cs typeface="Constantia"/>
              </a:rPr>
              <a:t> </a:t>
            </a:r>
            <a:r>
              <a:rPr sz="2600" spc="-10" dirty="0">
                <a:latin typeface="Constantia"/>
                <a:cs typeface="Constantia"/>
              </a:rPr>
              <a:t>232,</a:t>
            </a:r>
            <a:r>
              <a:rPr sz="2600" dirty="0">
                <a:latin typeface="Constantia"/>
                <a:cs typeface="Constantia"/>
              </a:rPr>
              <a:t> 000</a:t>
            </a:r>
            <a:endParaRPr sz="2600">
              <a:latin typeface="Constantia"/>
              <a:cs typeface="Constantia"/>
            </a:endParaRP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35885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37002" y="84366"/>
            <a:ext cx="3547745" cy="635000"/>
          </a:xfrm>
          <a:prstGeom prst="rect">
            <a:avLst/>
          </a:prstGeom>
        </p:spPr>
        <p:txBody>
          <a:bodyPr vert="horz" wrap="square" lIns="0" tIns="12065" rIns="0" bIns="0" rtlCol="0">
            <a:spAutoFit/>
          </a:bodyPr>
          <a:lstStyle/>
          <a:p>
            <a:pPr marL="12700">
              <a:lnSpc>
                <a:spcPct val="100000"/>
              </a:lnSpc>
              <a:spcBef>
                <a:spcPts val="95"/>
              </a:spcBef>
            </a:pPr>
            <a:r>
              <a:rPr sz="4000" spc="-10" dirty="0">
                <a:solidFill>
                  <a:srgbClr val="04607A"/>
                </a:solidFill>
                <a:latin typeface="Calibri"/>
                <a:cs typeface="Calibri"/>
              </a:rPr>
              <a:t>The</a:t>
            </a:r>
            <a:r>
              <a:rPr sz="4000" spc="-30" dirty="0">
                <a:solidFill>
                  <a:srgbClr val="04607A"/>
                </a:solidFill>
                <a:latin typeface="Calibri"/>
                <a:cs typeface="Calibri"/>
              </a:rPr>
              <a:t> </a:t>
            </a:r>
            <a:r>
              <a:rPr sz="4000" spc="-15" dirty="0">
                <a:solidFill>
                  <a:srgbClr val="04607A"/>
                </a:solidFill>
                <a:latin typeface="Calibri"/>
                <a:cs typeface="Calibri"/>
              </a:rPr>
              <a:t>Product</a:t>
            </a:r>
            <a:r>
              <a:rPr sz="4000" spc="-30" dirty="0">
                <a:solidFill>
                  <a:srgbClr val="04607A"/>
                </a:solidFill>
                <a:latin typeface="Calibri"/>
                <a:cs typeface="Calibri"/>
              </a:rPr>
              <a:t> </a:t>
            </a:r>
            <a:r>
              <a:rPr sz="4000" spc="-10" dirty="0">
                <a:solidFill>
                  <a:srgbClr val="04607A"/>
                </a:solidFill>
                <a:latin typeface="Calibri"/>
                <a:cs typeface="Calibri"/>
              </a:rPr>
              <a:t>Rule</a:t>
            </a:r>
            <a:endParaRPr sz="4000" dirty="0">
              <a:latin typeface="Calibri"/>
              <a:cs typeface="Calibri"/>
            </a:endParaRPr>
          </a:p>
        </p:txBody>
      </p:sp>
      <p:sp>
        <p:nvSpPr>
          <p:cNvPr id="9" name="object 9"/>
          <p:cNvSpPr txBox="1"/>
          <p:nvPr/>
        </p:nvSpPr>
        <p:spPr>
          <a:xfrm>
            <a:off x="7467600" y="827870"/>
            <a:ext cx="1043305" cy="391795"/>
          </a:xfrm>
          <a:prstGeom prst="rect">
            <a:avLst/>
          </a:prstGeom>
        </p:spPr>
        <p:txBody>
          <a:bodyPr vert="horz" wrap="square" lIns="0" tIns="12700" rIns="0" bIns="0" rtlCol="0">
            <a:spAutoFit/>
          </a:bodyPr>
          <a:lstStyle/>
          <a:p>
            <a:pPr marL="12700">
              <a:lnSpc>
                <a:spcPct val="100000"/>
              </a:lnSpc>
              <a:spcBef>
                <a:spcPts val="100"/>
              </a:spcBef>
            </a:pPr>
            <a:r>
              <a:rPr sz="2400" spc="-30" dirty="0">
                <a:latin typeface="Constantia"/>
                <a:cs typeface="Constantia"/>
              </a:rPr>
              <a:t>have</a:t>
            </a:r>
            <a:r>
              <a:rPr sz="2400" spc="75" dirty="0">
                <a:latin typeface="Constantia"/>
                <a:cs typeface="Constantia"/>
              </a:rPr>
              <a:t> </a:t>
            </a:r>
            <a:r>
              <a:rPr sz="2400" dirty="0">
                <a:latin typeface="Constantia"/>
                <a:cs typeface="Constantia"/>
              </a:rPr>
              <a:t>all</a:t>
            </a:r>
          </a:p>
        </p:txBody>
      </p:sp>
      <p:sp>
        <p:nvSpPr>
          <p:cNvPr id="10" name="object 10"/>
          <p:cNvSpPr txBox="1"/>
          <p:nvPr/>
        </p:nvSpPr>
        <p:spPr>
          <a:xfrm>
            <a:off x="123757" y="792569"/>
            <a:ext cx="7274559" cy="1196975"/>
          </a:xfrm>
          <a:prstGeom prst="rect">
            <a:avLst/>
          </a:prstGeom>
        </p:spPr>
        <p:txBody>
          <a:bodyPr vert="horz" wrap="square" lIns="0" tIns="12700" rIns="0" bIns="0" rtlCol="0">
            <a:spAutoFit/>
          </a:bodyPr>
          <a:lstStyle/>
          <a:p>
            <a:pPr marL="12700">
              <a:lnSpc>
                <a:spcPct val="100000"/>
              </a:lnSpc>
              <a:spcBef>
                <a:spcPts val="100"/>
              </a:spcBef>
            </a:pPr>
            <a:r>
              <a:rPr sz="2400" dirty="0">
                <a:latin typeface="Constantia"/>
                <a:cs typeface="Constantia"/>
              </a:rPr>
              <a:t>(e)</a:t>
            </a:r>
            <a:r>
              <a:rPr sz="2400" spc="220" dirty="0">
                <a:latin typeface="Constantia"/>
                <a:cs typeface="Constantia"/>
              </a:rPr>
              <a:t> </a:t>
            </a:r>
            <a:r>
              <a:rPr sz="2400" spc="-35" dirty="0">
                <a:latin typeface="Constantia"/>
                <a:cs typeface="Constantia"/>
              </a:rPr>
              <a:t>How</a:t>
            </a:r>
            <a:r>
              <a:rPr sz="2400" spc="170" dirty="0">
                <a:latin typeface="Constantia"/>
                <a:cs typeface="Constantia"/>
              </a:rPr>
              <a:t> </a:t>
            </a:r>
            <a:r>
              <a:rPr sz="2400" spc="-10" dirty="0">
                <a:latin typeface="Constantia"/>
                <a:cs typeface="Constantia"/>
              </a:rPr>
              <a:t>many</a:t>
            </a:r>
            <a:r>
              <a:rPr sz="2400" spc="160" dirty="0">
                <a:latin typeface="Constantia"/>
                <a:cs typeface="Constantia"/>
              </a:rPr>
              <a:t> </a:t>
            </a:r>
            <a:r>
              <a:rPr sz="2400" spc="-10" dirty="0">
                <a:latin typeface="Constantia"/>
                <a:cs typeface="Constantia"/>
              </a:rPr>
              <a:t>license</a:t>
            </a:r>
            <a:r>
              <a:rPr sz="2400" spc="165" dirty="0">
                <a:latin typeface="Constantia"/>
                <a:cs typeface="Constantia"/>
              </a:rPr>
              <a:t> </a:t>
            </a:r>
            <a:r>
              <a:rPr sz="2400" spc="-10" dirty="0">
                <a:latin typeface="Constantia"/>
                <a:cs typeface="Constantia"/>
              </a:rPr>
              <a:t>plates</a:t>
            </a:r>
            <a:r>
              <a:rPr sz="2400" spc="175" dirty="0">
                <a:latin typeface="Constantia"/>
                <a:cs typeface="Constantia"/>
              </a:rPr>
              <a:t> </a:t>
            </a:r>
            <a:r>
              <a:rPr sz="2400" spc="-10" dirty="0">
                <a:latin typeface="Constantia"/>
                <a:cs typeface="Constantia"/>
              </a:rPr>
              <a:t>could</a:t>
            </a:r>
            <a:r>
              <a:rPr sz="2400" spc="210" dirty="0">
                <a:latin typeface="Constantia"/>
                <a:cs typeface="Constantia"/>
              </a:rPr>
              <a:t> </a:t>
            </a:r>
            <a:r>
              <a:rPr sz="2400" spc="-5" dirty="0">
                <a:latin typeface="Constantia"/>
                <a:cs typeface="Constantia"/>
              </a:rPr>
              <a:t>begin</a:t>
            </a:r>
            <a:r>
              <a:rPr sz="2400" spc="190" dirty="0">
                <a:latin typeface="Constantia"/>
                <a:cs typeface="Constantia"/>
              </a:rPr>
              <a:t> </a:t>
            </a:r>
            <a:r>
              <a:rPr sz="2400" dirty="0">
                <a:latin typeface="Constantia"/>
                <a:cs typeface="Constantia"/>
              </a:rPr>
              <a:t>with</a:t>
            </a:r>
            <a:r>
              <a:rPr sz="2400" spc="185" dirty="0">
                <a:latin typeface="Constantia"/>
                <a:cs typeface="Constantia"/>
              </a:rPr>
              <a:t> </a:t>
            </a:r>
            <a:r>
              <a:rPr sz="2400" dirty="0">
                <a:latin typeface="Constantia"/>
                <a:cs typeface="Constantia"/>
              </a:rPr>
              <a:t>AB</a:t>
            </a:r>
            <a:r>
              <a:rPr sz="2400" spc="220" dirty="0">
                <a:latin typeface="Constantia"/>
                <a:cs typeface="Constantia"/>
              </a:rPr>
              <a:t> </a:t>
            </a:r>
            <a:r>
              <a:rPr sz="2400" spc="-5" dirty="0">
                <a:latin typeface="Constantia"/>
                <a:cs typeface="Constantia"/>
              </a:rPr>
              <a:t>and</a:t>
            </a:r>
            <a:endParaRPr sz="2400" dirty="0">
              <a:latin typeface="Constantia"/>
              <a:cs typeface="Constantia"/>
            </a:endParaRPr>
          </a:p>
          <a:p>
            <a:pPr marL="286385">
              <a:lnSpc>
                <a:spcPct val="100000"/>
              </a:lnSpc>
              <a:spcBef>
                <a:spcPts val="5"/>
              </a:spcBef>
            </a:pPr>
            <a:r>
              <a:rPr sz="2400" spc="-10" dirty="0">
                <a:latin typeface="Constantia"/>
                <a:cs typeface="Constantia"/>
              </a:rPr>
              <a:t>three</a:t>
            </a:r>
            <a:r>
              <a:rPr sz="2400" spc="-85" dirty="0">
                <a:latin typeface="Constantia"/>
                <a:cs typeface="Constantia"/>
              </a:rPr>
              <a:t> </a:t>
            </a:r>
            <a:r>
              <a:rPr sz="2400" spc="-10" dirty="0">
                <a:latin typeface="Constantia"/>
                <a:cs typeface="Constantia"/>
              </a:rPr>
              <a:t>letters</a:t>
            </a:r>
            <a:r>
              <a:rPr sz="2400" spc="-105" dirty="0">
                <a:latin typeface="Constantia"/>
                <a:cs typeface="Constantia"/>
              </a:rPr>
              <a:t> </a:t>
            </a:r>
            <a:r>
              <a:rPr sz="2400" dirty="0">
                <a:latin typeface="Constantia"/>
                <a:cs typeface="Constantia"/>
              </a:rPr>
              <a:t>and</a:t>
            </a:r>
            <a:r>
              <a:rPr sz="2400" spc="-80" dirty="0">
                <a:latin typeface="Constantia"/>
                <a:cs typeface="Constantia"/>
              </a:rPr>
              <a:t> </a:t>
            </a:r>
            <a:r>
              <a:rPr sz="2400" spc="-5" dirty="0">
                <a:latin typeface="Constantia"/>
                <a:cs typeface="Constantia"/>
              </a:rPr>
              <a:t>digits</a:t>
            </a:r>
            <a:r>
              <a:rPr sz="2400" spc="-114" dirty="0">
                <a:latin typeface="Constantia"/>
                <a:cs typeface="Constantia"/>
              </a:rPr>
              <a:t> </a:t>
            </a:r>
            <a:r>
              <a:rPr sz="2400" spc="-5" dirty="0">
                <a:latin typeface="Constantia"/>
                <a:cs typeface="Constantia"/>
              </a:rPr>
              <a:t>distinct.</a:t>
            </a:r>
            <a:endParaRPr sz="2400" dirty="0">
              <a:latin typeface="Constantia"/>
              <a:cs typeface="Constantia"/>
            </a:endParaRPr>
          </a:p>
          <a:p>
            <a:pPr marL="12700">
              <a:lnSpc>
                <a:spcPct val="100000"/>
              </a:lnSpc>
              <a:spcBef>
                <a:spcPts val="575"/>
              </a:spcBef>
            </a:pPr>
            <a:r>
              <a:rPr sz="2400" b="1" spc="-5" dirty="0">
                <a:latin typeface="Constantia"/>
                <a:cs typeface="Constantia"/>
              </a:rPr>
              <a:t>Solution</a:t>
            </a:r>
            <a:r>
              <a:rPr sz="2400" spc="-5" dirty="0">
                <a:latin typeface="Constantia"/>
                <a:cs typeface="Constantia"/>
              </a:rPr>
              <a:t>:</a:t>
            </a:r>
            <a:endParaRPr sz="2400" dirty="0">
              <a:latin typeface="Constantia"/>
              <a:cs typeface="Constantia"/>
            </a:endParaRPr>
          </a:p>
        </p:txBody>
      </p:sp>
      <p:sp>
        <p:nvSpPr>
          <p:cNvPr id="11" name="object 11"/>
          <p:cNvSpPr txBox="1"/>
          <p:nvPr/>
        </p:nvSpPr>
        <p:spPr>
          <a:xfrm>
            <a:off x="449442" y="3368431"/>
            <a:ext cx="8338820" cy="2806700"/>
          </a:xfrm>
          <a:prstGeom prst="rect">
            <a:avLst/>
          </a:prstGeom>
        </p:spPr>
        <p:txBody>
          <a:bodyPr vert="horz" wrap="square" lIns="0" tIns="12700" rIns="0" bIns="0" rtlCol="0">
            <a:spAutoFit/>
          </a:bodyPr>
          <a:lstStyle/>
          <a:p>
            <a:pPr marL="12700" marR="5080" algn="just">
              <a:lnSpc>
                <a:spcPct val="100000"/>
              </a:lnSpc>
              <a:spcBef>
                <a:spcPts val="100"/>
              </a:spcBef>
            </a:pPr>
            <a:r>
              <a:rPr sz="2400" spc="-5" dirty="0">
                <a:latin typeface="Constantia"/>
                <a:cs typeface="Constantia"/>
              </a:rPr>
              <a:t>The </a:t>
            </a:r>
            <a:r>
              <a:rPr sz="2400" spc="5" dirty="0">
                <a:latin typeface="Constantia"/>
                <a:cs typeface="Constantia"/>
              </a:rPr>
              <a:t>first </a:t>
            </a:r>
            <a:r>
              <a:rPr sz="2400" spc="-25" dirty="0">
                <a:latin typeface="Constantia"/>
                <a:cs typeface="Constantia"/>
              </a:rPr>
              <a:t>two </a:t>
            </a:r>
            <a:r>
              <a:rPr sz="2400" spc="-10" dirty="0">
                <a:latin typeface="Constantia"/>
                <a:cs typeface="Constantia"/>
              </a:rPr>
              <a:t>letters places </a:t>
            </a:r>
            <a:r>
              <a:rPr sz="2400" spc="-15" dirty="0">
                <a:latin typeface="Constantia"/>
                <a:cs typeface="Constantia"/>
              </a:rPr>
              <a:t>are </a:t>
            </a:r>
            <a:r>
              <a:rPr sz="2400" spc="-5" dirty="0">
                <a:latin typeface="Constantia"/>
                <a:cs typeface="Constantia"/>
              </a:rPr>
              <a:t>fixed </a:t>
            </a:r>
            <a:r>
              <a:rPr sz="2400" spc="-15" dirty="0">
                <a:latin typeface="Constantia"/>
                <a:cs typeface="Constantia"/>
              </a:rPr>
              <a:t>(to </a:t>
            </a:r>
            <a:r>
              <a:rPr sz="2400" spc="-5" dirty="0">
                <a:latin typeface="Constantia"/>
                <a:cs typeface="Constantia"/>
              </a:rPr>
              <a:t>be </a:t>
            </a:r>
            <a:r>
              <a:rPr sz="2400" spc="5" dirty="0">
                <a:latin typeface="Constantia"/>
                <a:cs typeface="Constantia"/>
              </a:rPr>
              <a:t>filled </a:t>
            </a:r>
            <a:r>
              <a:rPr sz="2400" dirty="0">
                <a:latin typeface="Constantia"/>
                <a:cs typeface="Constantia"/>
              </a:rPr>
              <a:t>with A </a:t>
            </a:r>
            <a:r>
              <a:rPr sz="2400" spc="-10" dirty="0">
                <a:latin typeface="Constantia"/>
                <a:cs typeface="Constantia"/>
              </a:rPr>
              <a:t>and </a:t>
            </a:r>
            <a:r>
              <a:rPr sz="2400" spc="-5" dirty="0">
                <a:latin typeface="Constantia"/>
                <a:cs typeface="Constantia"/>
              </a:rPr>
              <a:t>B), </a:t>
            </a:r>
            <a:r>
              <a:rPr sz="2400" dirty="0">
                <a:latin typeface="Constantia"/>
                <a:cs typeface="Constantia"/>
              </a:rPr>
              <a:t> so </a:t>
            </a:r>
            <a:r>
              <a:rPr sz="2400" spc="-10" dirty="0">
                <a:latin typeface="Constantia"/>
                <a:cs typeface="Constantia"/>
              </a:rPr>
              <a:t>there </a:t>
            </a:r>
            <a:r>
              <a:rPr sz="2400" dirty="0">
                <a:latin typeface="Constantia"/>
                <a:cs typeface="Constantia"/>
              </a:rPr>
              <a:t>is </a:t>
            </a:r>
            <a:r>
              <a:rPr sz="2400" spc="-10" dirty="0">
                <a:latin typeface="Constantia"/>
                <a:cs typeface="Constantia"/>
              </a:rPr>
              <a:t>only </a:t>
            </a:r>
            <a:r>
              <a:rPr sz="2400" dirty="0">
                <a:latin typeface="Constantia"/>
                <a:cs typeface="Constantia"/>
              </a:rPr>
              <a:t>one </a:t>
            </a:r>
            <a:r>
              <a:rPr sz="2400" spc="-30" dirty="0">
                <a:latin typeface="Constantia"/>
                <a:cs typeface="Constantia"/>
              </a:rPr>
              <a:t>way </a:t>
            </a:r>
            <a:r>
              <a:rPr sz="2400" spc="-20" dirty="0">
                <a:latin typeface="Constantia"/>
                <a:cs typeface="Constantia"/>
              </a:rPr>
              <a:t>to </a:t>
            </a:r>
            <a:r>
              <a:rPr sz="2400" spc="10" dirty="0">
                <a:latin typeface="Constantia"/>
                <a:cs typeface="Constantia"/>
              </a:rPr>
              <a:t>fill </a:t>
            </a:r>
            <a:r>
              <a:rPr sz="2400" spc="-5" dirty="0">
                <a:latin typeface="Constantia"/>
                <a:cs typeface="Constantia"/>
              </a:rPr>
              <a:t>them. The </a:t>
            </a:r>
            <a:r>
              <a:rPr sz="2400" spc="-10" dirty="0">
                <a:latin typeface="Constantia"/>
                <a:cs typeface="Constantia"/>
              </a:rPr>
              <a:t>third </a:t>
            </a:r>
            <a:r>
              <a:rPr sz="2400" spc="-15" dirty="0">
                <a:latin typeface="Constantia"/>
                <a:cs typeface="Constantia"/>
              </a:rPr>
              <a:t>letter place </a:t>
            </a:r>
            <a:r>
              <a:rPr sz="2400" spc="-10" dirty="0">
                <a:latin typeface="Constantia"/>
                <a:cs typeface="Constantia"/>
              </a:rPr>
              <a:t> </a:t>
            </a:r>
            <a:r>
              <a:rPr sz="2400" dirty="0">
                <a:latin typeface="Constantia"/>
                <a:cs typeface="Constantia"/>
              </a:rPr>
              <a:t>should</a:t>
            </a:r>
            <a:r>
              <a:rPr sz="2400" spc="-60" dirty="0">
                <a:latin typeface="Constantia"/>
                <a:cs typeface="Constantia"/>
              </a:rPr>
              <a:t> </a:t>
            </a:r>
            <a:r>
              <a:rPr sz="2400" spc="-55" dirty="0">
                <a:latin typeface="Constantia"/>
                <a:cs typeface="Constantia"/>
              </a:rPr>
              <a:t>c</a:t>
            </a:r>
            <a:r>
              <a:rPr sz="2400" dirty="0">
                <a:latin typeface="Constantia"/>
                <a:cs typeface="Constantia"/>
              </a:rPr>
              <a:t>o</a:t>
            </a:r>
            <a:r>
              <a:rPr sz="2400" spc="-10" dirty="0">
                <a:latin typeface="Constantia"/>
                <a:cs typeface="Constantia"/>
              </a:rPr>
              <a:t>n</a:t>
            </a:r>
            <a:r>
              <a:rPr sz="2400" spc="-5" dirty="0">
                <a:latin typeface="Constantia"/>
                <a:cs typeface="Constantia"/>
              </a:rPr>
              <a:t>ta</a:t>
            </a:r>
            <a:r>
              <a:rPr sz="2400" spc="5" dirty="0">
                <a:latin typeface="Constantia"/>
                <a:cs typeface="Constantia"/>
              </a:rPr>
              <a:t>i</a:t>
            </a:r>
            <a:r>
              <a:rPr sz="2400" dirty="0">
                <a:latin typeface="Constantia"/>
                <a:cs typeface="Constantia"/>
              </a:rPr>
              <a:t>n</a:t>
            </a:r>
            <a:r>
              <a:rPr sz="2400" spc="-95" dirty="0">
                <a:latin typeface="Constantia"/>
                <a:cs typeface="Constantia"/>
              </a:rPr>
              <a:t> </a:t>
            </a:r>
            <a:r>
              <a:rPr sz="2400" dirty="0">
                <a:latin typeface="Constantia"/>
                <a:cs typeface="Constantia"/>
              </a:rPr>
              <a:t>a</a:t>
            </a:r>
            <a:r>
              <a:rPr sz="2400" spc="-65" dirty="0">
                <a:latin typeface="Constantia"/>
                <a:cs typeface="Constantia"/>
              </a:rPr>
              <a:t> </a:t>
            </a:r>
            <a:r>
              <a:rPr sz="2400" dirty="0">
                <a:latin typeface="Constantia"/>
                <a:cs typeface="Constantia"/>
              </a:rPr>
              <a:t>le</a:t>
            </a:r>
            <a:r>
              <a:rPr sz="2400" spc="-25" dirty="0">
                <a:latin typeface="Constantia"/>
                <a:cs typeface="Constantia"/>
              </a:rPr>
              <a:t>t</a:t>
            </a:r>
            <a:r>
              <a:rPr sz="2400" spc="-30" dirty="0">
                <a:latin typeface="Constantia"/>
                <a:cs typeface="Constantia"/>
              </a:rPr>
              <a:t>t</a:t>
            </a:r>
            <a:r>
              <a:rPr sz="2400" dirty="0">
                <a:latin typeface="Constantia"/>
                <a:cs typeface="Constantia"/>
              </a:rPr>
              <a:t>er</a:t>
            </a:r>
            <a:r>
              <a:rPr sz="2400" spc="-150" dirty="0">
                <a:latin typeface="Constantia"/>
                <a:cs typeface="Constantia"/>
              </a:rPr>
              <a:t> </a:t>
            </a:r>
            <a:r>
              <a:rPr sz="2400" spc="-5" dirty="0">
                <a:latin typeface="Constantia"/>
                <a:cs typeface="Constantia"/>
              </a:rPr>
              <a:t>dif</a:t>
            </a:r>
            <a:r>
              <a:rPr sz="2400" spc="-15" dirty="0">
                <a:latin typeface="Constantia"/>
                <a:cs typeface="Constantia"/>
              </a:rPr>
              <a:t>f</a:t>
            </a:r>
            <a:r>
              <a:rPr sz="2400" dirty="0">
                <a:latin typeface="Constantia"/>
                <a:cs typeface="Constantia"/>
              </a:rPr>
              <a:t>e</a:t>
            </a:r>
            <a:r>
              <a:rPr sz="2400" spc="-30" dirty="0">
                <a:latin typeface="Constantia"/>
                <a:cs typeface="Constantia"/>
              </a:rPr>
              <a:t>r</a:t>
            </a:r>
            <a:r>
              <a:rPr sz="2400" dirty="0">
                <a:latin typeface="Constantia"/>
                <a:cs typeface="Constantia"/>
              </a:rPr>
              <a:t>ent</a:t>
            </a:r>
            <a:r>
              <a:rPr sz="2400" spc="-85" dirty="0">
                <a:latin typeface="Constantia"/>
                <a:cs typeface="Constantia"/>
              </a:rPr>
              <a:t> </a:t>
            </a:r>
            <a:r>
              <a:rPr sz="2400" dirty="0">
                <a:latin typeface="Constantia"/>
                <a:cs typeface="Constantia"/>
              </a:rPr>
              <a:t>f</a:t>
            </a:r>
            <a:r>
              <a:rPr sz="2400" spc="-30" dirty="0">
                <a:latin typeface="Constantia"/>
                <a:cs typeface="Constantia"/>
              </a:rPr>
              <a:t>r</a:t>
            </a:r>
            <a:r>
              <a:rPr sz="2400" dirty="0">
                <a:latin typeface="Constantia"/>
                <a:cs typeface="Constantia"/>
              </a:rPr>
              <a:t>om</a:t>
            </a:r>
            <a:r>
              <a:rPr sz="2400" spc="-85" dirty="0">
                <a:latin typeface="Constantia"/>
                <a:cs typeface="Constantia"/>
              </a:rPr>
              <a:t> </a:t>
            </a:r>
            <a:r>
              <a:rPr sz="2400" dirty="0">
                <a:latin typeface="Constantia"/>
                <a:cs typeface="Constantia"/>
              </a:rPr>
              <a:t>A</a:t>
            </a:r>
            <a:r>
              <a:rPr sz="2400" spc="-40" dirty="0">
                <a:latin typeface="Constantia"/>
                <a:cs typeface="Constantia"/>
              </a:rPr>
              <a:t> </a:t>
            </a:r>
            <a:r>
              <a:rPr sz="2400" dirty="0">
                <a:latin typeface="Constantia"/>
                <a:cs typeface="Constantia"/>
              </a:rPr>
              <a:t>&amp;</a:t>
            </a:r>
            <a:r>
              <a:rPr sz="2400" spc="-10" dirty="0">
                <a:latin typeface="Constantia"/>
                <a:cs typeface="Constantia"/>
              </a:rPr>
              <a:t> </a:t>
            </a:r>
            <a:r>
              <a:rPr sz="2400" spc="-70" dirty="0">
                <a:latin typeface="Constantia"/>
                <a:cs typeface="Constantia"/>
              </a:rPr>
              <a:t>B</a:t>
            </a:r>
            <a:r>
              <a:rPr sz="2400" dirty="0">
                <a:latin typeface="Constantia"/>
                <a:cs typeface="Constantia"/>
              </a:rPr>
              <a:t>,</a:t>
            </a:r>
            <a:r>
              <a:rPr sz="2400" spc="-45" dirty="0">
                <a:latin typeface="Constantia"/>
                <a:cs typeface="Constantia"/>
              </a:rPr>
              <a:t> </a:t>
            </a:r>
            <a:r>
              <a:rPr sz="2400" dirty="0">
                <a:latin typeface="Constantia"/>
                <a:cs typeface="Constantia"/>
              </a:rPr>
              <a:t>so</a:t>
            </a:r>
            <a:r>
              <a:rPr sz="2400" spc="-80" dirty="0">
                <a:latin typeface="Constantia"/>
                <a:cs typeface="Constantia"/>
              </a:rPr>
              <a:t> </a:t>
            </a:r>
            <a:r>
              <a:rPr sz="2400" spc="-5" dirty="0">
                <a:latin typeface="Constantia"/>
                <a:cs typeface="Constantia"/>
              </a:rPr>
              <a:t>th</a:t>
            </a:r>
            <a:r>
              <a:rPr sz="2400" dirty="0">
                <a:latin typeface="Constantia"/>
                <a:cs typeface="Constantia"/>
              </a:rPr>
              <a:t>e</a:t>
            </a:r>
            <a:r>
              <a:rPr sz="2400" spc="-35" dirty="0">
                <a:latin typeface="Constantia"/>
                <a:cs typeface="Constantia"/>
              </a:rPr>
              <a:t>r</a:t>
            </a:r>
            <a:r>
              <a:rPr sz="2400" dirty="0">
                <a:latin typeface="Constantia"/>
                <a:cs typeface="Constantia"/>
              </a:rPr>
              <a:t>e</a:t>
            </a:r>
          </a:p>
          <a:p>
            <a:pPr marL="12700" algn="just">
              <a:lnSpc>
                <a:spcPct val="100000"/>
              </a:lnSpc>
              <a:spcBef>
                <a:spcPts val="580"/>
              </a:spcBef>
            </a:pPr>
            <a:r>
              <a:rPr sz="2400" spc="-15" dirty="0">
                <a:latin typeface="Constantia"/>
                <a:cs typeface="Constantia"/>
              </a:rPr>
              <a:t>are</a:t>
            </a:r>
            <a:r>
              <a:rPr sz="2400" spc="-70" dirty="0">
                <a:latin typeface="Constantia"/>
                <a:cs typeface="Constantia"/>
              </a:rPr>
              <a:t> </a:t>
            </a:r>
            <a:r>
              <a:rPr sz="2400" dirty="0">
                <a:latin typeface="Constantia"/>
                <a:cs typeface="Constantia"/>
              </a:rPr>
              <a:t>24</a:t>
            </a:r>
            <a:r>
              <a:rPr sz="2400" spc="-80" dirty="0">
                <a:latin typeface="Constantia"/>
                <a:cs typeface="Constantia"/>
              </a:rPr>
              <a:t> </a:t>
            </a:r>
            <a:r>
              <a:rPr sz="2400" spc="-30" dirty="0">
                <a:latin typeface="Constantia"/>
                <a:cs typeface="Constantia"/>
              </a:rPr>
              <a:t>ways</a:t>
            </a:r>
            <a:r>
              <a:rPr sz="2400" spc="-70" dirty="0">
                <a:latin typeface="Constantia"/>
                <a:cs typeface="Constantia"/>
              </a:rPr>
              <a:t> </a:t>
            </a:r>
            <a:r>
              <a:rPr sz="2400" spc="-20" dirty="0">
                <a:latin typeface="Constantia"/>
                <a:cs typeface="Constantia"/>
              </a:rPr>
              <a:t>to</a:t>
            </a:r>
            <a:r>
              <a:rPr sz="2400" spc="-75" dirty="0">
                <a:latin typeface="Constantia"/>
                <a:cs typeface="Constantia"/>
              </a:rPr>
              <a:t> </a:t>
            </a:r>
            <a:r>
              <a:rPr sz="2400" spc="10" dirty="0">
                <a:latin typeface="Constantia"/>
                <a:cs typeface="Constantia"/>
              </a:rPr>
              <a:t>fill</a:t>
            </a:r>
            <a:r>
              <a:rPr sz="2400" spc="-25" dirty="0">
                <a:latin typeface="Constantia"/>
                <a:cs typeface="Constantia"/>
              </a:rPr>
              <a:t> </a:t>
            </a:r>
            <a:r>
              <a:rPr sz="2400" dirty="0">
                <a:latin typeface="Constantia"/>
                <a:cs typeface="Constantia"/>
              </a:rPr>
              <a:t>it.</a:t>
            </a:r>
          </a:p>
          <a:p>
            <a:pPr marL="12700" marR="6350" indent="24130" algn="just">
              <a:lnSpc>
                <a:spcPct val="100000"/>
              </a:lnSpc>
              <a:spcBef>
                <a:spcPts val="580"/>
              </a:spcBef>
            </a:pPr>
            <a:r>
              <a:rPr sz="2400" spc="-5" dirty="0">
                <a:latin typeface="Constantia"/>
                <a:cs typeface="Constantia"/>
              </a:rPr>
              <a:t>The </a:t>
            </a:r>
            <a:r>
              <a:rPr sz="2400" spc="-10" dirty="0">
                <a:latin typeface="Constantia"/>
                <a:cs typeface="Constantia"/>
              </a:rPr>
              <a:t>three </a:t>
            </a:r>
            <a:r>
              <a:rPr sz="2400" spc="-5" dirty="0">
                <a:latin typeface="Constantia"/>
                <a:cs typeface="Constantia"/>
              </a:rPr>
              <a:t>digit positions </a:t>
            </a:r>
            <a:r>
              <a:rPr sz="2400" dirty="0">
                <a:latin typeface="Constantia"/>
                <a:cs typeface="Constantia"/>
              </a:rPr>
              <a:t>can be </a:t>
            </a:r>
            <a:r>
              <a:rPr sz="2400" spc="5" dirty="0">
                <a:latin typeface="Constantia"/>
                <a:cs typeface="Constantia"/>
              </a:rPr>
              <a:t>filled </a:t>
            </a:r>
            <a:r>
              <a:rPr sz="2400" dirty="0">
                <a:latin typeface="Constantia"/>
                <a:cs typeface="Constantia"/>
              </a:rPr>
              <a:t>in 10 and 8 </a:t>
            </a:r>
            <a:r>
              <a:rPr sz="2400" spc="-30" dirty="0">
                <a:latin typeface="Constantia"/>
                <a:cs typeface="Constantia"/>
              </a:rPr>
              <a:t>ways </a:t>
            </a:r>
            <a:r>
              <a:rPr sz="2400" spc="-20" dirty="0">
                <a:latin typeface="Constantia"/>
                <a:cs typeface="Constantia"/>
              </a:rPr>
              <a:t>to </a:t>
            </a:r>
            <a:r>
              <a:rPr sz="2400" spc="-30" dirty="0">
                <a:latin typeface="Constantia"/>
                <a:cs typeface="Constantia"/>
              </a:rPr>
              <a:t>have </a:t>
            </a:r>
            <a:r>
              <a:rPr sz="2400" spc="-25" dirty="0">
                <a:latin typeface="Constantia"/>
                <a:cs typeface="Constantia"/>
              </a:rPr>
              <a:t> </a:t>
            </a:r>
            <a:r>
              <a:rPr sz="2400" spc="-5" dirty="0">
                <a:latin typeface="Constantia"/>
                <a:cs typeface="Constantia"/>
              </a:rPr>
              <a:t>distinct</a:t>
            </a:r>
            <a:r>
              <a:rPr sz="2400" spc="-100" dirty="0">
                <a:latin typeface="Constantia"/>
                <a:cs typeface="Constantia"/>
              </a:rPr>
              <a:t> </a:t>
            </a:r>
            <a:r>
              <a:rPr sz="2400" spc="-10" dirty="0">
                <a:latin typeface="Constantia"/>
                <a:cs typeface="Constantia"/>
              </a:rPr>
              <a:t>digits.</a:t>
            </a:r>
            <a:r>
              <a:rPr sz="2400" spc="-20" dirty="0">
                <a:latin typeface="Constantia"/>
                <a:cs typeface="Constantia"/>
              </a:rPr>
              <a:t> Hence,</a:t>
            </a:r>
            <a:r>
              <a:rPr sz="2400" spc="-35" dirty="0">
                <a:latin typeface="Constantia"/>
                <a:cs typeface="Constantia"/>
              </a:rPr>
              <a:t> </a:t>
            </a:r>
            <a:r>
              <a:rPr sz="2400" spc="-10" dirty="0">
                <a:latin typeface="Constantia"/>
                <a:cs typeface="Constantia"/>
              </a:rPr>
              <a:t>desired</a:t>
            </a:r>
            <a:r>
              <a:rPr sz="2400" spc="-5" dirty="0">
                <a:latin typeface="Constantia"/>
                <a:cs typeface="Constantia"/>
              </a:rPr>
              <a:t> number</a:t>
            </a:r>
            <a:r>
              <a:rPr sz="2400" spc="-130" dirty="0">
                <a:latin typeface="Constantia"/>
                <a:cs typeface="Constantia"/>
              </a:rPr>
              <a:t> </a:t>
            </a:r>
            <a:r>
              <a:rPr sz="2400" spc="-5" dirty="0">
                <a:latin typeface="Constantia"/>
                <a:cs typeface="Constantia"/>
              </a:rPr>
              <a:t>of</a:t>
            </a:r>
            <a:r>
              <a:rPr sz="2400" spc="60" dirty="0">
                <a:latin typeface="Constantia"/>
                <a:cs typeface="Constantia"/>
              </a:rPr>
              <a:t> </a:t>
            </a:r>
            <a:r>
              <a:rPr sz="2400" spc="-10" dirty="0">
                <a:latin typeface="Constantia"/>
                <a:cs typeface="Constantia"/>
              </a:rPr>
              <a:t>license</a:t>
            </a:r>
            <a:r>
              <a:rPr sz="2400" spc="-90" dirty="0">
                <a:latin typeface="Constantia"/>
                <a:cs typeface="Constantia"/>
              </a:rPr>
              <a:t> </a:t>
            </a:r>
            <a:r>
              <a:rPr sz="2400" spc="-10" dirty="0">
                <a:latin typeface="Constantia"/>
                <a:cs typeface="Constantia"/>
              </a:rPr>
              <a:t>plates</a:t>
            </a:r>
            <a:r>
              <a:rPr sz="2400" spc="-125" dirty="0">
                <a:latin typeface="Constantia"/>
                <a:cs typeface="Constantia"/>
              </a:rPr>
              <a:t> </a:t>
            </a:r>
            <a:r>
              <a:rPr sz="2400" spc="-15" dirty="0">
                <a:latin typeface="Constantia"/>
                <a:cs typeface="Constantia"/>
              </a:rPr>
              <a:t>are</a:t>
            </a:r>
            <a:endParaRPr sz="2400" dirty="0">
              <a:latin typeface="Constantia"/>
              <a:cs typeface="Constantia"/>
            </a:endParaRPr>
          </a:p>
          <a:p>
            <a:pPr marL="3396615" algn="just">
              <a:lnSpc>
                <a:spcPct val="100000"/>
              </a:lnSpc>
              <a:spcBef>
                <a:spcPts val="575"/>
              </a:spcBef>
            </a:pPr>
            <a:r>
              <a:rPr sz="2400" dirty="0">
                <a:latin typeface="Constantia"/>
                <a:cs typeface="Constantia"/>
              </a:rPr>
              <a:t>1</a:t>
            </a:r>
            <a:r>
              <a:rPr sz="2400" spc="-25"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1</a:t>
            </a:r>
            <a:r>
              <a:rPr sz="2400" spc="-20"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24</a:t>
            </a:r>
            <a:r>
              <a:rPr sz="2400" spc="-20"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10</a:t>
            </a:r>
            <a:r>
              <a:rPr sz="2400" spc="-20"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9</a:t>
            </a:r>
            <a:r>
              <a:rPr sz="2400" spc="-20"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8</a:t>
            </a:r>
            <a:r>
              <a:rPr sz="2400" spc="-5" dirty="0">
                <a:latin typeface="Constantia"/>
                <a:cs typeface="Constantia"/>
              </a:rPr>
              <a:t> </a:t>
            </a:r>
            <a:r>
              <a:rPr sz="2400" dirty="0">
                <a:latin typeface="Constantia"/>
                <a:cs typeface="Constantia"/>
              </a:rPr>
              <a:t>=</a:t>
            </a:r>
            <a:r>
              <a:rPr sz="2400" spc="-10" dirty="0">
                <a:latin typeface="Constantia"/>
                <a:cs typeface="Constantia"/>
              </a:rPr>
              <a:t> 17280</a:t>
            </a:r>
            <a:endParaRPr sz="2400" dirty="0">
              <a:latin typeface="Constantia"/>
              <a:cs typeface="Constantia"/>
            </a:endParaRPr>
          </a:p>
        </p:txBody>
      </p:sp>
      <p:pic>
        <p:nvPicPr>
          <p:cNvPr id="12" name="object 12"/>
          <p:cNvPicPr/>
          <p:nvPr/>
        </p:nvPicPr>
        <p:blipFill>
          <a:blip r:embed="rId2" cstate="print"/>
          <a:stretch>
            <a:fillRect/>
          </a:stretch>
        </p:blipFill>
        <p:spPr>
          <a:xfrm>
            <a:off x="390905" y="2006008"/>
            <a:ext cx="8362188" cy="1219200"/>
          </a:xfrm>
          <a:prstGeom prst="rect">
            <a:avLst/>
          </a:prstGeom>
        </p:spPr>
      </p:pic>
      <p:sp>
        <p:nvSpPr>
          <p:cNvPr id="13" name="Rectangle 12">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81117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61290"/>
            <a:ext cx="6309995" cy="711200"/>
          </a:xfrm>
          <a:prstGeom prst="rect">
            <a:avLst/>
          </a:prstGeom>
        </p:spPr>
        <p:txBody>
          <a:bodyPr vert="horz" wrap="square" lIns="0" tIns="12700" rIns="0" bIns="0" rtlCol="0">
            <a:spAutoFit/>
          </a:bodyPr>
          <a:lstStyle/>
          <a:p>
            <a:pPr marL="12700">
              <a:lnSpc>
                <a:spcPct val="100000"/>
              </a:lnSpc>
              <a:spcBef>
                <a:spcPts val="100"/>
              </a:spcBef>
            </a:pPr>
            <a:r>
              <a:rPr sz="4500" spc="-45" dirty="0">
                <a:solidFill>
                  <a:srgbClr val="04607A"/>
                </a:solidFill>
                <a:latin typeface="Calibri"/>
                <a:cs typeface="Calibri"/>
              </a:rPr>
              <a:t>Telephone</a:t>
            </a:r>
            <a:r>
              <a:rPr sz="4500" spc="-70" dirty="0">
                <a:solidFill>
                  <a:srgbClr val="04607A"/>
                </a:solidFill>
                <a:latin typeface="Calibri"/>
                <a:cs typeface="Calibri"/>
              </a:rPr>
              <a:t> </a:t>
            </a:r>
            <a:r>
              <a:rPr sz="4500" dirty="0">
                <a:solidFill>
                  <a:srgbClr val="04607A"/>
                </a:solidFill>
                <a:latin typeface="Calibri"/>
                <a:cs typeface="Calibri"/>
              </a:rPr>
              <a:t>Numbering</a:t>
            </a:r>
            <a:r>
              <a:rPr sz="4500" spc="-55" dirty="0">
                <a:solidFill>
                  <a:srgbClr val="04607A"/>
                </a:solidFill>
                <a:latin typeface="Calibri"/>
                <a:cs typeface="Calibri"/>
              </a:rPr>
              <a:t> </a:t>
            </a:r>
            <a:r>
              <a:rPr sz="4500" dirty="0">
                <a:solidFill>
                  <a:srgbClr val="04607A"/>
                </a:solidFill>
                <a:latin typeface="Calibri"/>
                <a:cs typeface="Calibri"/>
              </a:rPr>
              <a:t>Plan</a:t>
            </a:r>
            <a:endParaRPr sz="4500">
              <a:latin typeface="Calibri"/>
              <a:cs typeface="Calibri"/>
            </a:endParaRPr>
          </a:p>
        </p:txBody>
      </p:sp>
      <p:sp>
        <p:nvSpPr>
          <p:cNvPr id="3" name="object 3"/>
          <p:cNvSpPr txBox="1"/>
          <p:nvPr/>
        </p:nvSpPr>
        <p:spPr>
          <a:xfrm>
            <a:off x="505459" y="857757"/>
            <a:ext cx="8415655" cy="5437505"/>
          </a:xfrm>
          <a:prstGeom prst="rect">
            <a:avLst/>
          </a:prstGeom>
        </p:spPr>
        <p:txBody>
          <a:bodyPr vert="horz" wrap="square" lIns="0" tIns="74295" rIns="0" bIns="0" rtlCol="0">
            <a:spAutoFit/>
          </a:bodyPr>
          <a:lstStyle/>
          <a:p>
            <a:pPr marL="12700" marR="5080" indent="27305" algn="just">
              <a:lnSpc>
                <a:spcPct val="80000"/>
              </a:lnSpc>
              <a:spcBef>
                <a:spcPts val="585"/>
              </a:spcBef>
            </a:pPr>
            <a:r>
              <a:rPr sz="2000" b="1" spc="-5" dirty="0">
                <a:latin typeface="Constantia"/>
                <a:cs typeface="Constantia"/>
              </a:rPr>
              <a:t>Example</a:t>
            </a:r>
            <a:r>
              <a:rPr sz="2000" spc="-5" dirty="0">
                <a:latin typeface="Constantia"/>
                <a:cs typeface="Constantia"/>
              </a:rPr>
              <a:t>:</a:t>
            </a:r>
            <a:r>
              <a:rPr sz="2000" dirty="0">
                <a:latin typeface="Constantia"/>
                <a:cs typeface="Constantia"/>
              </a:rPr>
              <a:t> </a:t>
            </a:r>
            <a:r>
              <a:rPr sz="2000" spc="-5" dirty="0">
                <a:latin typeface="Constantia"/>
                <a:cs typeface="Constantia"/>
              </a:rPr>
              <a:t>The </a:t>
            </a:r>
            <a:r>
              <a:rPr sz="2000" i="1" spc="-15" dirty="0">
                <a:latin typeface="Constantia"/>
                <a:cs typeface="Constantia"/>
              </a:rPr>
              <a:t>North</a:t>
            </a:r>
            <a:r>
              <a:rPr sz="2000" i="1" spc="-10" dirty="0">
                <a:latin typeface="Constantia"/>
                <a:cs typeface="Constantia"/>
              </a:rPr>
              <a:t> </a:t>
            </a:r>
            <a:r>
              <a:rPr sz="2000" i="1" spc="-5" dirty="0">
                <a:latin typeface="Constantia"/>
                <a:cs typeface="Constantia"/>
              </a:rPr>
              <a:t>American</a:t>
            </a:r>
            <a:r>
              <a:rPr sz="2000" i="1" dirty="0">
                <a:latin typeface="Constantia"/>
                <a:cs typeface="Constantia"/>
              </a:rPr>
              <a:t> numbering</a:t>
            </a:r>
            <a:r>
              <a:rPr sz="2000" i="1" spc="5" dirty="0">
                <a:latin typeface="Constantia"/>
                <a:cs typeface="Constantia"/>
              </a:rPr>
              <a:t> </a:t>
            </a:r>
            <a:r>
              <a:rPr sz="2000" i="1" spc="-5" dirty="0">
                <a:latin typeface="Constantia"/>
                <a:cs typeface="Constantia"/>
              </a:rPr>
              <a:t>plan</a:t>
            </a:r>
            <a:r>
              <a:rPr sz="2000" i="1" dirty="0">
                <a:latin typeface="Constantia"/>
                <a:cs typeface="Constantia"/>
              </a:rPr>
              <a:t> </a:t>
            </a:r>
            <a:r>
              <a:rPr sz="2000" spc="-5" dirty="0">
                <a:latin typeface="Constantia"/>
                <a:cs typeface="Constantia"/>
              </a:rPr>
              <a:t>(</a:t>
            </a:r>
            <a:r>
              <a:rPr sz="2000" i="1" spc="-5" dirty="0">
                <a:latin typeface="Constantia"/>
                <a:cs typeface="Constantia"/>
              </a:rPr>
              <a:t>NANP</a:t>
            </a:r>
            <a:r>
              <a:rPr sz="2000" spc="-5" dirty="0">
                <a:latin typeface="Constantia"/>
                <a:cs typeface="Constantia"/>
              </a:rPr>
              <a:t>)</a:t>
            </a:r>
            <a:r>
              <a:rPr sz="2000" dirty="0">
                <a:latin typeface="Constantia"/>
                <a:cs typeface="Constantia"/>
              </a:rPr>
              <a:t> </a:t>
            </a:r>
            <a:r>
              <a:rPr sz="2000" spc="5" dirty="0">
                <a:latin typeface="Constantia"/>
                <a:cs typeface="Constantia"/>
              </a:rPr>
              <a:t>specifies </a:t>
            </a:r>
            <a:r>
              <a:rPr sz="2000" spc="-5" dirty="0">
                <a:latin typeface="Constantia"/>
                <a:cs typeface="Constantia"/>
              </a:rPr>
              <a:t>that </a:t>
            </a:r>
            <a:r>
              <a:rPr sz="2000" dirty="0">
                <a:latin typeface="Constantia"/>
                <a:cs typeface="Constantia"/>
              </a:rPr>
              <a:t>a </a:t>
            </a:r>
            <a:r>
              <a:rPr sz="2000" spc="5" dirty="0">
                <a:latin typeface="Constantia"/>
                <a:cs typeface="Constantia"/>
              </a:rPr>
              <a:t> </a:t>
            </a:r>
            <a:r>
              <a:rPr sz="2000" spc="-5" dirty="0">
                <a:latin typeface="Constantia"/>
                <a:cs typeface="Constantia"/>
              </a:rPr>
              <a:t>telephone number </a:t>
            </a:r>
            <a:r>
              <a:rPr sz="2000" spc="-10" dirty="0">
                <a:latin typeface="Constantia"/>
                <a:cs typeface="Constantia"/>
              </a:rPr>
              <a:t>consists </a:t>
            </a:r>
            <a:r>
              <a:rPr sz="2000" spc="-5" dirty="0">
                <a:latin typeface="Constantia"/>
                <a:cs typeface="Constantia"/>
              </a:rPr>
              <a:t>of </a:t>
            </a:r>
            <a:r>
              <a:rPr sz="2000" spc="-5" dirty="0">
                <a:latin typeface="Cambria Math"/>
                <a:cs typeface="Cambria Math"/>
              </a:rPr>
              <a:t>10 </a:t>
            </a:r>
            <a:r>
              <a:rPr sz="2000" spc="-10" dirty="0">
                <a:latin typeface="Constantia"/>
                <a:cs typeface="Constantia"/>
              </a:rPr>
              <a:t>digits, consisting </a:t>
            </a:r>
            <a:r>
              <a:rPr sz="2000" spc="-5" dirty="0">
                <a:latin typeface="Constantia"/>
                <a:cs typeface="Constantia"/>
              </a:rPr>
              <a:t>of </a:t>
            </a:r>
            <a:r>
              <a:rPr sz="2000" dirty="0">
                <a:latin typeface="Constantia"/>
                <a:cs typeface="Constantia"/>
              </a:rPr>
              <a:t>a </a:t>
            </a:r>
            <a:r>
              <a:rPr sz="2000" spc="-10" dirty="0">
                <a:latin typeface="Constantia"/>
                <a:cs typeface="Constantia"/>
              </a:rPr>
              <a:t>three-digit area code, </a:t>
            </a:r>
            <a:r>
              <a:rPr sz="2000" spc="-5" dirty="0">
                <a:latin typeface="Constantia"/>
                <a:cs typeface="Constantia"/>
              </a:rPr>
              <a:t> </a:t>
            </a:r>
            <a:r>
              <a:rPr sz="2000" dirty="0">
                <a:latin typeface="Constantia"/>
                <a:cs typeface="Constantia"/>
              </a:rPr>
              <a:t>a </a:t>
            </a:r>
            <a:r>
              <a:rPr sz="2000" spc="-5" dirty="0">
                <a:latin typeface="Constantia"/>
                <a:cs typeface="Constantia"/>
              </a:rPr>
              <a:t>three-digit </a:t>
            </a:r>
            <a:r>
              <a:rPr sz="2000" dirty="0">
                <a:latin typeface="Constantia"/>
                <a:cs typeface="Constantia"/>
              </a:rPr>
              <a:t>office </a:t>
            </a:r>
            <a:r>
              <a:rPr sz="2000" spc="-5" dirty="0">
                <a:latin typeface="Constantia"/>
                <a:cs typeface="Constantia"/>
              </a:rPr>
              <a:t>code, and </a:t>
            </a:r>
            <a:r>
              <a:rPr sz="2000" dirty="0">
                <a:latin typeface="Constantia"/>
                <a:cs typeface="Constantia"/>
              </a:rPr>
              <a:t>a </a:t>
            </a:r>
            <a:r>
              <a:rPr sz="2000" spc="-5" dirty="0">
                <a:latin typeface="Constantia"/>
                <a:cs typeface="Constantia"/>
              </a:rPr>
              <a:t>four-digit station </a:t>
            </a:r>
            <a:r>
              <a:rPr sz="2000" spc="-10" dirty="0">
                <a:latin typeface="Constantia"/>
                <a:cs typeface="Constantia"/>
              </a:rPr>
              <a:t>code.</a:t>
            </a:r>
            <a:r>
              <a:rPr sz="2000" spc="-5" dirty="0">
                <a:latin typeface="Constantia"/>
                <a:cs typeface="Constantia"/>
              </a:rPr>
              <a:t> </a:t>
            </a:r>
            <a:r>
              <a:rPr sz="2000" spc="-10" dirty="0">
                <a:latin typeface="Constantia"/>
                <a:cs typeface="Constantia"/>
              </a:rPr>
              <a:t>There are </a:t>
            </a:r>
            <a:r>
              <a:rPr sz="2000" dirty="0">
                <a:latin typeface="Constantia"/>
                <a:cs typeface="Constantia"/>
              </a:rPr>
              <a:t>some </a:t>
            </a:r>
            <a:r>
              <a:rPr sz="2000" spc="5" dirty="0">
                <a:latin typeface="Constantia"/>
                <a:cs typeface="Constantia"/>
              </a:rPr>
              <a:t> </a:t>
            </a:r>
            <a:r>
              <a:rPr sz="2000" spc="-5" dirty="0">
                <a:latin typeface="Constantia"/>
                <a:cs typeface="Constantia"/>
              </a:rPr>
              <a:t>restrictions</a:t>
            </a:r>
            <a:r>
              <a:rPr sz="2000" spc="-120" dirty="0">
                <a:latin typeface="Constantia"/>
                <a:cs typeface="Constantia"/>
              </a:rPr>
              <a:t> </a:t>
            </a:r>
            <a:r>
              <a:rPr sz="2000" spc="-5" dirty="0">
                <a:latin typeface="Constantia"/>
                <a:cs typeface="Constantia"/>
              </a:rPr>
              <a:t>on</a:t>
            </a:r>
            <a:r>
              <a:rPr sz="2000" spc="-65" dirty="0">
                <a:latin typeface="Constantia"/>
                <a:cs typeface="Constantia"/>
              </a:rPr>
              <a:t> </a:t>
            </a:r>
            <a:r>
              <a:rPr sz="2000" spc="-5" dirty="0">
                <a:latin typeface="Constantia"/>
                <a:cs typeface="Constantia"/>
              </a:rPr>
              <a:t>the</a:t>
            </a:r>
            <a:r>
              <a:rPr sz="2000" spc="-105" dirty="0">
                <a:latin typeface="Constantia"/>
                <a:cs typeface="Constantia"/>
              </a:rPr>
              <a:t> </a:t>
            </a:r>
            <a:r>
              <a:rPr sz="2000" spc="-5" dirty="0">
                <a:latin typeface="Constantia"/>
                <a:cs typeface="Constantia"/>
              </a:rPr>
              <a:t>digits.</a:t>
            </a:r>
            <a:endParaRPr sz="20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spc="5" dirty="0">
                <a:latin typeface="Constantia"/>
                <a:cs typeface="Constantia"/>
              </a:rPr>
              <a:t>Let</a:t>
            </a:r>
            <a:r>
              <a:rPr sz="1900" spc="-60" dirty="0">
                <a:latin typeface="Constantia"/>
                <a:cs typeface="Constantia"/>
              </a:rPr>
              <a:t> </a:t>
            </a:r>
            <a:r>
              <a:rPr sz="1900" i="1" spc="-5" dirty="0">
                <a:latin typeface="Constantia"/>
                <a:cs typeface="Constantia"/>
              </a:rPr>
              <a:t>X</a:t>
            </a:r>
            <a:r>
              <a:rPr sz="1900" i="1" spc="-15" dirty="0">
                <a:latin typeface="Constantia"/>
                <a:cs typeface="Constantia"/>
              </a:rPr>
              <a:t> </a:t>
            </a:r>
            <a:r>
              <a:rPr sz="1900" spc="-10" dirty="0">
                <a:latin typeface="Constantia"/>
                <a:cs typeface="Constantia"/>
              </a:rPr>
              <a:t>denote</a:t>
            </a:r>
            <a:r>
              <a:rPr sz="1900" spc="-95" dirty="0">
                <a:latin typeface="Constantia"/>
                <a:cs typeface="Constantia"/>
              </a:rPr>
              <a:t> </a:t>
            </a:r>
            <a:r>
              <a:rPr sz="1900" spc="-5" dirty="0">
                <a:latin typeface="Constantia"/>
                <a:cs typeface="Constantia"/>
              </a:rPr>
              <a:t>a</a:t>
            </a:r>
            <a:r>
              <a:rPr sz="1900" spc="-95" dirty="0">
                <a:latin typeface="Constantia"/>
                <a:cs typeface="Constantia"/>
              </a:rPr>
              <a:t> </a:t>
            </a:r>
            <a:r>
              <a:rPr sz="1900" spc="-5" dirty="0">
                <a:latin typeface="Constantia"/>
                <a:cs typeface="Constantia"/>
              </a:rPr>
              <a:t>digit</a:t>
            </a:r>
            <a:r>
              <a:rPr sz="1900" spc="-70" dirty="0">
                <a:latin typeface="Constantia"/>
                <a:cs typeface="Constantia"/>
              </a:rPr>
              <a:t> </a:t>
            </a:r>
            <a:r>
              <a:rPr sz="1900" spc="-10" dirty="0">
                <a:latin typeface="Constantia"/>
                <a:cs typeface="Constantia"/>
              </a:rPr>
              <a:t>from</a:t>
            </a:r>
            <a:r>
              <a:rPr sz="1900" spc="-35" dirty="0">
                <a:latin typeface="Constantia"/>
                <a:cs typeface="Constantia"/>
              </a:rPr>
              <a:t> </a:t>
            </a:r>
            <a:r>
              <a:rPr sz="1900" spc="-5" dirty="0">
                <a:latin typeface="Cambria Math"/>
                <a:cs typeface="Cambria Math"/>
              </a:rPr>
              <a:t>0</a:t>
            </a:r>
            <a:r>
              <a:rPr sz="1900" spc="35" dirty="0">
                <a:latin typeface="Cambria Math"/>
                <a:cs typeface="Cambria Math"/>
              </a:rPr>
              <a:t> </a:t>
            </a:r>
            <a:r>
              <a:rPr sz="1900" spc="-15" dirty="0">
                <a:latin typeface="Constantia"/>
                <a:cs typeface="Constantia"/>
              </a:rPr>
              <a:t>through </a:t>
            </a:r>
            <a:r>
              <a:rPr sz="1900" spc="-10" dirty="0">
                <a:latin typeface="Cambria Math"/>
                <a:cs typeface="Cambria Math"/>
              </a:rPr>
              <a:t>9</a:t>
            </a:r>
            <a:r>
              <a:rPr sz="1900" spc="-10" dirty="0">
                <a:latin typeface="Constantia"/>
                <a:cs typeface="Constantia"/>
              </a:rPr>
              <a:t>.</a:t>
            </a:r>
            <a:endParaRPr sz="19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spc="5" dirty="0">
                <a:latin typeface="Constantia"/>
                <a:cs typeface="Constantia"/>
              </a:rPr>
              <a:t>Let</a:t>
            </a:r>
            <a:r>
              <a:rPr sz="1900" spc="-60" dirty="0">
                <a:latin typeface="Constantia"/>
                <a:cs typeface="Constantia"/>
              </a:rPr>
              <a:t> </a:t>
            </a:r>
            <a:r>
              <a:rPr sz="1900" i="1" spc="-5" dirty="0">
                <a:latin typeface="Constantia"/>
                <a:cs typeface="Constantia"/>
              </a:rPr>
              <a:t>N</a:t>
            </a:r>
            <a:r>
              <a:rPr sz="1900" i="1" spc="-15" dirty="0">
                <a:latin typeface="Constantia"/>
                <a:cs typeface="Constantia"/>
              </a:rPr>
              <a:t> </a:t>
            </a:r>
            <a:r>
              <a:rPr sz="1900" spc="-10" dirty="0">
                <a:latin typeface="Constantia"/>
                <a:cs typeface="Constantia"/>
              </a:rPr>
              <a:t>denote</a:t>
            </a:r>
            <a:r>
              <a:rPr sz="1900" spc="-105" dirty="0">
                <a:latin typeface="Constantia"/>
                <a:cs typeface="Constantia"/>
              </a:rPr>
              <a:t> </a:t>
            </a:r>
            <a:r>
              <a:rPr sz="1900" spc="-5" dirty="0">
                <a:latin typeface="Constantia"/>
                <a:cs typeface="Constantia"/>
              </a:rPr>
              <a:t>a</a:t>
            </a:r>
            <a:r>
              <a:rPr sz="1900" spc="-95" dirty="0">
                <a:latin typeface="Constantia"/>
                <a:cs typeface="Constantia"/>
              </a:rPr>
              <a:t> </a:t>
            </a:r>
            <a:r>
              <a:rPr sz="1900" spc="-5" dirty="0">
                <a:latin typeface="Constantia"/>
                <a:cs typeface="Constantia"/>
              </a:rPr>
              <a:t>digit</a:t>
            </a:r>
            <a:r>
              <a:rPr sz="1900" spc="-55" dirty="0">
                <a:latin typeface="Constantia"/>
                <a:cs typeface="Constantia"/>
              </a:rPr>
              <a:t> </a:t>
            </a:r>
            <a:r>
              <a:rPr sz="1900" spc="-10" dirty="0">
                <a:latin typeface="Constantia"/>
                <a:cs typeface="Constantia"/>
              </a:rPr>
              <a:t>from</a:t>
            </a:r>
            <a:r>
              <a:rPr sz="1900" spc="-35" dirty="0">
                <a:latin typeface="Constantia"/>
                <a:cs typeface="Constantia"/>
              </a:rPr>
              <a:t> </a:t>
            </a:r>
            <a:r>
              <a:rPr sz="1900" spc="-5" dirty="0">
                <a:latin typeface="Cambria Math"/>
                <a:cs typeface="Cambria Math"/>
              </a:rPr>
              <a:t>2</a:t>
            </a:r>
            <a:r>
              <a:rPr sz="1900" spc="25" dirty="0">
                <a:latin typeface="Cambria Math"/>
                <a:cs typeface="Cambria Math"/>
              </a:rPr>
              <a:t> </a:t>
            </a:r>
            <a:r>
              <a:rPr sz="1900" spc="-15" dirty="0">
                <a:latin typeface="Constantia"/>
                <a:cs typeface="Constantia"/>
              </a:rPr>
              <a:t>through </a:t>
            </a:r>
            <a:r>
              <a:rPr sz="1900" spc="-10" dirty="0">
                <a:latin typeface="Cambria Math"/>
                <a:cs typeface="Cambria Math"/>
              </a:rPr>
              <a:t>9</a:t>
            </a:r>
            <a:r>
              <a:rPr sz="1900" spc="-10" dirty="0">
                <a:latin typeface="Constantia"/>
                <a:cs typeface="Constantia"/>
              </a:rPr>
              <a:t>.</a:t>
            </a:r>
            <a:endParaRPr sz="19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spc="5" dirty="0">
                <a:latin typeface="Constantia"/>
                <a:cs typeface="Constantia"/>
              </a:rPr>
              <a:t>Let</a:t>
            </a:r>
            <a:r>
              <a:rPr sz="1900" spc="-60" dirty="0">
                <a:latin typeface="Constantia"/>
                <a:cs typeface="Constantia"/>
              </a:rPr>
              <a:t> </a:t>
            </a:r>
            <a:r>
              <a:rPr sz="1900" i="1" spc="-5" dirty="0">
                <a:latin typeface="Constantia"/>
                <a:cs typeface="Constantia"/>
              </a:rPr>
              <a:t>Y</a:t>
            </a:r>
            <a:r>
              <a:rPr sz="1900" i="1" spc="-20" dirty="0">
                <a:latin typeface="Constantia"/>
                <a:cs typeface="Constantia"/>
              </a:rPr>
              <a:t> </a:t>
            </a:r>
            <a:r>
              <a:rPr sz="1900" spc="-10" dirty="0">
                <a:latin typeface="Constantia"/>
                <a:cs typeface="Constantia"/>
              </a:rPr>
              <a:t>denote</a:t>
            </a:r>
            <a:r>
              <a:rPr sz="1900" spc="-100" dirty="0">
                <a:latin typeface="Constantia"/>
                <a:cs typeface="Constantia"/>
              </a:rPr>
              <a:t> </a:t>
            </a:r>
            <a:r>
              <a:rPr sz="1900" spc="-5" dirty="0">
                <a:latin typeface="Constantia"/>
                <a:cs typeface="Constantia"/>
              </a:rPr>
              <a:t>a</a:t>
            </a:r>
            <a:r>
              <a:rPr sz="1900" spc="-100" dirty="0">
                <a:latin typeface="Constantia"/>
                <a:cs typeface="Constantia"/>
              </a:rPr>
              <a:t> </a:t>
            </a:r>
            <a:r>
              <a:rPr sz="1900" spc="-5" dirty="0">
                <a:latin typeface="Constantia"/>
                <a:cs typeface="Constantia"/>
              </a:rPr>
              <a:t>digit</a:t>
            </a:r>
            <a:r>
              <a:rPr sz="1900" spc="-65" dirty="0">
                <a:latin typeface="Constantia"/>
                <a:cs typeface="Constantia"/>
              </a:rPr>
              <a:t> </a:t>
            </a:r>
            <a:r>
              <a:rPr sz="1900" spc="-5" dirty="0">
                <a:latin typeface="Constantia"/>
                <a:cs typeface="Constantia"/>
              </a:rPr>
              <a:t>that</a:t>
            </a:r>
            <a:r>
              <a:rPr sz="1900" spc="-45" dirty="0">
                <a:latin typeface="Constantia"/>
                <a:cs typeface="Constantia"/>
              </a:rPr>
              <a:t> </a:t>
            </a:r>
            <a:r>
              <a:rPr sz="1900" spc="-5" dirty="0">
                <a:latin typeface="Constantia"/>
                <a:cs typeface="Constantia"/>
              </a:rPr>
              <a:t>is</a:t>
            </a:r>
            <a:r>
              <a:rPr sz="1900" spc="425" dirty="0">
                <a:latin typeface="Constantia"/>
                <a:cs typeface="Constantia"/>
              </a:rPr>
              <a:t> </a:t>
            </a:r>
            <a:r>
              <a:rPr sz="1900" spc="-5" dirty="0">
                <a:latin typeface="Cambria Math"/>
                <a:cs typeface="Cambria Math"/>
              </a:rPr>
              <a:t>0</a:t>
            </a:r>
            <a:r>
              <a:rPr sz="1900" spc="15" dirty="0">
                <a:latin typeface="Cambria Math"/>
                <a:cs typeface="Cambria Math"/>
              </a:rPr>
              <a:t> </a:t>
            </a:r>
            <a:r>
              <a:rPr sz="1900" spc="-5" dirty="0">
                <a:latin typeface="Constantia"/>
                <a:cs typeface="Constantia"/>
              </a:rPr>
              <a:t>or</a:t>
            </a:r>
            <a:r>
              <a:rPr sz="1900" spc="-70" dirty="0">
                <a:latin typeface="Constantia"/>
                <a:cs typeface="Constantia"/>
              </a:rPr>
              <a:t> </a:t>
            </a:r>
            <a:r>
              <a:rPr sz="1900" spc="-10" dirty="0">
                <a:latin typeface="Cambria Math"/>
                <a:cs typeface="Cambria Math"/>
              </a:rPr>
              <a:t>1</a:t>
            </a:r>
            <a:r>
              <a:rPr sz="1900" spc="-10" dirty="0">
                <a:latin typeface="Constantia"/>
                <a:cs typeface="Constantia"/>
              </a:rPr>
              <a:t>.</a:t>
            </a:r>
            <a:endParaRPr sz="19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dirty="0">
                <a:latin typeface="Constantia"/>
                <a:cs typeface="Constantia"/>
              </a:rPr>
              <a:t>In</a:t>
            </a:r>
            <a:r>
              <a:rPr sz="1900" spc="-50" dirty="0">
                <a:latin typeface="Constantia"/>
                <a:cs typeface="Constantia"/>
              </a:rPr>
              <a:t> </a:t>
            </a:r>
            <a:r>
              <a:rPr sz="1900" spc="-5" dirty="0">
                <a:latin typeface="Constantia"/>
                <a:cs typeface="Constantia"/>
              </a:rPr>
              <a:t>the</a:t>
            </a:r>
            <a:r>
              <a:rPr sz="1900" spc="-100" dirty="0">
                <a:latin typeface="Constantia"/>
                <a:cs typeface="Constantia"/>
              </a:rPr>
              <a:t> </a:t>
            </a:r>
            <a:r>
              <a:rPr sz="1900" spc="-5" dirty="0">
                <a:latin typeface="Constantia"/>
                <a:cs typeface="Constantia"/>
              </a:rPr>
              <a:t>old</a:t>
            </a:r>
            <a:r>
              <a:rPr sz="1900" spc="-25" dirty="0">
                <a:latin typeface="Constantia"/>
                <a:cs typeface="Constantia"/>
              </a:rPr>
              <a:t> </a:t>
            </a:r>
            <a:r>
              <a:rPr sz="1900" spc="-5" dirty="0">
                <a:latin typeface="Constantia"/>
                <a:cs typeface="Constantia"/>
              </a:rPr>
              <a:t>plan</a:t>
            </a:r>
            <a:r>
              <a:rPr sz="1900" spc="-10" dirty="0">
                <a:latin typeface="Constantia"/>
                <a:cs typeface="Constantia"/>
              </a:rPr>
              <a:t> </a:t>
            </a:r>
            <a:r>
              <a:rPr sz="1900" spc="-5" dirty="0">
                <a:latin typeface="Constantia"/>
                <a:cs typeface="Constantia"/>
              </a:rPr>
              <a:t>(in</a:t>
            </a:r>
            <a:r>
              <a:rPr sz="1900" spc="-75" dirty="0">
                <a:latin typeface="Constantia"/>
                <a:cs typeface="Constantia"/>
              </a:rPr>
              <a:t> </a:t>
            </a:r>
            <a:r>
              <a:rPr sz="1900" spc="-5" dirty="0">
                <a:latin typeface="Constantia"/>
                <a:cs typeface="Constantia"/>
              </a:rPr>
              <a:t>use</a:t>
            </a:r>
            <a:r>
              <a:rPr sz="1900" spc="-35" dirty="0">
                <a:latin typeface="Constantia"/>
                <a:cs typeface="Constantia"/>
              </a:rPr>
              <a:t> </a:t>
            </a:r>
            <a:r>
              <a:rPr sz="1900" spc="-5" dirty="0">
                <a:latin typeface="Constantia"/>
                <a:cs typeface="Constantia"/>
              </a:rPr>
              <a:t>in</a:t>
            </a:r>
            <a:r>
              <a:rPr sz="1900" spc="-45" dirty="0">
                <a:latin typeface="Constantia"/>
                <a:cs typeface="Constantia"/>
              </a:rPr>
              <a:t> </a:t>
            </a:r>
            <a:r>
              <a:rPr sz="1900" spc="-5" dirty="0">
                <a:latin typeface="Constantia"/>
                <a:cs typeface="Constantia"/>
              </a:rPr>
              <a:t>the</a:t>
            </a:r>
            <a:r>
              <a:rPr sz="1900" spc="-50" dirty="0">
                <a:latin typeface="Constantia"/>
                <a:cs typeface="Constantia"/>
              </a:rPr>
              <a:t> </a:t>
            </a:r>
            <a:r>
              <a:rPr sz="1900" spc="-10" dirty="0">
                <a:latin typeface="Cambria Math"/>
                <a:cs typeface="Cambria Math"/>
              </a:rPr>
              <a:t>1960</a:t>
            </a:r>
            <a:r>
              <a:rPr sz="1900" spc="-10" dirty="0">
                <a:latin typeface="Constantia"/>
                <a:cs typeface="Constantia"/>
              </a:rPr>
              <a:t>s)</a:t>
            </a:r>
            <a:r>
              <a:rPr sz="1900" spc="10" dirty="0">
                <a:latin typeface="Constantia"/>
                <a:cs typeface="Constantia"/>
              </a:rPr>
              <a:t> </a:t>
            </a:r>
            <a:r>
              <a:rPr sz="1900" spc="-5" dirty="0">
                <a:latin typeface="Constantia"/>
                <a:cs typeface="Constantia"/>
              </a:rPr>
              <a:t>the</a:t>
            </a:r>
            <a:r>
              <a:rPr sz="1900" spc="-45" dirty="0">
                <a:latin typeface="Constantia"/>
                <a:cs typeface="Constantia"/>
              </a:rPr>
              <a:t> </a:t>
            </a:r>
            <a:r>
              <a:rPr sz="1900" spc="-10" dirty="0">
                <a:latin typeface="Constantia"/>
                <a:cs typeface="Constantia"/>
              </a:rPr>
              <a:t>format</a:t>
            </a:r>
            <a:r>
              <a:rPr sz="1900" spc="-85" dirty="0">
                <a:latin typeface="Constantia"/>
                <a:cs typeface="Constantia"/>
              </a:rPr>
              <a:t> </a:t>
            </a:r>
            <a:r>
              <a:rPr sz="1900" spc="-10" dirty="0">
                <a:latin typeface="Constantia"/>
                <a:cs typeface="Constantia"/>
              </a:rPr>
              <a:t>was</a:t>
            </a:r>
            <a:r>
              <a:rPr sz="1900" spc="-35" dirty="0">
                <a:latin typeface="Constantia"/>
                <a:cs typeface="Constantia"/>
              </a:rPr>
              <a:t> </a:t>
            </a:r>
            <a:r>
              <a:rPr sz="1900" i="1" spc="-5" dirty="0">
                <a:latin typeface="Constantia"/>
                <a:cs typeface="Constantia"/>
              </a:rPr>
              <a:t>NYX</a:t>
            </a:r>
            <a:r>
              <a:rPr sz="1900" spc="-5" dirty="0">
                <a:latin typeface="Constantia"/>
                <a:cs typeface="Constantia"/>
              </a:rPr>
              <a:t>-</a:t>
            </a:r>
            <a:r>
              <a:rPr sz="1900" i="1" spc="-5" dirty="0">
                <a:latin typeface="Constantia"/>
                <a:cs typeface="Constantia"/>
              </a:rPr>
              <a:t>NNX-XXXX</a:t>
            </a:r>
            <a:r>
              <a:rPr sz="1900" spc="-5" dirty="0">
                <a:latin typeface="Constantia"/>
                <a:cs typeface="Constantia"/>
              </a:rPr>
              <a:t>.</a:t>
            </a:r>
            <a:endParaRPr sz="1900">
              <a:latin typeface="Constantia"/>
              <a:cs typeface="Constantia"/>
            </a:endParaRPr>
          </a:p>
          <a:p>
            <a:pPr marL="378460" indent="-247015">
              <a:lnSpc>
                <a:spcPts val="2280"/>
              </a:lnSpc>
              <a:spcBef>
                <a:spcPts val="5"/>
              </a:spcBef>
              <a:buClr>
                <a:srgbClr val="0E6EC5"/>
              </a:buClr>
              <a:buSzPct val="84210"/>
              <a:buFont typeface="Segoe UI Symbol"/>
              <a:buChar char="⚫"/>
              <a:tabLst>
                <a:tab pos="377825" algn="l"/>
                <a:tab pos="378460" algn="l"/>
              </a:tabLst>
            </a:pPr>
            <a:r>
              <a:rPr sz="1900" dirty="0">
                <a:latin typeface="Constantia"/>
                <a:cs typeface="Constantia"/>
              </a:rPr>
              <a:t>In</a:t>
            </a:r>
            <a:r>
              <a:rPr sz="1900" spc="-45" dirty="0">
                <a:latin typeface="Constantia"/>
                <a:cs typeface="Constantia"/>
              </a:rPr>
              <a:t> </a:t>
            </a:r>
            <a:r>
              <a:rPr sz="1900" spc="-5" dirty="0">
                <a:latin typeface="Constantia"/>
                <a:cs typeface="Constantia"/>
              </a:rPr>
              <a:t>the</a:t>
            </a:r>
            <a:r>
              <a:rPr sz="1900" spc="-55" dirty="0">
                <a:latin typeface="Constantia"/>
                <a:cs typeface="Constantia"/>
              </a:rPr>
              <a:t> </a:t>
            </a:r>
            <a:r>
              <a:rPr sz="1900" spc="-10" dirty="0">
                <a:latin typeface="Constantia"/>
                <a:cs typeface="Constantia"/>
              </a:rPr>
              <a:t>new</a:t>
            </a:r>
            <a:r>
              <a:rPr sz="1900" spc="-65" dirty="0">
                <a:latin typeface="Constantia"/>
                <a:cs typeface="Constantia"/>
              </a:rPr>
              <a:t> </a:t>
            </a:r>
            <a:r>
              <a:rPr sz="1900" spc="-5" dirty="0">
                <a:latin typeface="Constantia"/>
                <a:cs typeface="Constantia"/>
              </a:rPr>
              <a:t>plan,</a:t>
            </a:r>
            <a:r>
              <a:rPr sz="1900" spc="-20" dirty="0">
                <a:latin typeface="Constantia"/>
                <a:cs typeface="Constantia"/>
              </a:rPr>
              <a:t> </a:t>
            </a:r>
            <a:r>
              <a:rPr sz="1900" spc="-5" dirty="0">
                <a:latin typeface="Constantia"/>
                <a:cs typeface="Constantia"/>
              </a:rPr>
              <a:t>the</a:t>
            </a:r>
            <a:r>
              <a:rPr sz="1900" spc="-45" dirty="0">
                <a:latin typeface="Constantia"/>
                <a:cs typeface="Constantia"/>
              </a:rPr>
              <a:t> </a:t>
            </a:r>
            <a:r>
              <a:rPr sz="1900" spc="-10" dirty="0">
                <a:latin typeface="Constantia"/>
                <a:cs typeface="Constantia"/>
              </a:rPr>
              <a:t>format</a:t>
            </a:r>
            <a:r>
              <a:rPr sz="1900" spc="-40" dirty="0">
                <a:latin typeface="Constantia"/>
                <a:cs typeface="Constantia"/>
              </a:rPr>
              <a:t> </a:t>
            </a:r>
            <a:r>
              <a:rPr sz="1900" spc="-5" dirty="0">
                <a:latin typeface="Constantia"/>
                <a:cs typeface="Constantia"/>
              </a:rPr>
              <a:t>is</a:t>
            </a:r>
            <a:r>
              <a:rPr sz="1900" spc="-35" dirty="0">
                <a:latin typeface="Constantia"/>
                <a:cs typeface="Constantia"/>
              </a:rPr>
              <a:t> </a:t>
            </a:r>
            <a:r>
              <a:rPr sz="1900" i="1" spc="-5" dirty="0">
                <a:latin typeface="Constantia"/>
                <a:cs typeface="Constantia"/>
              </a:rPr>
              <a:t>NXX</a:t>
            </a:r>
            <a:r>
              <a:rPr sz="1900" spc="-5" dirty="0">
                <a:latin typeface="Constantia"/>
                <a:cs typeface="Constantia"/>
              </a:rPr>
              <a:t>-</a:t>
            </a:r>
            <a:r>
              <a:rPr sz="1900" i="1" spc="-5" dirty="0">
                <a:latin typeface="Constantia"/>
                <a:cs typeface="Constantia"/>
              </a:rPr>
              <a:t>NXX</a:t>
            </a:r>
            <a:r>
              <a:rPr sz="1900" spc="-5" dirty="0">
                <a:latin typeface="Constantia"/>
                <a:cs typeface="Constantia"/>
              </a:rPr>
              <a:t>-</a:t>
            </a:r>
            <a:r>
              <a:rPr sz="1900" i="1" spc="-5" dirty="0">
                <a:latin typeface="Constantia"/>
                <a:cs typeface="Constantia"/>
              </a:rPr>
              <a:t>XXXX</a:t>
            </a:r>
            <a:r>
              <a:rPr sz="1900" spc="-5" dirty="0">
                <a:latin typeface="Constantia"/>
                <a:cs typeface="Constantia"/>
              </a:rPr>
              <a:t>.</a:t>
            </a:r>
            <a:endParaRPr sz="1900">
              <a:latin typeface="Constantia"/>
              <a:cs typeface="Constantia"/>
            </a:endParaRPr>
          </a:p>
          <a:p>
            <a:pPr marL="12700" marR="11430" indent="43815" algn="just">
              <a:lnSpc>
                <a:spcPct val="80000"/>
              </a:lnSpc>
              <a:spcBef>
                <a:spcPts val="475"/>
              </a:spcBef>
            </a:pPr>
            <a:r>
              <a:rPr sz="2000" spc="-30" dirty="0">
                <a:latin typeface="Constantia"/>
                <a:cs typeface="Constantia"/>
              </a:rPr>
              <a:t>How </a:t>
            </a:r>
            <a:r>
              <a:rPr sz="2000" spc="-10" dirty="0">
                <a:latin typeface="Constantia"/>
                <a:cs typeface="Constantia"/>
              </a:rPr>
              <a:t>many different </a:t>
            </a:r>
            <a:r>
              <a:rPr sz="2000" spc="-5" dirty="0">
                <a:latin typeface="Constantia"/>
                <a:cs typeface="Constantia"/>
              </a:rPr>
              <a:t>telephone numbers </a:t>
            </a:r>
            <a:r>
              <a:rPr sz="2000" spc="-10" dirty="0">
                <a:latin typeface="Constantia"/>
                <a:cs typeface="Constantia"/>
              </a:rPr>
              <a:t>are </a:t>
            </a:r>
            <a:r>
              <a:rPr sz="2000" spc="-5" dirty="0">
                <a:latin typeface="Constantia"/>
                <a:cs typeface="Constantia"/>
              </a:rPr>
              <a:t>possible under the </a:t>
            </a:r>
            <a:r>
              <a:rPr sz="2000" dirty="0">
                <a:latin typeface="Constantia"/>
                <a:cs typeface="Constantia"/>
              </a:rPr>
              <a:t>old </a:t>
            </a:r>
            <a:r>
              <a:rPr sz="2000" spc="-5" dirty="0">
                <a:latin typeface="Constantia"/>
                <a:cs typeface="Constantia"/>
              </a:rPr>
              <a:t>plan and </a:t>
            </a:r>
            <a:r>
              <a:rPr sz="2000" spc="-490" dirty="0">
                <a:latin typeface="Constantia"/>
                <a:cs typeface="Constantia"/>
              </a:rPr>
              <a:t> </a:t>
            </a:r>
            <a:r>
              <a:rPr sz="2000" spc="-5" dirty="0">
                <a:latin typeface="Constantia"/>
                <a:cs typeface="Constantia"/>
              </a:rPr>
              <a:t>the</a:t>
            </a:r>
            <a:r>
              <a:rPr sz="2000" spc="-60" dirty="0">
                <a:latin typeface="Constantia"/>
                <a:cs typeface="Constantia"/>
              </a:rPr>
              <a:t> </a:t>
            </a:r>
            <a:r>
              <a:rPr sz="2000" spc="-5" dirty="0">
                <a:latin typeface="Constantia"/>
                <a:cs typeface="Constantia"/>
              </a:rPr>
              <a:t>new</a:t>
            </a:r>
            <a:r>
              <a:rPr sz="2000" spc="-80" dirty="0">
                <a:latin typeface="Constantia"/>
                <a:cs typeface="Constantia"/>
              </a:rPr>
              <a:t> </a:t>
            </a:r>
            <a:r>
              <a:rPr sz="2000" spc="-5" dirty="0">
                <a:latin typeface="Constantia"/>
                <a:cs typeface="Constantia"/>
              </a:rPr>
              <a:t>plan?</a:t>
            </a:r>
            <a:endParaRPr sz="2000">
              <a:latin typeface="Constantia"/>
              <a:cs typeface="Constantia"/>
            </a:endParaRPr>
          </a:p>
          <a:p>
            <a:pPr>
              <a:lnSpc>
                <a:spcPct val="100000"/>
              </a:lnSpc>
              <a:spcBef>
                <a:spcPts val="25"/>
              </a:spcBef>
            </a:pPr>
            <a:endParaRPr sz="1950">
              <a:latin typeface="Constantia"/>
              <a:cs typeface="Constantia"/>
            </a:endParaRPr>
          </a:p>
          <a:p>
            <a:pPr marL="40005">
              <a:lnSpc>
                <a:spcPct val="100000"/>
              </a:lnSpc>
            </a:pPr>
            <a:r>
              <a:rPr sz="2000" b="1" spc="-5" dirty="0">
                <a:latin typeface="Constantia"/>
                <a:cs typeface="Constantia"/>
              </a:rPr>
              <a:t>Solution</a:t>
            </a:r>
            <a:r>
              <a:rPr sz="2000" spc="-5" dirty="0">
                <a:latin typeface="Constantia"/>
                <a:cs typeface="Constantia"/>
              </a:rPr>
              <a:t>:</a:t>
            </a:r>
            <a:r>
              <a:rPr sz="2000" spc="465" dirty="0">
                <a:latin typeface="Constantia"/>
                <a:cs typeface="Constantia"/>
              </a:rPr>
              <a:t> </a:t>
            </a:r>
            <a:r>
              <a:rPr sz="2000" spc="-15" dirty="0">
                <a:latin typeface="Constantia"/>
                <a:cs typeface="Constantia"/>
              </a:rPr>
              <a:t>Use</a:t>
            </a:r>
            <a:r>
              <a:rPr sz="2000" spc="-80" dirty="0">
                <a:latin typeface="Constantia"/>
                <a:cs typeface="Constantia"/>
              </a:rPr>
              <a:t> </a:t>
            </a:r>
            <a:r>
              <a:rPr sz="2000" spc="-5" dirty="0">
                <a:latin typeface="Constantia"/>
                <a:cs typeface="Constantia"/>
              </a:rPr>
              <a:t>the</a:t>
            </a:r>
            <a:r>
              <a:rPr sz="2000" spc="-55" dirty="0">
                <a:latin typeface="Constantia"/>
                <a:cs typeface="Constantia"/>
              </a:rPr>
              <a:t> </a:t>
            </a:r>
            <a:r>
              <a:rPr sz="2000" spc="-5" dirty="0">
                <a:latin typeface="Constantia"/>
                <a:cs typeface="Constantia"/>
              </a:rPr>
              <a:t>Product</a:t>
            </a:r>
            <a:r>
              <a:rPr sz="2000" spc="-75" dirty="0">
                <a:latin typeface="Constantia"/>
                <a:cs typeface="Constantia"/>
              </a:rPr>
              <a:t> </a:t>
            </a:r>
            <a:r>
              <a:rPr sz="2000" spc="-10" dirty="0">
                <a:latin typeface="Constantia"/>
                <a:cs typeface="Constantia"/>
              </a:rPr>
              <a:t>Rule.</a:t>
            </a:r>
            <a:endParaRPr sz="2000">
              <a:latin typeface="Constantia"/>
              <a:cs typeface="Constantia"/>
            </a:endParaRPr>
          </a:p>
          <a:p>
            <a:pPr marL="378460" indent="-247015">
              <a:lnSpc>
                <a:spcPct val="100000"/>
              </a:lnSpc>
              <a:spcBef>
                <a:spcPts val="5"/>
              </a:spcBef>
              <a:buClr>
                <a:srgbClr val="0E6EC5"/>
              </a:buClr>
              <a:buSzPct val="84210"/>
              <a:buFont typeface="Segoe UI Symbol"/>
              <a:buChar char="⚫"/>
              <a:tabLst>
                <a:tab pos="377825" algn="l"/>
                <a:tab pos="378460" algn="l"/>
              </a:tabLst>
            </a:pPr>
            <a:r>
              <a:rPr sz="1900" spc="-10" dirty="0">
                <a:latin typeface="Constantia"/>
                <a:cs typeface="Constantia"/>
              </a:rPr>
              <a:t>There</a:t>
            </a:r>
            <a:r>
              <a:rPr sz="1900" spc="-105" dirty="0">
                <a:latin typeface="Constantia"/>
                <a:cs typeface="Constantia"/>
              </a:rPr>
              <a:t> </a:t>
            </a:r>
            <a:r>
              <a:rPr sz="1900" spc="-10" dirty="0">
                <a:latin typeface="Constantia"/>
                <a:cs typeface="Constantia"/>
              </a:rPr>
              <a:t>are</a:t>
            </a:r>
            <a:r>
              <a:rPr sz="1900" spc="-65" dirty="0">
                <a:latin typeface="Constantia"/>
                <a:cs typeface="Constantia"/>
              </a:rPr>
              <a:t> </a:t>
            </a:r>
            <a:r>
              <a:rPr sz="1900" spc="-5" dirty="0">
                <a:latin typeface="Cambria Math"/>
                <a:cs typeface="Cambria Math"/>
              </a:rPr>
              <a:t>8 ∙2</a:t>
            </a:r>
            <a:r>
              <a:rPr sz="1900" spc="5" dirty="0">
                <a:latin typeface="Cambria Math"/>
                <a:cs typeface="Cambria Math"/>
              </a:rPr>
              <a:t> </a:t>
            </a:r>
            <a:r>
              <a:rPr sz="1900" spc="-10" dirty="0">
                <a:latin typeface="Cambria Math"/>
                <a:cs typeface="Cambria Math"/>
              </a:rPr>
              <a:t>∙10</a:t>
            </a:r>
            <a:r>
              <a:rPr sz="1900" spc="5" dirty="0">
                <a:latin typeface="Cambria Math"/>
                <a:cs typeface="Cambria Math"/>
              </a:rPr>
              <a:t> </a:t>
            </a:r>
            <a:r>
              <a:rPr sz="1900" spc="-5" dirty="0">
                <a:latin typeface="Constantia"/>
                <a:cs typeface="Constantia"/>
              </a:rPr>
              <a:t>=</a:t>
            </a:r>
            <a:r>
              <a:rPr sz="1900" spc="5" dirty="0">
                <a:latin typeface="Constantia"/>
                <a:cs typeface="Constantia"/>
              </a:rPr>
              <a:t> </a:t>
            </a:r>
            <a:r>
              <a:rPr sz="1900" spc="-10" dirty="0">
                <a:latin typeface="Cambria Math"/>
                <a:cs typeface="Cambria Math"/>
              </a:rPr>
              <a:t>160</a:t>
            </a:r>
            <a:r>
              <a:rPr sz="1900" spc="15" dirty="0">
                <a:latin typeface="Cambria Math"/>
                <a:cs typeface="Cambria Math"/>
              </a:rPr>
              <a:t> </a:t>
            </a:r>
            <a:r>
              <a:rPr sz="1900" spc="-10" dirty="0">
                <a:latin typeface="Constantia"/>
                <a:cs typeface="Constantia"/>
              </a:rPr>
              <a:t>area</a:t>
            </a:r>
            <a:r>
              <a:rPr sz="1900" spc="-100" dirty="0">
                <a:latin typeface="Constantia"/>
                <a:cs typeface="Constantia"/>
              </a:rPr>
              <a:t> </a:t>
            </a:r>
            <a:r>
              <a:rPr sz="1900" spc="-10" dirty="0">
                <a:latin typeface="Constantia"/>
                <a:cs typeface="Constantia"/>
              </a:rPr>
              <a:t>codes</a:t>
            </a:r>
            <a:r>
              <a:rPr sz="1900" spc="-80" dirty="0">
                <a:latin typeface="Constantia"/>
                <a:cs typeface="Constantia"/>
              </a:rPr>
              <a:t> </a:t>
            </a:r>
            <a:r>
              <a:rPr sz="1900" spc="-5" dirty="0">
                <a:latin typeface="Constantia"/>
                <a:cs typeface="Constantia"/>
              </a:rPr>
              <a:t>with</a:t>
            </a:r>
            <a:r>
              <a:rPr sz="1900" spc="-50" dirty="0">
                <a:latin typeface="Constantia"/>
                <a:cs typeface="Constantia"/>
              </a:rPr>
              <a:t> </a:t>
            </a:r>
            <a:r>
              <a:rPr sz="1900" spc="-5" dirty="0">
                <a:latin typeface="Constantia"/>
                <a:cs typeface="Constantia"/>
              </a:rPr>
              <a:t>the</a:t>
            </a:r>
            <a:r>
              <a:rPr sz="1900" spc="-50" dirty="0">
                <a:latin typeface="Constantia"/>
                <a:cs typeface="Constantia"/>
              </a:rPr>
              <a:t> </a:t>
            </a:r>
            <a:r>
              <a:rPr sz="1900" spc="-10" dirty="0">
                <a:latin typeface="Constantia"/>
                <a:cs typeface="Constantia"/>
              </a:rPr>
              <a:t>format</a:t>
            </a:r>
            <a:r>
              <a:rPr sz="1900" spc="-40" dirty="0">
                <a:latin typeface="Constantia"/>
                <a:cs typeface="Constantia"/>
              </a:rPr>
              <a:t> </a:t>
            </a:r>
            <a:r>
              <a:rPr sz="1900" i="1" spc="-5" dirty="0">
                <a:latin typeface="Constantia"/>
                <a:cs typeface="Constantia"/>
              </a:rPr>
              <a:t>NYX.</a:t>
            </a:r>
            <a:endParaRPr sz="19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spc="-10" dirty="0">
                <a:latin typeface="Constantia"/>
                <a:cs typeface="Constantia"/>
              </a:rPr>
              <a:t>There</a:t>
            </a:r>
            <a:r>
              <a:rPr sz="1900" spc="-105" dirty="0">
                <a:latin typeface="Constantia"/>
                <a:cs typeface="Constantia"/>
              </a:rPr>
              <a:t> </a:t>
            </a:r>
            <a:r>
              <a:rPr sz="1900" spc="-10" dirty="0">
                <a:latin typeface="Constantia"/>
                <a:cs typeface="Constantia"/>
              </a:rPr>
              <a:t>are</a:t>
            </a:r>
            <a:r>
              <a:rPr sz="1900" spc="415" dirty="0">
                <a:latin typeface="Constantia"/>
                <a:cs typeface="Constantia"/>
              </a:rPr>
              <a:t> </a:t>
            </a:r>
            <a:r>
              <a:rPr sz="1900" spc="-5" dirty="0">
                <a:latin typeface="Cambria Math"/>
                <a:cs typeface="Cambria Math"/>
              </a:rPr>
              <a:t>8 </a:t>
            </a:r>
            <a:r>
              <a:rPr sz="1900" spc="-10" dirty="0">
                <a:latin typeface="Cambria Math"/>
                <a:cs typeface="Cambria Math"/>
              </a:rPr>
              <a:t>∙10</a:t>
            </a:r>
            <a:r>
              <a:rPr sz="1900" spc="5" dirty="0">
                <a:latin typeface="Cambria Math"/>
                <a:cs typeface="Cambria Math"/>
              </a:rPr>
              <a:t> </a:t>
            </a:r>
            <a:r>
              <a:rPr sz="1900" spc="-10" dirty="0">
                <a:latin typeface="Cambria Math"/>
                <a:cs typeface="Cambria Math"/>
              </a:rPr>
              <a:t>∙10</a:t>
            </a:r>
            <a:r>
              <a:rPr sz="1900" spc="15" dirty="0">
                <a:latin typeface="Cambria Math"/>
                <a:cs typeface="Cambria Math"/>
              </a:rPr>
              <a:t> </a:t>
            </a:r>
            <a:r>
              <a:rPr sz="1900" spc="-5" dirty="0">
                <a:latin typeface="Constantia"/>
                <a:cs typeface="Constantia"/>
              </a:rPr>
              <a:t>=</a:t>
            </a:r>
            <a:r>
              <a:rPr sz="1900" dirty="0">
                <a:latin typeface="Constantia"/>
                <a:cs typeface="Constantia"/>
              </a:rPr>
              <a:t> </a:t>
            </a:r>
            <a:r>
              <a:rPr sz="1900" spc="-10" dirty="0">
                <a:latin typeface="Cambria Math"/>
                <a:cs typeface="Cambria Math"/>
              </a:rPr>
              <a:t>800</a:t>
            </a:r>
            <a:r>
              <a:rPr sz="1900" spc="15" dirty="0">
                <a:latin typeface="Cambria Math"/>
                <a:cs typeface="Cambria Math"/>
              </a:rPr>
              <a:t> </a:t>
            </a:r>
            <a:r>
              <a:rPr sz="1900" spc="-10" dirty="0">
                <a:latin typeface="Constantia"/>
                <a:cs typeface="Constantia"/>
              </a:rPr>
              <a:t>area</a:t>
            </a:r>
            <a:r>
              <a:rPr sz="1900" spc="-100" dirty="0">
                <a:latin typeface="Constantia"/>
                <a:cs typeface="Constantia"/>
              </a:rPr>
              <a:t> </a:t>
            </a:r>
            <a:r>
              <a:rPr sz="1900" spc="-10" dirty="0">
                <a:latin typeface="Constantia"/>
                <a:cs typeface="Constantia"/>
              </a:rPr>
              <a:t>codes</a:t>
            </a:r>
            <a:r>
              <a:rPr sz="1900" spc="-75" dirty="0">
                <a:latin typeface="Constantia"/>
                <a:cs typeface="Constantia"/>
              </a:rPr>
              <a:t> </a:t>
            </a:r>
            <a:r>
              <a:rPr sz="1900" spc="-5" dirty="0">
                <a:latin typeface="Constantia"/>
                <a:cs typeface="Constantia"/>
              </a:rPr>
              <a:t>with</a:t>
            </a:r>
            <a:r>
              <a:rPr sz="1900" spc="-50" dirty="0">
                <a:latin typeface="Constantia"/>
                <a:cs typeface="Constantia"/>
              </a:rPr>
              <a:t> </a:t>
            </a:r>
            <a:r>
              <a:rPr sz="1900" spc="-5" dirty="0">
                <a:latin typeface="Constantia"/>
                <a:cs typeface="Constantia"/>
              </a:rPr>
              <a:t>the</a:t>
            </a:r>
            <a:r>
              <a:rPr sz="1900" spc="-55" dirty="0">
                <a:latin typeface="Constantia"/>
                <a:cs typeface="Constantia"/>
              </a:rPr>
              <a:t> </a:t>
            </a:r>
            <a:r>
              <a:rPr sz="1900" spc="-10" dirty="0">
                <a:latin typeface="Constantia"/>
                <a:cs typeface="Constantia"/>
              </a:rPr>
              <a:t>format</a:t>
            </a:r>
            <a:r>
              <a:rPr sz="1900" spc="-35" dirty="0">
                <a:latin typeface="Constantia"/>
                <a:cs typeface="Constantia"/>
              </a:rPr>
              <a:t> </a:t>
            </a:r>
            <a:r>
              <a:rPr sz="1900" i="1" spc="-5" dirty="0">
                <a:latin typeface="Constantia"/>
                <a:cs typeface="Constantia"/>
              </a:rPr>
              <a:t>NXX.</a:t>
            </a:r>
            <a:endParaRPr sz="1900">
              <a:latin typeface="Constantia"/>
              <a:cs typeface="Constantia"/>
            </a:endParaRPr>
          </a:p>
          <a:p>
            <a:pPr marL="378460" indent="-247015">
              <a:lnSpc>
                <a:spcPct val="100000"/>
              </a:lnSpc>
              <a:buClr>
                <a:srgbClr val="0E6EC5"/>
              </a:buClr>
              <a:buSzPct val="84210"/>
              <a:buFont typeface="Segoe UI Symbol"/>
              <a:buChar char="⚫"/>
              <a:tabLst>
                <a:tab pos="377825" algn="l"/>
                <a:tab pos="378460" algn="l"/>
              </a:tabLst>
            </a:pPr>
            <a:r>
              <a:rPr sz="1900" spc="-5" dirty="0">
                <a:latin typeface="Constantia"/>
                <a:cs typeface="Constantia"/>
              </a:rPr>
              <a:t>There</a:t>
            </a:r>
            <a:r>
              <a:rPr sz="1900" spc="-110" dirty="0">
                <a:latin typeface="Constantia"/>
                <a:cs typeface="Constantia"/>
              </a:rPr>
              <a:t> </a:t>
            </a:r>
            <a:r>
              <a:rPr sz="1900" spc="-10" dirty="0">
                <a:latin typeface="Constantia"/>
                <a:cs typeface="Constantia"/>
              </a:rPr>
              <a:t>are</a:t>
            </a:r>
            <a:r>
              <a:rPr sz="1900" spc="-70" dirty="0">
                <a:latin typeface="Constantia"/>
                <a:cs typeface="Constantia"/>
              </a:rPr>
              <a:t> </a:t>
            </a:r>
            <a:r>
              <a:rPr sz="1900" spc="-5" dirty="0">
                <a:latin typeface="Cambria Math"/>
                <a:cs typeface="Cambria Math"/>
              </a:rPr>
              <a:t>8</a:t>
            </a:r>
            <a:r>
              <a:rPr sz="1900" spc="-10" dirty="0">
                <a:latin typeface="Cambria Math"/>
                <a:cs typeface="Cambria Math"/>
              </a:rPr>
              <a:t> </a:t>
            </a:r>
            <a:r>
              <a:rPr sz="1900" spc="-5" dirty="0">
                <a:latin typeface="Cambria Math"/>
                <a:cs typeface="Cambria Math"/>
              </a:rPr>
              <a:t>∙8</a:t>
            </a:r>
            <a:r>
              <a:rPr sz="1900" spc="10" dirty="0">
                <a:latin typeface="Cambria Math"/>
                <a:cs typeface="Cambria Math"/>
              </a:rPr>
              <a:t> </a:t>
            </a:r>
            <a:r>
              <a:rPr sz="1900" spc="-10" dirty="0">
                <a:latin typeface="Cambria Math"/>
                <a:cs typeface="Cambria Math"/>
              </a:rPr>
              <a:t>∙10</a:t>
            </a:r>
            <a:r>
              <a:rPr sz="1900" spc="5" dirty="0">
                <a:latin typeface="Cambria Math"/>
                <a:cs typeface="Cambria Math"/>
              </a:rPr>
              <a:t> </a:t>
            </a:r>
            <a:r>
              <a:rPr sz="1900" spc="-5" dirty="0">
                <a:latin typeface="Constantia"/>
                <a:cs typeface="Constantia"/>
              </a:rPr>
              <a:t>=</a:t>
            </a:r>
            <a:r>
              <a:rPr sz="1900" dirty="0">
                <a:latin typeface="Constantia"/>
                <a:cs typeface="Constantia"/>
              </a:rPr>
              <a:t> </a:t>
            </a:r>
            <a:r>
              <a:rPr sz="1900" spc="-10" dirty="0">
                <a:latin typeface="Cambria Math"/>
                <a:cs typeface="Cambria Math"/>
              </a:rPr>
              <a:t>640</a:t>
            </a:r>
            <a:r>
              <a:rPr sz="1900" spc="20" dirty="0">
                <a:latin typeface="Cambria Math"/>
                <a:cs typeface="Cambria Math"/>
              </a:rPr>
              <a:t> </a:t>
            </a:r>
            <a:r>
              <a:rPr sz="1900" spc="-5" dirty="0">
                <a:latin typeface="Constantia"/>
                <a:cs typeface="Constantia"/>
              </a:rPr>
              <a:t>office</a:t>
            </a:r>
            <a:r>
              <a:rPr sz="1900" spc="-90" dirty="0">
                <a:latin typeface="Constantia"/>
                <a:cs typeface="Constantia"/>
              </a:rPr>
              <a:t> </a:t>
            </a:r>
            <a:r>
              <a:rPr sz="1900" spc="-15" dirty="0">
                <a:latin typeface="Constantia"/>
                <a:cs typeface="Constantia"/>
              </a:rPr>
              <a:t>codes</a:t>
            </a:r>
            <a:r>
              <a:rPr sz="1900" spc="-80" dirty="0">
                <a:latin typeface="Constantia"/>
                <a:cs typeface="Constantia"/>
              </a:rPr>
              <a:t> </a:t>
            </a:r>
            <a:r>
              <a:rPr sz="1900" spc="-5" dirty="0">
                <a:latin typeface="Constantia"/>
                <a:cs typeface="Constantia"/>
              </a:rPr>
              <a:t>with</a:t>
            </a:r>
            <a:r>
              <a:rPr sz="1900" spc="-55" dirty="0">
                <a:latin typeface="Constantia"/>
                <a:cs typeface="Constantia"/>
              </a:rPr>
              <a:t> </a:t>
            </a:r>
            <a:r>
              <a:rPr sz="1900" spc="-5" dirty="0">
                <a:latin typeface="Constantia"/>
                <a:cs typeface="Constantia"/>
              </a:rPr>
              <a:t>the</a:t>
            </a:r>
            <a:r>
              <a:rPr sz="1900" spc="-45" dirty="0">
                <a:latin typeface="Constantia"/>
                <a:cs typeface="Constantia"/>
              </a:rPr>
              <a:t> </a:t>
            </a:r>
            <a:r>
              <a:rPr sz="1900" spc="-10" dirty="0">
                <a:latin typeface="Constantia"/>
                <a:cs typeface="Constantia"/>
              </a:rPr>
              <a:t>format</a:t>
            </a:r>
            <a:r>
              <a:rPr sz="1900" spc="-40" dirty="0">
                <a:latin typeface="Constantia"/>
                <a:cs typeface="Constantia"/>
              </a:rPr>
              <a:t> </a:t>
            </a:r>
            <a:r>
              <a:rPr sz="1900" i="1" dirty="0">
                <a:latin typeface="Constantia"/>
                <a:cs typeface="Constantia"/>
              </a:rPr>
              <a:t>NNX.</a:t>
            </a:r>
            <a:endParaRPr sz="1900">
              <a:latin typeface="Constantia"/>
              <a:cs typeface="Constantia"/>
            </a:endParaRPr>
          </a:p>
          <a:p>
            <a:pPr marL="55244" marR="60325" indent="76200">
              <a:lnSpc>
                <a:spcPct val="100000"/>
              </a:lnSpc>
              <a:buClr>
                <a:srgbClr val="0E6EC5"/>
              </a:buClr>
              <a:buSzPct val="84210"/>
              <a:buFont typeface="Segoe UI Symbol"/>
              <a:buChar char="⚫"/>
              <a:tabLst>
                <a:tab pos="377825" algn="l"/>
                <a:tab pos="378460" algn="l"/>
              </a:tabLst>
            </a:pPr>
            <a:r>
              <a:rPr sz="1900" spc="-10" dirty="0">
                <a:latin typeface="Constantia"/>
                <a:cs typeface="Constantia"/>
              </a:rPr>
              <a:t>There are</a:t>
            </a:r>
            <a:r>
              <a:rPr sz="1900" spc="-5" dirty="0">
                <a:latin typeface="Constantia"/>
                <a:cs typeface="Constantia"/>
              </a:rPr>
              <a:t> </a:t>
            </a:r>
            <a:r>
              <a:rPr sz="1900" spc="-10" dirty="0">
                <a:latin typeface="Cambria Math"/>
                <a:cs typeface="Cambria Math"/>
              </a:rPr>
              <a:t>10 ∙10 ∙10 ∙10 </a:t>
            </a:r>
            <a:r>
              <a:rPr sz="1900" spc="-5" dirty="0">
                <a:latin typeface="Constantia"/>
                <a:cs typeface="Constantia"/>
              </a:rPr>
              <a:t>= </a:t>
            </a:r>
            <a:r>
              <a:rPr sz="1900" spc="-10" dirty="0">
                <a:latin typeface="Cambria Math"/>
                <a:cs typeface="Cambria Math"/>
              </a:rPr>
              <a:t>10,000 </a:t>
            </a:r>
            <a:r>
              <a:rPr sz="1900" spc="-5" dirty="0">
                <a:latin typeface="Constantia"/>
                <a:cs typeface="Constantia"/>
              </a:rPr>
              <a:t>station </a:t>
            </a:r>
            <a:r>
              <a:rPr sz="1900" spc="-10" dirty="0">
                <a:latin typeface="Constantia"/>
                <a:cs typeface="Constantia"/>
              </a:rPr>
              <a:t>codes </a:t>
            </a:r>
            <a:r>
              <a:rPr sz="1900" spc="-5" dirty="0">
                <a:latin typeface="Constantia"/>
                <a:cs typeface="Constantia"/>
              </a:rPr>
              <a:t>with the format </a:t>
            </a:r>
            <a:r>
              <a:rPr sz="1900" i="1" spc="-5" dirty="0">
                <a:latin typeface="Constantia"/>
                <a:cs typeface="Constantia"/>
              </a:rPr>
              <a:t>XXXX. </a:t>
            </a:r>
            <a:r>
              <a:rPr sz="1900" i="1" dirty="0">
                <a:latin typeface="Constantia"/>
                <a:cs typeface="Constantia"/>
              </a:rPr>
              <a:t> </a:t>
            </a:r>
            <a:r>
              <a:rPr sz="2000" spc="-10" dirty="0">
                <a:latin typeface="Constantia"/>
                <a:cs typeface="Constantia"/>
              </a:rPr>
              <a:t>Number </a:t>
            </a:r>
            <a:r>
              <a:rPr sz="2000" spc="-5" dirty="0">
                <a:latin typeface="Constantia"/>
                <a:cs typeface="Constantia"/>
              </a:rPr>
              <a:t>of</a:t>
            </a:r>
            <a:r>
              <a:rPr sz="2000" dirty="0">
                <a:latin typeface="Constantia"/>
                <a:cs typeface="Constantia"/>
              </a:rPr>
              <a:t> old </a:t>
            </a:r>
            <a:r>
              <a:rPr sz="2000" spc="-5" dirty="0">
                <a:latin typeface="Constantia"/>
                <a:cs typeface="Constantia"/>
              </a:rPr>
              <a:t>plan telephone numbers: </a:t>
            </a:r>
            <a:r>
              <a:rPr sz="2000" spc="-5" dirty="0">
                <a:latin typeface="Cambria Math"/>
                <a:cs typeface="Cambria Math"/>
              </a:rPr>
              <a:t>160 ∙640 </a:t>
            </a:r>
            <a:r>
              <a:rPr sz="2000" spc="-10" dirty="0">
                <a:latin typeface="Cambria Math"/>
                <a:cs typeface="Cambria Math"/>
              </a:rPr>
              <a:t>∙10,000 </a:t>
            </a:r>
            <a:r>
              <a:rPr sz="2000" dirty="0">
                <a:latin typeface="Constantia"/>
                <a:cs typeface="Constantia"/>
              </a:rPr>
              <a:t>= </a:t>
            </a:r>
            <a:r>
              <a:rPr sz="2000" spc="-5" dirty="0">
                <a:latin typeface="Cambria Math"/>
                <a:cs typeface="Cambria Math"/>
              </a:rPr>
              <a:t>1,024,000,000</a:t>
            </a:r>
            <a:r>
              <a:rPr sz="2000" spc="-5" dirty="0">
                <a:latin typeface="Constantia"/>
                <a:cs typeface="Constantia"/>
              </a:rPr>
              <a:t>. </a:t>
            </a:r>
            <a:r>
              <a:rPr sz="2000" spc="-490" dirty="0">
                <a:latin typeface="Constantia"/>
                <a:cs typeface="Constantia"/>
              </a:rPr>
              <a:t> </a:t>
            </a:r>
            <a:r>
              <a:rPr sz="2000" spc="-10" dirty="0">
                <a:latin typeface="Constantia"/>
                <a:cs typeface="Constantia"/>
              </a:rPr>
              <a:t>Number</a:t>
            </a:r>
            <a:r>
              <a:rPr sz="2000" spc="-120" dirty="0">
                <a:latin typeface="Constantia"/>
                <a:cs typeface="Constantia"/>
              </a:rPr>
              <a:t> </a:t>
            </a:r>
            <a:r>
              <a:rPr sz="2000" spc="-5" dirty="0">
                <a:latin typeface="Constantia"/>
                <a:cs typeface="Constantia"/>
              </a:rPr>
              <a:t>of</a:t>
            </a:r>
            <a:r>
              <a:rPr sz="2000" spc="55" dirty="0">
                <a:latin typeface="Constantia"/>
                <a:cs typeface="Constantia"/>
              </a:rPr>
              <a:t> </a:t>
            </a:r>
            <a:r>
              <a:rPr sz="2000" spc="-5" dirty="0">
                <a:latin typeface="Constantia"/>
                <a:cs typeface="Constantia"/>
              </a:rPr>
              <a:t>new</a:t>
            </a:r>
            <a:r>
              <a:rPr sz="2000" spc="-65" dirty="0">
                <a:latin typeface="Constantia"/>
                <a:cs typeface="Constantia"/>
              </a:rPr>
              <a:t> </a:t>
            </a:r>
            <a:r>
              <a:rPr sz="2000" spc="-5" dirty="0">
                <a:latin typeface="Constantia"/>
                <a:cs typeface="Constantia"/>
              </a:rPr>
              <a:t>plan</a:t>
            </a:r>
            <a:r>
              <a:rPr sz="2000" spc="-45" dirty="0">
                <a:latin typeface="Constantia"/>
                <a:cs typeface="Constantia"/>
              </a:rPr>
              <a:t> </a:t>
            </a:r>
            <a:r>
              <a:rPr sz="2000" spc="-5" dirty="0">
                <a:latin typeface="Constantia"/>
                <a:cs typeface="Constantia"/>
              </a:rPr>
              <a:t>telephone</a:t>
            </a:r>
            <a:r>
              <a:rPr sz="2000" spc="-65" dirty="0">
                <a:latin typeface="Constantia"/>
                <a:cs typeface="Constantia"/>
              </a:rPr>
              <a:t> </a:t>
            </a:r>
            <a:r>
              <a:rPr sz="2000" spc="-5" dirty="0">
                <a:latin typeface="Constantia"/>
                <a:cs typeface="Constantia"/>
              </a:rPr>
              <a:t>numbers:</a:t>
            </a:r>
            <a:r>
              <a:rPr sz="2000" spc="-10" dirty="0">
                <a:latin typeface="Constantia"/>
                <a:cs typeface="Constantia"/>
              </a:rPr>
              <a:t> </a:t>
            </a:r>
            <a:r>
              <a:rPr sz="2000" spc="-5" dirty="0">
                <a:latin typeface="Cambria Math"/>
                <a:cs typeface="Cambria Math"/>
              </a:rPr>
              <a:t>800</a:t>
            </a:r>
            <a:r>
              <a:rPr sz="2000" spc="30" dirty="0">
                <a:latin typeface="Cambria Math"/>
                <a:cs typeface="Cambria Math"/>
              </a:rPr>
              <a:t> </a:t>
            </a:r>
            <a:r>
              <a:rPr sz="2000" spc="-5" dirty="0">
                <a:latin typeface="Cambria Math"/>
                <a:cs typeface="Cambria Math"/>
              </a:rPr>
              <a:t>∙800</a:t>
            </a:r>
            <a:r>
              <a:rPr sz="2000" spc="30" dirty="0">
                <a:latin typeface="Cambria Math"/>
                <a:cs typeface="Cambria Math"/>
              </a:rPr>
              <a:t> </a:t>
            </a:r>
            <a:r>
              <a:rPr sz="2000" spc="-10" dirty="0">
                <a:latin typeface="Cambria Math"/>
                <a:cs typeface="Cambria Math"/>
              </a:rPr>
              <a:t>∙10,000</a:t>
            </a:r>
            <a:r>
              <a:rPr sz="2000" spc="60" dirty="0">
                <a:latin typeface="Cambria Math"/>
                <a:cs typeface="Cambria Math"/>
              </a:rPr>
              <a:t> </a:t>
            </a:r>
            <a:r>
              <a:rPr sz="2000" dirty="0">
                <a:latin typeface="Constantia"/>
                <a:cs typeface="Constantia"/>
              </a:rPr>
              <a:t>=</a:t>
            </a:r>
            <a:r>
              <a:rPr sz="2000" spc="10" dirty="0">
                <a:latin typeface="Constantia"/>
                <a:cs typeface="Constantia"/>
              </a:rPr>
              <a:t> </a:t>
            </a:r>
            <a:r>
              <a:rPr sz="2000" spc="-5" dirty="0">
                <a:latin typeface="Cambria Math"/>
                <a:cs typeface="Cambria Math"/>
              </a:rPr>
              <a:t>6,400,000,000</a:t>
            </a:r>
            <a:r>
              <a:rPr sz="2000" spc="-5" dirty="0">
                <a:latin typeface="Constantia"/>
                <a:cs typeface="Constantia"/>
              </a:rPr>
              <a:t>.</a:t>
            </a:r>
            <a:endParaRPr sz="2000">
              <a:latin typeface="Constantia"/>
              <a:cs typeface="Constantia"/>
            </a:endParaRPr>
          </a:p>
        </p:txBody>
      </p:sp>
    </p:spTree>
    <p:extLst>
      <p:ext uri="{BB962C8B-B14F-4D97-AF65-F5344CB8AC3E}">
        <p14:creationId xmlns:p14="http://schemas.microsoft.com/office/powerpoint/2010/main" val="255197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1" y="360617"/>
            <a:ext cx="829246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04607A"/>
                </a:solidFill>
                <a:latin typeface="Calibri"/>
                <a:cs typeface="Calibri"/>
              </a:rPr>
              <a:t>NUMBER</a:t>
            </a:r>
            <a:r>
              <a:rPr sz="3600" spc="-15" dirty="0">
                <a:solidFill>
                  <a:srgbClr val="04607A"/>
                </a:solidFill>
                <a:latin typeface="Calibri"/>
                <a:cs typeface="Calibri"/>
              </a:rPr>
              <a:t> </a:t>
            </a:r>
            <a:r>
              <a:rPr sz="3600" spc="-5" dirty="0">
                <a:solidFill>
                  <a:srgbClr val="04607A"/>
                </a:solidFill>
                <a:latin typeface="Calibri"/>
                <a:cs typeface="Calibri"/>
              </a:rPr>
              <a:t>OF</a:t>
            </a:r>
            <a:r>
              <a:rPr sz="3600" spc="-15" dirty="0">
                <a:solidFill>
                  <a:srgbClr val="04607A"/>
                </a:solidFill>
                <a:latin typeface="Calibri"/>
                <a:cs typeface="Calibri"/>
              </a:rPr>
              <a:t> </a:t>
            </a:r>
            <a:r>
              <a:rPr sz="3600" spc="-30" dirty="0">
                <a:solidFill>
                  <a:srgbClr val="04607A"/>
                </a:solidFill>
                <a:latin typeface="Calibri"/>
                <a:cs typeface="Calibri"/>
              </a:rPr>
              <a:t>ITERATIONS</a:t>
            </a:r>
            <a:r>
              <a:rPr sz="3600" spc="-35" dirty="0">
                <a:solidFill>
                  <a:srgbClr val="04607A"/>
                </a:solidFill>
                <a:latin typeface="Calibri"/>
                <a:cs typeface="Calibri"/>
              </a:rPr>
              <a:t> </a:t>
            </a:r>
            <a:r>
              <a:rPr sz="3600" spc="-5" dirty="0">
                <a:solidFill>
                  <a:srgbClr val="04607A"/>
                </a:solidFill>
                <a:latin typeface="Calibri"/>
                <a:cs typeface="Calibri"/>
              </a:rPr>
              <a:t>OF</a:t>
            </a:r>
            <a:r>
              <a:rPr sz="3600" spc="-15" dirty="0">
                <a:solidFill>
                  <a:srgbClr val="04607A"/>
                </a:solidFill>
                <a:latin typeface="Calibri"/>
                <a:cs typeface="Calibri"/>
              </a:rPr>
              <a:t> </a:t>
            </a:r>
            <a:r>
              <a:rPr sz="3600" dirty="0">
                <a:solidFill>
                  <a:srgbClr val="04607A"/>
                </a:solidFill>
                <a:latin typeface="Calibri"/>
                <a:cs typeface="Calibri"/>
              </a:rPr>
              <a:t>A</a:t>
            </a:r>
            <a:r>
              <a:rPr sz="3600" spc="-10" dirty="0">
                <a:solidFill>
                  <a:srgbClr val="04607A"/>
                </a:solidFill>
                <a:latin typeface="Calibri"/>
                <a:cs typeface="Calibri"/>
              </a:rPr>
              <a:t> </a:t>
            </a:r>
            <a:r>
              <a:rPr sz="3600" spc="-15" dirty="0">
                <a:solidFill>
                  <a:srgbClr val="04607A"/>
                </a:solidFill>
                <a:latin typeface="Calibri"/>
                <a:cs typeface="Calibri"/>
              </a:rPr>
              <a:t>NESTED </a:t>
            </a:r>
            <a:r>
              <a:rPr sz="3600" spc="-25" dirty="0">
                <a:solidFill>
                  <a:srgbClr val="04607A"/>
                </a:solidFill>
                <a:latin typeface="Calibri"/>
                <a:cs typeface="Calibri"/>
              </a:rPr>
              <a:t>LOOP</a:t>
            </a:r>
            <a:endParaRPr sz="3600" dirty="0">
              <a:latin typeface="Calibri"/>
              <a:cs typeface="Calibri"/>
            </a:endParaRPr>
          </a:p>
        </p:txBody>
      </p:sp>
      <p:sp>
        <p:nvSpPr>
          <p:cNvPr id="3" name="object 3"/>
          <p:cNvSpPr txBox="1"/>
          <p:nvPr/>
        </p:nvSpPr>
        <p:spPr>
          <a:xfrm>
            <a:off x="307340" y="1308557"/>
            <a:ext cx="8612505" cy="391795"/>
          </a:xfrm>
          <a:prstGeom prst="rect">
            <a:avLst/>
          </a:prstGeom>
        </p:spPr>
        <p:txBody>
          <a:bodyPr vert="horz" wrap="square" lIns="0" tIns="12700" rIns="0" bIns="0" rtlCol="0">
            <a:spAutoFit/>
          </a:bodyPr>
          <a:lstStyle/>
          <a:p>
            <a:pPr marL="12700">
              <a:lnSpc>
                <a:spcPct val="100000"/>
              </a:lnSpc>
              <a:spcBef>
                <a:spcPts val="100"/>
              </a:spcBef>
              <a:tabLst>
                <a:tab pos="1484630" algn="l"/>
                <a:tab pos="3044190" algn="l"/>
                <a:tab pos="3748404" algn="l"/>
                <a:tab pos="4623435" algn="l"/>
                <a:tab pos="5497830" algn="l"/>
                <a:tab pos="6071235" algn="l"/>
                <a:tab pos="6917055" algn="l"/>
                <a:tab pos="7648575" algn="l"/>
                <a:tab pos="8281034" algn="l"/>
              </a:tabLst>
            </a:pPr>
            <a:r>
              <a:rPr sz="2400" b="1" spc="-5" dirty="0">
                <a:latin typeface="Constantia"/>
                <a:cs typeface="Constantia"/>
              </a:rPr>
              <a:t>E</a:t>
            </a:r>
            <a:r>
              <a:rPr sz="2400" b="1" spc="-20" dirty="0">
                <a:latin typeface="Constantia"/>
                <a:cs typeface="Constantia"/>
              </a:rPr>
              <a:t>x</a:t>
            </a:r>
            <a:r>
              <a:rPr sz="2400" b="1" dirty="0">
                <a:latin typeface="Constantia"/>
                <a:cs typeface="Constantia"/>
              </a:rPr>
              <a:t>a</a:t>
            </a:r>
            <a:r>
              <a:rPr sz="2400" b="1" spc="-10" dirty="0">
                <a:latin typeface="Constantia"/>
                <a:cs typeface="Constantia"/>
              </a:rPr>
              <a:t>m</a:t>
            </a:r>
            <a:r>
              <a:rPr sz="2400" b="1" spc="-5" dirty="0">
                <a:latin typeface="Constantia"/>
                <a:cs typeface="Constantia"/>
              </a:rPr>
              <a:t>pl</a:t>
            </a:r>
            <a:r>
              <a:rPr sz="2400" b="1" dirty="0">
                <a:latin typeface="Constantia"/>
                <a:cs typeface="Constantia"/>
              </a:rPr>
              <a:t>e</a:t>
            </a:r>
            <a:r>
              <a:rPr sz="2400" dirty="0">
                <a:latin typeface="Constantia"/>
                <a:cs typeface="Constantia"/>
              </a:rPr>
              <a:t>:	De</a:t>
            </a:r>
            <a:r>
              <a:rPr sz="2400" spc="-40" dirty="0">
                <a:latin typeface="Constantia"/>
                <a:cs typeface="Constantia"/>
              </a:rPr>
              <a:t>t</a:t>
            </a:r>
            <a:r>
              <a:rPr sz="2400" dirty="0">
                <a:latin typeface="Constantia"/>
                <a:cs typeface="Constantia"/>
              </a:rPr>
              <a:t>ermine	h</a:t>
            </a:r>
            <a:r>
              <a:rPr sz="2400" spc="-55" dirty="0">
                <a:latin typeface="Constantia"/>
                <a:cs typeface="Constantia"/>
              </a:rPr>
              <a:t>o</a:t>
            </a:r>
            <a:r>
              <a:rPr sz="2400" dirty="0">
                <a:latin typeface="Constantia"/>
                <a:cs typeface="Constantia"/>
              </a:rPr>
              <a:t>w	</a:t>
            </a:r>
            <a:r>
              <a:rPr sz="2400" spc="-5" dirty="0">
                <a:latin typeface="Constantia"/>
                <a:cs typeface="Constantia"/>
              </a:rPr>
              <a:t>ma</a:t>
            </a:r>
            <a:r>
              <a:rPr sz="2400" spc="-50" dirty="0">
                <a:latin typeface="Constantia"/>
                <a:cs typeface="Constantia"/>
              </a:rPr>
              <a:t>n</a:t>
            </a:r>
            <a:r>
              <a:rPr sz="2400" dirty="0">
                <a:latin typeface="Constantia"/>
                <a:cs typeface="Constantia"/>
              </a:rPr>
              <a:t>y	</a:t>
            </a:r>
            <a:r>
              <a:rPr sz="2400" spc="-5" dirty="0">
                <a:latin typeface="Constantia"/>
                <a:cs typeface="Constantia"/>
              </a:rPr>
              <a:t>t</a:t>
            </a:r>
            <a:r>
              <a:rPr sz="2400" dirty="0">
                <a:latin typeface="Constantia"/>
                <a:cs typeface="Constantia"/>
              </a:rPr>
              <a:t>i</a:t>
            </a:r>
            <a:r>
              <a:rPr sz="2400" spc="-5" dirty="0">
                <a:latin typeface="Constantia"/>
                <a:cs typeface="Constantia"/>
              </a:rPr>
              <a:t>me</a:t>
            </a:r>
            <a:r>
              <a:rPr sz="2400" dirty="0">
                <a:latin typeface="Constantia"/>
                <a:cs typeface="Constantia"/>
              </a:rPr>
              <a:t>s	</a:t>
            </a:r>
            <a:r>
              <a:rPr sz="2400" spc="-10" dirty="0">
                <a:latin typeface="Constantia"/>
                <a:cs typeface="Constantia"/>
              </a:rPr>
              <a:t>t</a:t>
            </a:r>
            <a:r>
              <a:rPr sz="2400" dirty="0">
                <a:latin typeface="Constantia"/>
                <a:cs typeface="Constantia"/>
              </a:rPr>
              <a:t>he	</a:t>
            </a:r>
            <a:r>
              <a:rPr sz="2400" spc="-5" dirty="0">
                <a:latin typeface="Constantia"/>
                <a:cs typeface="Constantia"/>
              </a:rPr>
              <a:t>in</a:t>
            </a:r>
            <a:r>
              <a:rPr sz="2400" spc="-10" dirty="0">
                <a:latin typeface="Constantia"/>
                <a:cs typeface="Constantia"/>
              </a:rPr>
              <a:t>n</a:t>
            </a:r>
            <a:r>
              <a:rPr sz="2400" dirty="0">
                <a:latin typeface="Constantia"/>
                <a:cs typeface="Constantia"/>
              </a:rPr>
              <a:t>er	loop	will	</a:t>
            </a:r>
            <a:r>
              <a:rPr sz="2400" spc="5" dirty="0">
                <a:latin typeface="Constantia"/>
                <a:cs typeface="Constantia"/>
              </a:rPr>
              <a:t>be</a:t>
            </a:r>
            <a:endParaRPr sz="2400" dirty="0">
              <a:latin typeface="Constantia"/>
              <a:cs typeface="Constantia"/>
            </a:endParaRPr>
          </a:p>
        </p:txBody>
      </p:sp>
      <p:sp>
        <p:nvSpPr>
          <p:cNvPr id="4" name="object 4"/>
          <p:cNvSpPr txBox="1"/>
          <p:nvPr/>
        </p:nvSpPr>
        <p:spPr>
          <a:xfrm>
            <a:off x="307340" y="1675003"/>
            <a:ext cx="104394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onstantia"/>
                <a:cs typeface="Constantia"/>
              </a:rPr>
              <a:t>i</a:t>
            </a:r>
            <a:r>
              <a:rPr sz="2400" spc="-30" dirty="0">
                <a:latin typeface="Constantia"/>
                <a:cs typeface="Constantia"/>
              </a:rPr>
              <a:t>t</a:t>
            </a:r>
            <a:r>
              <a:rPr sz="2400" dirty="0">
                <a:latin typeface="Constantia"/>
                <a:cs typeface="Constantia"/>
              </a:rPr>
              <a:t>e</a:t>
            </a:r>
            <a:r>
              <a:rPr sz="2400" spc="-30" dirty="0">
                <a:latin typeface="Constantia"/>
                <a:cs typeface="Constantia"/>
              </a:rPr>
              <a:t>r</a:t>
            </a:r>
            <a:r>
              <a:rPr sz="2400" dirty="0">
                <a:latin typeface="Constantia"/>
                <a:cs typeface="Constantia"/>
              </a:rPr>
              <a:t>a</a:t>
            </a:r>
            <a:r>
              <a:rPr sz="2400" spc="-35" dirty="0">
                <a:latin typeface="Constantia"/>
                <a:cs typeface="Constantia"/>
              </a:rPr>
              <a:t>t</a:t>
            </a:r>
            <a:r>
              <a:rPr sz="2400" dirty="0">
                <a:latin typeface="Constantia"/>
                <a:cs typeface="Constantia"/>
              </a:rPr>
              <a:t>ed</a:t>
            </a:r>
            <a:endParaRPr sz="2400">
              <a:latin typeface="Constantia"/>
              <a:cs typeface="Constantia"/>
            </a:endParaRPr>
          </a:p>
        </p:txBody>
      </p:sp>
      <p:sp>
        <p:nvSpPr>
          <p:cNvPr id="5" name="object 5"/>
          <p:cNvSpPr txBox="1"/>
          <p:nvPr/>
        </p:nvSpPr>
        <p:spPr>
          <a:xfrm>
            <a:off x="1545082" y="1601851"/>
            <a:ext cx="7125334" cy="1342390"/>
          </a:xfrm>
          <a:prstGeom prst="rect">
            <a:avLst/>
          </a:prstGeom>
        </p:spPr>
        <p:txBody>
          <a:bodyPr vert="horz" wrap="square" lIns="0" tIns="12700" rIns="0" bIns="0" rtlCol="0">
            <a:spAutoFit/>
          </a:bodyPr>
          <a:lstStyle/>
          <a:p>
            <a:pPr marL="603885" marR="5080" indent="-591820">
              <a:lnSpc>
                <a:spcPct val="120000"/>
              </a:lnSpc>
              <a:spcBef>
                <a:spcPts val="100"/>
              </a:spcBef>
            </a:pPr>
            <a:r>
              <a:rPr sz="2400" spc="-10" dirty="0">
                <a:latin typeface="Constantia"/>
                <a:cs typeface="Constantia"/>
              </a:rPr>
              <a:t>when</a:t>
            </a:r>
            <a:r>
              <a:rPr sz="2400" spc="-55" dirty="0">
                <a:latin typeface="Constantia"/>
                <a:cs typeface="Constantia"/>
              </a:rPr>
              <a:t> </a:t>
            </a:r>
            <a:r>
              <a:rPr sz="2400" spc="-5" dirty="0">
                <a:latin typeface="Constantia"/>
                <a:cs typeface="Constantia"/>
              </a:rPr>
              <a:t>the</a:t>
            </a:r>
            <a:r>
              <a:rPr sz="2400" spc="-70" dirty="0">
                <a:latin typeface="Constantia"/>
                <a:cs typeface="Constantia"/>
              </a:rPr>
              <a:t> </a:t>
            </a:r>
            <a:r>
              <a:rPr sz="2400" spc="-10" dirty="0">
                <a:latin typeface="Constantia"/>
                <a:cs typeface="Constantia"/>
              </a:rPr>
              <a:t>following</a:t>
            </a:r>
            <a:r>
              <a:rPr sz="2400" spc="-65" dirty="0">
                <a:latin typeface="Constantia"/>
                <a:cs typeface="Constantia"/>
              </a:rPr>
              <a:t> </a:t>
            </a:r>
            <a:r>
              <a:rPr sz="2400" spc="-10" dirty="0">
                <a:latin typeface="Constantia"/>
                <a:cs typeface="Constantia"/>
              </a:rPr>
              <a:t>algorithm</a:t>
            </a:r>
            <a:r>
              <a:rPr sz="2400" spc="-50" dirty="0">
                <a:latin typeface="Constantia"/>
                <a:cs typeface="Constantia"/>
              </a:rPr>
              <a:t> </a:t>
            </a:r>
            <a:r>
              <a:rPr sz="2400" dirty="0">
                <a:latin typeface="Constantia"/>
                <a:cs typeface="Constantia"/>
              </a:rPr>
              <a:t>is</a:t>
            </a:r>
            <a:r>
              <a:rPr sz="2400" spc="-50" dirty="0">
                <a:latin typeface="Constantia"/>
                <a:cs typeface="Constantia"/>
              </a:rPr>
              <a:t> </a:t>
            </a:r>
            <a:r>
              <a:rPr sz="2400" spc="-10" dirty="0">
                <a:latin typeface="Constantia"/>
                <a:cs typeface="Constantia"/>
              </a:rPr>
              <a:t>implemented</a:t>
            </a:r>
            <a:r>
              <a:rPr sz="2400" spc="-75" dirty="0">
                <a:latin typeface="Constantia"/>
                <a:cs typeface="Constantia"/>
              </a:rPr>
              <a:t> </a:t>
            </a:r>
            <a:r>
              <a:rPr sz="2400" dirty="0">
                <a:latin typeface="Constantia"/>
                <a:cs typeface="Constantia"/>
              </a:rPr>
              <a:t>and</a:t>
            </a:r>
            <a:r>
              <a:rPr sz="2400" spc="-40" dirty="0">
                <a:latin typeface="Constantia"/>
                <a:cs typeface="Constantia"/>
              </a:rPr>
              <a:t> </a:t>
            </a:r>
            <a:r>
              <a:rPr sz="2400" spc="-5" dirty="0">
                <a:latin typeface="Constantia"/>
                <a:cs typeface="Constantia"/>
              </a:rPr>
              <a:t>run </a:t>
            </a:r>
            <a:r>
              <a:rPr sz="2400" spc="-585" dirty="0">
                <a:latin typeface="Constantia"/>
                <a:cs typeface="Constantia"/>
              </a:rPr>
              <a:t> </a:t>
            </a:r>
            <a:r>
              <a:rPr sz="2400" spc="-30" dirty="0">
                <a:latin typeface="Constantia"/>
                <a:cs typeface="Constantia"/>
              </a:rPr>
              <a:t>For</a:t>
            </a:r>
            <a:r>
              <a:rPr sz="2400" spc="-80" dirty="0">
                <a:latin typeface="Constantia"/>
                <a:cs typeface="Constantia"/>
              </a:rPr>
              <a:t> </a:t>
            </a:r>
            <a:r>
              <a:rPr sz="2400" dirty="0">
                <a:latin typeface="Constantia"/>
                <a:cs typeface="Constantia"/>
              </a:rPr>
              <a:t>i:</a:t>
            </a:r>
            <a:r>
              <a:rPr sz="2400" spc="-15"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1</a:t>
            </a:r>
            <a:r>
              <a:rPr sz="2400" spc="-35" dirty="0">
                <a:latin typeface="Constantia"/>
                <a:cs typeface="Constantia"/>
              </a:rPr>
              <a:t> </a:t>
            </a:r>
            <a:r>
              <a:rPr sz="2400" spc="-20" dirty="0">
                <a:latin typeface="Constantia"/>
                <a:cs typeface="Constantia"/>
              </a:rPr>
              <a:t>to</a:t>
            </a:r>
            <a:r>
              <a:rPr sz="2400" spc="-60" dirty="0">
                <a:latin typeface="Constantia"/>
                <a:cs typeface="Constantia"/>
              </a:rPr>
              <a:t> </a:t>
            </a:r>
            <a:r>
              <a:rPr sz="2400" dirty="0">
                <a:latin typeface="Constantia"/>
                <a:cs typeface="Constantia"/>
              </a:rPr>
              <a:t>4</a:t>
            </a:r>
          </a:p>
          <a:p>
            <a:pPr marL="603885">
              <a:lnSpc>
                <a:spcPct val="100000"/>
              </a:lnSpc>
              <a:spcBef>
                <a:spcPts val="575"/>
              </a:spcBef>
            </a:pPr>
            <a:r>
              <a:rPr sz="2400" spc="-30" dirty="0">
                <a:latin typeface="Constantia"/>
                <a:cs typeface="Constantia"/>
              </a:rPr>
              <a:t>For</a:t>
            </a:r>
            <a:r>
              <a:rPr sz="2400" spc="-85" dirty="0">
                <a:latin typeface="Constantia"/>
                <a:cs typeface="Constantia"/>
              </a:rPr>
              <a:t> </a:t>
            </a:r>
            <a:r>
              <a:rPr sz="2400" dirty="0">
                <a:latin typeface="Constantia"/>
                <a:cs typeface="Constantia"/>
              </a:rPr>
              <a:t>j</a:t>
            </a:r>
            <a:r>
              <a:rPr sz="2400" spc="-20"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a:t>
            </a:r>
            <a:r>
              <a:rPr sz="2400" spc="-10" dirty="0">
                <a:latin typeface="Constantia"/>
                <a:cs typeface="Constantia"/>
              </a:rPr>
              <a:t> </a:t>
            </a:r>
            <a:r>
              <a:rPr sz="2400" dirty="0">
                <a:latin typeface="Constantia"/>
                <a:cs typeface="Constantia"/>
              </a:rPr>
              <a:t>1</a:t>
            </a:r>
            <a:r>
              <a:rPr sz="2400" spc="-45" dirty="0">
                <a:latin typeface="Constantia"/>
                <a:cs typeface="Constantia"/>
              </a:rPr>
              <a:t> </a:t>
            </a:r>
            <a:r>
              <a:rPr sz="2400" spc="-20" dirty="0">
                <a:latin typeface="Constantia"/>
                <a:cs typeface="Constantia"/>
              </a:rPr>
              <a:t>to</a:t>
            </a:r>
            <a:r>
              <a:rPr sz="2400" spc="-65" dirty="0">
                <a:latin typeface="Constantia"/>
                <a:cs typeface="Constantia"/>
              </a:rPr>
              <a:t> </a:t>
            </a:r>
            <a:r>
              <a:rPr sz="2400" dirty="0">
                <a:latin typeface="Constantia"/>
                <a:cs typeface="Constantia"/>
              </a:rPr>
              <a:t>3</a:t>
            </a:r>
          </a:p>
        </p:txBody>
      </p:sp>
      <p:sp>
        <p:nvSpPr>
          <p:cNvPr id="6" name="object 6"/>
          <p:cNvSpPr txBox="1"/>
          <p:nvPr/>
        </p:nvSpPr>
        <p:spPr>
          <a:xfrm>
            <a:off x="307340" y="2991992"/>
            <a:ext cx="8614410" cy="3684270"/>
          </a:xfrm>
          <a:prstGeom prst="rect">
            <a:avLst/>
          </a:prstGeom>
        </p:spPr>
        <p:txBody>
          <a:bodyPr vert="horz" wrap="square" lIns="0" tIns="12700" rIns="0" bIns="0" rtlCol="0">
            <a:spAutoFit/>
          </a:bodyPr>
          <a:lstStyle/>
          <a:p>
            <a:pPr marL="12700" marR="13970" indent="914400">
              <a:lnSpc>
                <a:spcPct val="100000"/>
              </a:lnSpc>
              <a:spcBef>
                <a:spcPts val="100"/>
              </a:spcBef>
            </a:pPr>
            <a:r>
              <a:rPr sz="2400" spc="-5" dirty="0">
                <a:latin typeface="Constantia"/>
                <a:cs typeface="Constantia"/>
              </a:rPr>
              <a:t>[Statement</a:t>
            </a:r>
            <a:r>
              <a:rPr sz="2400" spc="-35" dirty="0">
                <a:latin typeface="Constantia"/>
                <a:cs typeface="Constantia"/>
              </a:rPr>
              <a:t> </a:t>
            </a:r>
            <a:r>
              <a:rPr sz="2400" dirty="0">
                <a:latin typeface="Constantia"/>
                <a:cs typeface="Constantia"/>
              </a:rPr>
              <a:t>in </a:t>
            </a:r>
            <a:r>
              <a:rPr sz="2400" spc="-15" dirty="0">
                <a:latin typeface="Constantia"/>
                <a:cs typeface="Constantia"/>
              </a:rPr>
              <a:t>body</a:t>
            </a:r>
            <a:r>
              <a:rPr sz="2400" spc="-25" dirty="0">
                <a:latin typeface="Constantia"/>
                <a:cs typeface="Constantia"/>
              </a:rPr>
              <a:t> </a:t>
            </a:r>
            <a:r>
              <a:rPr sz="2400" spc="-5" dirty="0">
                <a:latin typeface="Constantia"/>
                <a:cs typeface="Constantia"/>
              </a:rPr>
              <a:t>of</a:t>
            </a:r>
            <a:r>
              <a:rPr sz="2400" spc="95" dirty="0">
                <a:latin typeface="Constantia"/>
                <a:cs typeface="Constantia"/>
              </a:rPr>
              <a:t> </a:t>
            </a:r>
            <a:r>
              <a:rPr sz="2400" spc="-5" dirty="0">
                <a:latin typeface="Constantia"/>
                <a:cs typeface="Constantia"/>
              </a:rPr>
              <a:t>inner</a:t>
            </a:r>
            <a:r>
              <a:rPr sz="2400" spc="-30" dirty="0">
                <a:latin typeface="Constantia"/>
                <a:cs typeface="Constantia"/>
              </a:rPr>
              <a:t> </a:t>
            </a:r>
            <a:r>
              <a:rPr sz="2400" spc="-20" dirty="0">
                <a:latin typeface="Constantia"/>
                <a:cs typeface="Constantia"/>
              </a:rPr>
              <a:t>loop.</a:t>
            </a:r>
            <a:r>
              <a:rPr sz="2400" spc="45" dirty="0">
                <a:latin typeface="Constantia"/>
                <a:cs typeface="Constantia"/>
              </a:rPr>
              <a:t> </a:t>
            </a:r>
            <a:r>
              <a:rPr sz="2400" spc="-15" dirty="0">
                <a:latin typeface="Constantia"/>
                <a:cs typeface="Constantia"/>
              </a:rPr>
              <a:t>None</a:t>
            </a:r>
            <a:r>
              <a:rPr sz="2400" spc="-10" dirty="0">
                <a:latin typeface="Constantia"/>
                <a:cs typeface="Constantia"/>
              </a:rPr>
              <a:t> contain</a:t>
            </a:r>
            <a:r>
              <a:rPr sz="2400" spc="5" dirty="0">
                <a:latin typeface="Constantia"/>
                <a:cs typeface="Constantia"/>
              </a:rPr>
              <a:t> </a:t>
            </a:r>
            <a:r>
              <a:rPr sz="2400" spc="-5" dirty="0">
                <a:latin typeface="Constantia"/>
                <a:cs typeface="Constantia"/>
              </a:rPr>
              <a:t>branching </a:t>
            </a:r>
            <a:r>
              <a:rPr sz="2400" spc="-590" dirty="0">
                <a:latin typeface="Constantia"/>
                <a:cs typeface="Constantia"/>
              </a:rPr>
              <a:t> </a:t>
            </a:r>
            <a:r>
              <a:rPr sz="2400" spc="-5" dirty="0">
                <a:latin typeface="Constantia"/>
                <a:cs typeface="Constantia"/>
              </a:rPr>
              <a:t>statements</a:t>
            </a:r>
            <a:r>
              <a:rPr sz="2400" spc="-80" dirty="0">
                <a:latin typeface="Constantia"/>
                <a:cs typeface="Constantia"/>
              </a:rPr>
              <a:t> </a:t>
            </a:r>
            <a:r>
              <a:rPr sz="2400" spc="-5" dirty="0">
                <a:latin typeface="Constantia"/>
                <a:cs typeface="Constantia"/>
              </a:rPr>
              <a:t>that</a:t>
            </a:r>
            <a:r>
              <a:rPr sz="2400" spc="-55" dirty="0">
                <a:latin typeface="Constantia"/>
                <a:cs typeface="Constantia"/>
              </a:rPr>
              <a:t> </a:t>
            </a:r>
            <a:r>
              <a:rPr sz="2400" dirty="0">
                <a:latin typeface="Constantia"/>
                <a:cs typeface="Constantia"/>
              </a:rPr>
              <a:t>lead</a:t>
            </a:r>
            <a:r>
              <a:rPr sz="2400" spc="-70" dirty="0">
                <a:latin typeface="Constantia"/>
                <a:cs typeface="Constantia"/>
              </a:rPr>
              <a:t> </a:t>
            </a:r>
            <a:r>
              <a:rPr sz="2400" dirty="0">
                <a:latin typeface="Constantia"/>
                <a:cs typeface="Constantia"/>
              </a:rPr>
              <a:t>out</a:t>
            </a:r>
            <a:r>
              <a:rPr sz="2400" spc="-120" dirty="0">
                <a:latin typeface="Constantia"/>
                <a:cs typeface="Constantia"/>
              </a:rPr>
              <a:t> </a:t>
            </a:r>
            <a:r>
              <a:rPr sz="2400" spc="-5" dirty="0">
                <a:latin typeface="Constantia"/>
                <a:cs typeface="Constantia"/>
              </a:rPr>
              <a:t>of</a:t>
            </a:r>
            <a:r>
              <a:rPr sz="2400" spc="30" dirty="0">
                <a:latin typeface="Constantia"/>
                <a:cs typeface="Constantia"/>
              </a:rPr>
              <a:t> </a:t>
            </a:r>
            <a:r>
              <a:rPr sz="2400" spc="-5" dirty="0">
                <a:latin typeface="Constantia"/>
                <a:cs typeface="Constantia"/>
              </a:rPr>
              <a:t>the</a:t>
            </a:r>
            <a:r>
              <a:rPr sz="2400" spc="-75" dirty="0">
                <a:latin typeface="Constantia"/>
                <a:cs typeface="Constantia"/>
              </a:rPr>
              <a:t> </a:t>
            </a:r>
            <a:r>
              <a:rPr sz="2400" spc="-5" dirty="0">
                <a:latin typeface="Constantia"/>
                <a:cs typeface="Constantia"/>
              </a:rPr>
              <a:t>inner</a:t>
            </a:r>
            <a:r>
              <a:rPr sz="2400" spc="-70" dirty="0">
                <a:latin typeface="Constantia"/>
                <a:cs typeface="Constantia"/>
              </a:rPr>
              <a:t> </a:t>
            </a:r>
            <a:r>
              <a:rPr sz="2400" spc="-20" dirty="0">
                <a:latin typeface="Constantia"/>
                <a:cs typeface="Constantia"/>
              </a:rPr>
              <a:t>loop.]</a:t>
            </a:r>
            <a:endParaRPr sz="2400">
              <a:latin typeface="Constantia"/>
              <a:cs typeface="Constantia"/>
            </a:endParaRPr>
          </a:p>
          <a:p>
            <a:pPr marL="927100">
              <a:lnSpc>
                <a:spcPct val="100000"/>
              </a:lnSpc>
              <a:spcBef>
                <a:spcPts val="575"/>
              </a:spcBef>
            </a:pPr>
            <a:r>
              <a:rPr sz="2400" spc="-5" dirty="0">
                <a:latin typeface="Constantia"/>
                <a:cs typeface="Constantia"/>
              </a:rPr>
              <a:t>nex</a:t>
            </a:r>
            <a:r>
              <a:rPr sz="2400" dirty="0">
                <a:latin typeface="Constantia"/>
                <a:cs typeface="Constantia"/>
              </a:rPr>
              <a:t>t</a:t>
            </a:r>
            <a:r>
              <a:rPr sz="2400" spc="-70" dirty="0">
                <a:latin typeface="Constantia"/>
                <a:cs typeface="Constantia"/>
              </a:rPr>
              <a:t> </a:t>
            </a:r>
            <a:r>
              <a:rPr sz="2400" dirty="0">
                <a:latin typeface="Constantia"/>
                <a:cs typeface="Constantia"/>
              </a:rPr>
              <a:t>j</a:t>
            </a:r>
            <a:endParaRPr sz="2400">
              <a:latin typeface="Constantia"/>
              <a:cs typeface="Constantia"/>
            </a:endParaRPr>
          </a:p>
          <a:p>
            <a:pPr marL="927100">
              <a:lnSpc>
                <a:spcPct val="100000"/>
              </a:lnSpc>
              <a:spcBef>
                <a:spcPts val="580"/>
              </a:spcBef>
            </a:pPr>
            <a:r>
              <a:rPr sz="2400" spc="-5" dirty="0">
                <a:latin typeface="Constantia"/>
                <a:cs typeface="Constantia"/>
              </a:rPr>
              <a:t>nex</a:t>
            </a:r>
            <a:r>
              <a:rPr sz="2400" dirty="0">
                <a:latin typeface="Constantia"/>
                <a:cs typeface="Constantia"/>
              </a:rPr>
              <a:t>t</a:t>
            </a:r>
            <a:r>
              <a:rPr sz="2400" spc="-65" dirty="0">
                <a:latin typeface="Constantia"/>
                <a:cs typeface="Constantia"/>
              </a:rPr>
              <a:t> </a:t>
            </a:r>
            <a:r>
              <a:rPr sz="2400" dirty="0">
                <a:latin typeface="Constantia"/>
                <a:cs typeface="Constantia"/>
              </a:rPr>
              <a:t>i</a:t>
            </a:r>
            <a:endParaRPr sz="2400">
              <a:latin typeface="Constantia"/>
              <a:cs typeface="Constantia"/>
            </a:endParaRPr>
          </a:p>
          <a:p>
            <a:pPr marL="12700">
              <a:lnSpc>
                <a:spcPct val="100000"/>
              </a:lnSpc>
              <a:spcBef>
                <a:spcPts val="575"/>
              </a:spcBef>
            </a:pPr>
            <a:r>
              <a:rPr sz="2400" b="1" u="heavy" spc="-5" dirty="0">
                <a:uFill>
                  <a:solidFill>
                    <a:srgbClr val="000000"/>
                  </a:solidFill>
                </a:uFill>
                <a:latin typeface="Constantia"/>
                <a:cs typeface="Constantia"/>
              </a:rPr>
              <a:t>Solution:</a:t>
            </a:r>
            <a:endParaRPr sz="2400">
              <a:latin typeface="Constantia"/>
              <a:cs typeface="Constantia"/>
            </a:endParaRPr>
          </a:p>
          <a:p>
            <a:pPr marL="12700">
              <a:lnSpc>
                <a:spcPct val="100000"/>
              </a:lnSpc>
              <a:spcBef>
                <a:spcPts val="575"/>
              </a:spcBef>
            </a:pPr>
            <a:r>
              <a:rPr sz="2400" spc="-5" dirty="0">
                <a:latin typeface="Constantia"/>
                <a:cs typeface="Constantia"/>
              </a:rPr>
              <a:t>The</a:t>
            </a:r>
            <a:r>
              <a:rPr sz="2400" spc="-35" dirty="0">
                <a:latin typeface="Constantia"/>
                <a:cs typeface="Constantia"/>
              </a:rPr>
              <a:t> </a:t>
            </a:r>
            <a:r>
              <a:rPr sz="2400" spc="-5" dirty="0">
                <a:latin typeface="Constantia"/>
                <a:cs typeface="Constantia"/>
              </a:rPr>
              <a:t>outer</a:t>
            </a:r>
            <a:r>
              <a:rPr sz="2400" spc="-65" dirty="0">
                <a:latin typeface="Constantia"/>
                <a:cs typeface="Constantia"/>
              </a:rPr>
              <a:t> </a:t>
            </a:r>
            <a:r>
              <a:rPr sz="2400" spc="-10" dirty="0">
                <a:latin typeface="Constantia"/>
                <a:cs typeface="Constantia"/>
              </a:rPr>
              <a:t>loop</a:t>
            </a:r>
            <a:r>
              <a:rPr sz="2400" spc="-40" dirty="0">
                <a:latin typeface="Constantia"/>
                <a:cs typeface="Constantia"/>
              </a:rPr>
              <a:t> </a:t>
            </a:r>
            <a:r>
              <a:rPr sz="2400" dirty="0">
                <a:latin typeface="Constantia"/>
                <a:cs typeface="Constantia"/>
              </a:rPr>
              <a:t>is</a:t>
            </a:r>
            <a:r>
              <a:rPr sz="2400" spc="-25" dirty="0">
                <a:latin typeface="Constantia"/>
                <a:cs typeface="Constantia"/>
              </a:rPr>
              <a:t> </a:t>
            </a:r>
            <a:r>
              <a:rPr sz="2400" spc="-20" dirty="0">
                <a:latin typeface="Constantia"/>
                <a:cs typeface="Constantia"/>
              </a:rPr>
              <a:t>iterated</a:t>
            </a:r>
            <a:r>
              <a:rPr sz="2400" spc="20" dirty="0">
                <a:latin typeface="Constantia"/>
                <a:cs typeface="Constantia"/>
              </a:rPr>
              <a:t> </a:t>
            </a:r>
            <a:r>
              <a:rPr sz="2400" spc="-5" dirty="0">
                <a:latin typeface="Constantia"/>
                <a:cs typeface="Constantia"/>
              </a:rPr>
              <a:t>four</a:t>
            </a:r>
            <a:r>
              <a:rPr sz="2400" spc="-60" dirty="0">
                <a:latin typeface="Constantia"/>
                <a:cs typeface="Constantia"/>
              </a:rPr>
              <a:t> </a:t>
            </a:r>
            <a:r>
              <a:rPr sz="2400" spc="-10" dirty="0">
                <a:latin typeface="Constantia"/>
                <a:cs typeface="Constantia"/>
              </a:rPr>
              <a:t>times,</a:t>
            </a:r>
            <a:r>
              <a:rPr sz="2400" spc="20" dirty="0">
                <a:latin typeface="Constantia"/>
                <a:cs typeface="Constantia"/>
              </a:rPr>
              <a:t> </a:t>
            </a:r>
            <a:r>
              <a:rPr sz="2400" spc="-5" dirty="0">
                <a:latin typeface="Constantia"/>
                <a:cs typeface="Constantia"/>
              </a:rPr>
              <a:t>and</a:t>
            </a:r>
            <a:r>
              <a:rPr sz="2400" spc="15" dirty="0">
                <a:latin typeface="Constantia"/>
                <a:cs typeface="Constantia"/>
              </a:rPr>
              <a:t> </a:t>
            </a:r>
            <a:r>
              <a:rPr sz="2400" spc="-5" dirty="0">
                <a:latin typeface="Constantia"/>
                <a:cs typeface="Constantia"/>
              </a:rPr>
              <a:t>during</a:t>
            </a:r>
            <a:r>
              <a:rPr sz="2400" spc="20" dirty="0">
                <a:latin typeface="Constantia"/>
                <a:cs typeface="Constantia"/>
              </a:rPr>
              <a:t> </a:t>
            </a:r>
            <a:r>
              <a:rPr sz="2400" dirty="0">
                <a:latin typeface="Constantia"/>
                <a:cs typeface="Constantia"/>
              </a:rPr>
              <a:t>each</a:t>
            </a:r>
            <a:r>
              <a:rPr sz="2400" spc="-15" dirty="0">
                <a:latin typeface="Constantia"/>
                <a:cs typeface="Constantia"/>
              </a:rPr>
              <a:t> </a:t>
            </a:r>
            <a:r>
              <a:rPr sz="2400" spc="-10" dirty="0">
                <a:latin typeface="Constantia"/>
                <a:cs typeface="Constantia"/>
              </a:rPr>
              <a:t>iteration</a:t>
            </a:r>
            <a:r>
              <a:rPr sz="2400" spc="-20" dirty="0">
                <a:latin typeface="Constantia"/>
                <a:cs typeface="Constantia"/>
              </a:rPr>
              <a:t> </a:t>
            </a:r>
            <a:r>
              <a:rPr sz="2400" spc="-5" dirty="0">
                <a:latin typeface="Constantia"/>
                <a:cs typeface="Constantia"/>
              </a:rPr>
              <a:t>of</a:t>
            </a:r>
            <a:endParaRPr sz="2400">
              <a:latin typeface="Constantia"/>
              <a:cs typeface="Constantia"/>
            </a:endParaRPr>
          </a:p>
          <a:p>
            <a:pPr marL="12700">
              <a:lnSpc>
                <a:spcPct val="100000"/>
              </a:lnSpc>
              <a:spcBef>
                <a:spcPts val="5"/>
              </a:spcBef>
            </a:pPr>
            <a:r>
              <a:rPr sz="2400" spc="-5" dirty="0">
                <a:latin typeface="Constantia"/>
                <a:cs typeface="Constantia"/>
              </a:rPr>
              <a:t>the</a:t>
            </a:r>
            <a:r>
              <a:rPr sz="2400" spc="-120" dirty="0">
                <a:latin typeface="Constantia"/>
                <a:cs typeface="Constantia"/>
              </a:rPr>
              <a:t> </a:t>
            </a:r>
            <a:r>
              <a:rPr sz="2400" spc="-5" dirty="0">
                <a:latin typeface="Constantia"/>
                <a:cs typeface="Constantia"/>
              </a:rPr>
              <a:t>outer</a:t>
            </a:r>
            <a:r>
              <a:rPr sz="2400" spc="-105" dirty="0">
                <a:latin typeface="Constantia"/>
                <a:cs typeface="Constantia"/>
              </a:rPr>
              <a:t> </a:t>
            </a:r>
            <a:r>
              <a:rPr sz="2400" spc="-15" dirty="0">
                <a:latin typeface="Constantia"/>
                <a:cs typeface="Constantia"/>
              </a:rPr>
              <a:t>loop,</a:t>
            </a:r>
            <a:r>
              <a:rPr sz="2400" spc="-20" dirty="0">
                <a:latin typeface="Constantia"/>
                <a:cs typeface="Constantia"/>
              </a:rPr>
              <a:t> </a:t>
            </a:r>
            <a:r>
              <a:rPr sz="2400" spc="-10" dirty="0">
                <a:latin typeface="Constantia"/>
                <a:cs typeface="Constantia"/>
              </a:rPr>
              <a:t>there</a:t>
            </a:r>
            <a:r>
              <a:rPr sz="2400" spc="-114" dirty="0">
                <a:latin typeface="Constantia"/>
                <a:cs typeface="Constantia"/>
              </a:rPr>
              <a:t> </a:t>
            </a:r>
            <a:r>
              <a:rPr sz="2400" spc="-15" dirty="0">
                <a:latin typeface="Constantia"/>
                <a:cs typeface="Constantia"/>
              </a:rPr>
              <a:t>are</a:t>
            </a:r>
            <a:r>
              <a:rPr sz="2400" spc="-85" dirty="0">
                <a:latin typeface="Constantia"/>
                <a:cs typeface="Constantia"/>
              </a:rPr>
              <a:t> </a:t>
            </a:r>
            <a:r>
              <a:rPr sz="2400" spc="-10" dirty="0">
                <a:latin typeface="Constantia"/>
                <a:cs typeface="Constantia"/>
              </a:rPr>
              <a:t>three</a:t>
            </a:r>
            <a:r>
              <a:rPr sz="2400" spc="-75" dirty="0">
                <a:latin typeface="Constantia"/>
                <a:cs typeface="Constantia"/>
              </a:rPr>
              <a:t> </a:t>
            </a:r>
            <a:r>
              <a:rPr sz="2400" spc="-10" dirty="0">
                <a:latin typeface="Constantia"/>
                <a:cs typeface="Constantia"/>
              </a:rPr>
              <a:t>iterations</a:t>
            </a:r>
            <a:r>
              <a:rPr sz="2400" spc="-120" dirty="0">
                <a:latin typeface="Constantia"/>
                <a:cs typeface="Constantia"/>
              </a:rPr>
              <a:t> </a:t>
            </a:r>
            <a:r>
              <a:rPr sz="2400" spc="-5" dirty="0">
                <a:latin typeface="Constantia"/>
                <a:cs typeface="Constantia"/>
              </a:rPr>
              <a:t>of</a:t>
            </a:r>
            <a:r>
              <a:rPr sz="2400" spc="30" dirty="0">
                <a:latin typeface="Constantia"/>
                <a:cs typeface="Constantia"/>
              </a:rPr>
              <a:t> </a:t>
            </a:r>
            <a:r>
              <a:rPr sz="2400" spc="-5" dirty="0">
                <a:latin typeface="Constantia"/>
                <a:cs typeface="Constantia"/>
              </a:rPr>
              <a:t>the</a:t>
            </a:r>
            <a:r>
              <a:rPr sz="2400" spc="-75" dirty="0">
                <a:latin typeface="Constantia"/>
                <a:cs typeface="Constantia"/>
              </a:rPr>
              <a:t> </a:t>
            </a:r>
            <a:r>
              <a:rPr sz="2400" spc="-5" dirty="0">
                <a:latin typeface="Constantia"/>
                <a:cs typeface="Constantia"/>
              </a:rPr>
              <a:t>inner</a:t>
            </a:r>
            <a:r>
              <a:rPr sz="2400" spc="-70" dirty="0">
                <a:latin typeface="Constantia"/>
                <a:cs typeface="Constantia"/>
              </a:rPr>
              <a:t> </a:t>
            </a:r>
            <a:r>
              <a:rPr sz="2400" spc="-20" dirty="0">
                <a:latin typeface="Constantia"/>
                <a:cs typeface="Constantia"/>
              </a:rPr>
              <a:t>loop.</a:t>
            </a:r>
            <a:endParaRPr sz="2400">
              <a:latin typeface="Constantia"/>
              <a:cs typeface="Constantia"/>
            </a:endParaRPr>
          </a:p>
          <a:p>
            <a:pPr marL="12700" marR="5080">
              <a:lnSpc>
                <a:spcPct val="100000"/>
              </a:lnSpc>
              <a:spcBef>
                <a:spcPts val="575"/>
              </a:spcBef>
            </a:pPr>
            <a:r>
              <a:rPr sz="2400" spc="-20" dirty="0">
                <a:latin typeface="Constantia"/>
                <a:cs typeface="Constantia"/>
              </a:rPr>
              <a:t>Hence,</a:t>
            </a:r>
            <a:r>
              <a:rPr sz="2400" spc="295" dirty="0">
                <a:latin typeface="Constantia"/>
                <a:cs typeface="Constantia"/>
              </a:rPr>
              <a:t> </a:t>
            </a:r>
            <a:r>
              <a:rPr sz="2400" spc="-15" dirty="0">
                <a:latin typeface="Constantia"/>
                <a:cs typeface="Constantia"/>
              </a:rPr>
              <a:t>by</a:t>
            </a:r>
            <a:r>
              <a:rPr sz="2400" spc="229" dirty="0">
                <a:latin typeface="Constantia"/>
                <a:cs typeface="Constantia"/>
              </a:rPr>
              <a:t> </a:t>
            </a:r>
            <a:r>
              <a:rPr sz="2400" spc="-10" dirty="0">
                <a:latin typeface="Constantia"/>
                <a:cs typeface="Constantia"/>
              </a:rPr>
              <a:t>product</a:t>
            </a:r>
            <a:r>
              <a:rPr sz="2400" spc="225" dirty="0">
                <a:latin typeface="Constantia"/>
                <a:cs typeface="Constantia"/>
              </a:rPr>
              <a:t> </a:t>
            </a:r>
            <a:r>
              <a:rPr sz="2400" dirty="0">
                <a:latin typeface="Constantia"/>
                <a:cs typeface="Constantia"/>
              </a:rPr>
              <a:t>rules</a:t>
            </a:r>
            <a:r>
              <a:rPr sz="2400" spc="235" dirty="0">
                <a:latin typeface="Constantia"/>
                <a:cs typeface="Constantia"/>
              </a:rPr>
              <a:t> </a:t>
            </a:r>
            <a:r>
              <a:rPr sz="2400" spc="-5" dirty="0">
                <a:latin typeface="Constantia"/>
                <a:cs typeface="Constantia"/>
              </a:rPr>
              <a:t>the</a:t>
            </a:r>
            <a:r>
              <a:rPr sz="2400" spc="229" dirty="0">
                <a:latin typeface="Constantia"/>
                <a:cs typeface="Constantia"/>
              </a:rPr>
              <a:t> </a:t>
            </a:r>
            <a:r>
              <a:rPr sz="2400" spc="-10" dirty="0">
                <a:latin typeface="Constantia"/>
                <a:cs typeface="Constantia"/>
              </a:rPr>
              <a:t>total</a:t>
            </a:r>
            <a:r>
              <a:rPr sz="2400" spc="305" dirty="0">
                <a:latin typeface="Constantia"/>
                <a:cs typeface="Constantia"/>
              </a:rPr>
              <a:t> </a:t>
            </a:r>
            <a:r>
              <a:rPr sz="2400" spc="-5" dirty="0">
                <a:latin typeface="Constantia"/>
                <a:cs typeface="Constantia"/>
              </a:rPr>
              <a:t>number</a:t>
            </a:r>
            <a:r>
              <a:rPr sz="2400" spc="210" dirty="0">
                <a:latin typeface="Constantia"/>
                <a:cs typeface="Constantia"/>
              </a:rPr>
              <a:t> </a:t>
            </a:r>
            <a:r>
              <a:rPr sz="2400" spc="-5" dirty="0">
                <a:latin typeface="Constantia"/>
                <a:cs typeface="Constantia"/>
              </a:rPr>
              <a:t>of</a:t>
            </a:r>
            <a:r>
              <a:rPr sz="2400" spc="340" dirty="0">
                <a:latin typeface="Constantia"/>
                <a:cs typeface="Constantia"/>
              </a:rPr>
              <a:t> </a:t>
            </a:r>
            <a:r>
              <a:rPr sz="2400" spc="-10" dirty="0">
                <a:latin typeface="Constantia"/>
                <a:cs typeface="Constantia"/>
              </a:rPr>
              <a:t>iterations</a:t>
            </a:r>
            <a:r>
              <a:rPr sz="2400" spc="250" dirty="0">
                <a:latin typeface="Constantia"/>
                <a:cs typeface="Constantia"/>
              </a:rPr>
              <a:t> </a:t>
            </a:r>
            <a:r>
              <a:rPr sz="2400" spc="-5" dirty="0">
                <a:latin typeface="Constantia"/>
                <a:cs typeface="Constantia"/>
              </a:rPr>
              <a:t>of</a:t>
            </a:r>
            <a:r>
              <a:rPr sz="2400" spc="335" dirty="0">
                <a:latin typeface="Constantia"/>
                <a:cs typeface="Constantia"/>
              </a:rPr>
              <a:t> </a:t>
            </a:r>
            <a:r>
              <a:rPr sz="2400" spc="-5" dirty="0">
                <a:latin typeface="Constantia"/>
                <a:cs typeface="Constantia"/>
              </a:rPr>
              <a:t>inner </a:t>
            </a:r>
            <a:r>
              <a:rPr sz="2400" spc="-585" dirty="0">
                <a:latin typeface="Constantia"/>
                <a:cs typeface="Constantia"/>
              </a:rPr>
              <a:t> </a:t>
            </a:r>
            <a:r>
              <a:rPr sz="2400" spc="-5" dirty="0">
                <a:latin typeface="Constantia"/>
                <a:cs typeface="Constantia"/>
              </a:rPr>
              <a:t>loop</a:t>
            </a:r>
            <a:r>
              <a:rPr sz="2400" spc="-70" dirty="0">
                <a:latin typeface="Constantia"/>
                <a:cs typeface="Constantia"/>
              </a:rPr>
              <a:t> </a:t>
            </a:r>
            <a:r>
              <a:rPr sz="2400" dirty="0">
                <a:latin typeface="Constantia"/>
                <a:cs typeface="Constantia"/>
              </a:rPr>
              <a:t>is</a:t>
            </a:r>
            <a:r>
              <a:rPr sz="2400" spc="-55" dirty="0">
                <a:latin typeface="Constantia"/>
                <a:cs typeface="Constantia"/>
              </a:rPr>
              <a:t> </a:t>
            </a:r>
            <a:r>
              <a:rPr sz="2400" spc="-5" dirty="0">
                <a:latin typeface="Constantia"/>
                <a:cs typeface="Constantia"/>
              </a:rPr>
              <a:t>4·3=12</a:t>
            </a:r>
            <a:endParaRPr sz="2400">
              <a:latin typeface="Constantia"/>
              <a:cs typeface="Constantia"/>
            </a:endParaRPr>
          </a:p>
        </p:txBody>
      </p:sp>
    </p:spTree>
    <p:extLst>
      <p:ext uri="{BB962C8B-B14F-4D97-AF65-F5344CB8AC3E}">
        <p14:creationId xmlns:p14="http://schemas.microsoft.com/office/powerpoint/2010/main" val="2681472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0" y="886713"/>
            <a:ext cx="8525510" cy="5852160"/>
          </a:xfrm>
          <a:prstGeom prst="rect">
            <a:avLst/>
          </a:prstGeom>
        </p:spPr>
        <p:txBody>
          <a:bodyPr vert="horz" wrap="square" lIns="0" tIns="52705" rIns="0" bIns="0" rtlCol="0">
            <a:spAutoFit/>
          </a:bodyPr>
          <a:lstStyle/>
          <a:p>
            <a:pPr marL="286385" marR="144145" indent="-36830" algn="just">
              <a:lnSpc>
                <a:spcPct val="90000"/>
              </a:lnSpc>
              <a:spcBef>
                <a:spcPts val="415"/>
              </a:spcBef>
            </a:pPr>
            <a:r>
              <a:rPr sz="2600" b="1" spc="-5" dirty="0">
                <a:latin typeface="Constantia"/>
                <a:cs typeface="Constantia"/>
              </a:rPr>
              <a:t>Example</a:t>
            </a:r>
            <a:r>
              <a:rPr sz="2600" spc="-5" dirty="0">
                <a:latin typeface="Constantia"/>
                <a:cs typeface="Constantia"/>
              </a:rPr>
              <a:t>:</a:t>
            </a:r>
            <a:r>
              <a:rPr sz="2600" spc="-15" dirty="0">
                <a:latin typeface="Constantia"/>
                <a:cs typeface="Constantia"/>
              </a:rPr>
              <a:t> </a:t>
            </a:r>
            <a:r>
              <a:rPr sz="2600" spc="-5" dirty="0">
                <a:latin typeface="Constantia"/>
                <a:cs typeface="Constantia"/>
              </a:rPr>
              <a:t>Determine</a:t>
            </a:r>
            <a:r>
              <a:rPr sz="2600" spc="-90" dirty="0">
                <a:latin typeface="Constantia"/>
                <a:cs typeface="Constantia"/>
              </a:rPr>
              <a:t> </a:t>
            </a:r>
            <a:r>
              <a:rPr sz="2600" spc="-20" dirty="0">
                <a:latin typeface="Constantia"/>
                <a:cs typeface="Constantia"/>
              </a:rPr>
              <a:t>how</a:t>
            </a:r>
            <a:r>
              <a:rPr sz="2600" spc="-75" dirty="0">
                <a:latin typeface="Constantia"/>
                <a:cs typeface="Constantia"/>
              </a:rPr>
              <a:t> </a:t>
            </a:r>
            <a:r>
              <a:rPr sz="2600" spc="-15" dirty="0">
                <a:latin typeface="Constantia"/>
                <a:cs typeface="Constantia"/>
              </a:rPr>
              <a:t>many</a:t>
            </a:r>
            <a:r>
              <a:rPr sz="2600" spc="-95" dirty="0">
                <a:latin typeface="Constantia"/>
                <a:cs typeface="Constantia"/>
              </a:rPr>
              <a:t> </a:t>
            </a:r>
            <a:r>
              <a:rPr sz="2600" spc="-5" dirty="0">
                <a:latin typeface="Constantia"/>
                <a:cs typeface="Constantia"/>
              </a:rPr>
              <a:t>times</a:t>
            </a:r>
            <a:r>
              <a:rPr sz="2600" spc="-100" dirty="0">
                <a:latin typeface="Constantia"/>
                <a:cs typeface="Constantia"/>
              </a:rPr>
              <a:t> </a:t>
            </a:r>
            <a:r>
              <a:rPr sz="2600" spc="-5" dirty="0">
                <a:latin typeface="Constantia"/>
                <a:cs typeface="Constantia"/>
              </a:rPr>
              <a:t>the</a:t>
            </a:r>
            <a:r>
              <a:rPr sz="2600" spc="-70" dirty="0">
                <a:latin typeface="Constantia"/>
                <a:cs typeface="Constantia"/>
              </a:rPr>
              <a:t> </a:t>
            </a:r>
            <a:r>
              <a:rPr sz="2600" spc="-5" dirty="0">
                <a:latin typeface="Constantia"/>
                <a:cs typeface="Constantia"/>
              </a:rPr>
              <a:t>inner</a:t>
            </a:r>
            <a:r>
              <a:rPr sz="2600" spc="-85" dirty="0">
                <a:latin typeface="Constantia"/>
                <a:cs typeface="Constantia"/>
              </a:rPr>
              <a:t> </a:t>
            </a:r>
            <a:r>
              <a:rPr sz="2600" dirty="0">
                <a:latin typeface="Constantia"/>
                <a:cs typeface="Constantia"/>
              </a:rPr>
              <a:t>loop</a:t>
            </a:r>
            <a:r>
              <a:rPr sz="2600" spc="-160" dirty="0">
                <a:latin typeface="Constantia"/>
                <a:cs typeface="Constantia"/>
              </a:rPr>
              <a:t> </a:t>
            </a:r>
            <a:r>
              <a:rPr sz="2600" dirty="0">
                <a:latin typeface="Constantia"/>
                <a:cs typeface="Constantia"/>
              </a:rPr>
              <a:t>will </a:t>
            </a:r>
            <a:r>
              <a:rPr sz="2600" spc="-640" dirty="0">
                <a:latin typeface="Constantia"/>
                <a:cs typeface="Constantia"/>
              </a:rPr>
              <a:t> </a:t>
            </a:r>
            <a:r>
              <a:rPr sz="2600" dirty="0">
                <a:latin typeface="Constantia"/>
                <a:cs typeface="Constantia"/>
              </a:rPr>
              <a:t>be</a:t>
            </a:r>
            <a:r>
              <a:rPr sz="2600" spc="-65" dirty="0">
                <a:latin typeface="Constantia"/>
                <a:cs typeface="Constantia"/>
              </a:rPr>
              <a:t> </a:t>
            </a:r>
            <a:r>
              <a:rPr sz="2600" spc="-15" dirty="0">
                <a:latin typeface="Constantia"/>
                <a:cs typeface="Constantia"/>
              </a:rPr>
              <a:t>iterated</a:t>
            </a:r>
            <a:r>
              <a:rPr sz="2600" spc="-80" dirty="0">
                <a:latin typeface="Constantia"/>
                <a:cs typeface="Constantia"/>
              </a:rPr>
              <a:t> </a:t>
            </a:r>
            <a:r>
              <a:rPr sz="2600" spc="-5" dirty="0">
                <a:latin typeface="Constantia"/>
                <a:cs typeface="Constantia"/>
              </a:rPr>
              <a:t>when</a:t>
            </a:r>
            <a:r>
              <a:rPr sz="2600" spc="-85" dirty="0">
                <a:latin typeface="Constantia"/>
                <a:cs typeface="Constantia"/>
              </a:rPr>
              <a:t> </a:t>
            </a:r>
            <a:r>
              <a:rPr sz="2600" spc="-5" dirty="0">
                <a:latin typeface="Constantia"/>
                <a:cs typeface="Constantia"/>
              </a:rPr>
              <a:t>the</a:t>
            </a:r>
            <a:r>
              <a:rPr sz="2600" spc="-90" dirty="0">
                <a:latin typeface="Constantia"/>
                <a:cs typeface="Constantia"/>
              </a:rPr>
              <a:t> </a:t>
            </a:r>
            <a:r>
              <a:rPr sz="2600" spc="-10" dirty="0">
                <a:latin typeface="Constantia"/>
                <a:cs typeface="Constantia"/>
              </a:rPr>
              <a:t>following</a:t>
            </a:r>
            <a:r>
              <a:rPr sz="2600" spc="-85" dirty="0">
                <a:latin typeface="Constantia"/>
                <a:cs typeface="Constantia"/>
              </a:rPr>
              <a:t> </a:t>
            </a:r>
            <a:r>
              <a:rPr sz="2600" spc="-10" dirty="0">
                <a:latin typeface="Constantia"/>
                <a:cs typeface="Constantia"/>
              </a:rPr>
              <a:t>algorithm</a:t>
            </a:r>
            <a:r>
              <a:rPr sz="2600" spc="-70" dirty="0">
                <a:latin typeface="Constantia"/>
                <a:cs typeface="Constantia"/>
              </a:rPr>
              <a:t> </a:t>
            </a:r>
            <a:r>
              <a:rPr sz="2600" spc="-5" dirty="0">
                <a:latin typeface="Constantia"/>
                <a:cs typeface="Constantia"/>
              </a:rPr>
              <a:t>is</a:t>
            </a:r>
            <a:r>
              <a:rPr sz="2600" spc="-55" dirty="0">
                <a:latin typeface="Constantia"/>
                <a:cs typeface="Constantia"/>
              </a:rPr>
              <a:t> </a:t>
            </a:r>
            <a:r>
              <a:rPr sz="2600" spc="-5" dirty="0">
                <a:latin typeface="Constantia"/>
                <a:cs typeface="Constantia"/>
              </a:rPr>
              <a:t>implemented </a:t>
            </a:r>
            <a:r>
              <a:rPr sz="2600" spc="-640" dirty="0">
                <a:latin typeface="Constantia"/>
                <a:cs typeface="Constantia"/>
              </a:rPr>
              <a:t> </a:t>
            </a:r>
            <a:r>
              <a:rPr sz="2600" dirty="0">
                <a:latin typeface="Constantia"/>
                <a:cs typeface="Constantia"/>
              </a:rPr>
              <a:t>and</a:t>
            </a:r>
            <a:r>
              <a:rPr sz="2600" spc="-55" dirty="0">
                <a:latin typeface="Constantia"/>
                <a:cs typeface="Constantia"/>
              </a:rPr>
              <a:t> </a:t>
            </a:r>
            <a:r>
              <a:rPr sz="2600" spc="-5" dirty="0">
                <a:latin typeface="Constantia"/>
                <a:cs typeface="Constantia"/>
              </a:rPr>
              <a:t>run.</a:t>
            </a:r>
            <a:endParaRPr sz="2600" dirty="0">
              <a:latin typeface="Constantia"/>
              <a:cs typeface="Constantia"/>
            </a:endParaRPr>
          </a:p>
          <a:p>
            <a:pPr marL="927100" algn="just">
              <a:lnSpc>
                <a:spcPct val="100000"/>
              </a:lnSpc>
              <a:spcBef>
                <a:spcPts val="625"/>
              </a:spcBef>
            </a:pPr>
            <a:r>
              <a:rPr sz="2600" spc="-10" dirty="0">
                <a:latin typeface="Constantia"/>
                <a:cs typeface="Constantia"/>
              </a:rPr>
              <a:t>for</a:t>
            </a:r>
            <a:r>
              <a:rPr sz="2600" spc="1010" dirty="0">
                <a:latin typeface="Constantia"/>
                <a:cs typeface="Constantia"/>
              </a:rPr>
              <a:t> </a:t>
            </a:r>
            <a:r>
              <a:rPr sz="2600" spc="1015" dirty="0">
                <a:latin typeface="Constantia"/>
                <a:cs typeface="Constantia"/>
              </a:rPr>
              <a:t> </a:t>
            </a:r>
            <a:r>
              <a:rPr sz="2600" dirty="0">
                <a:latin typeface="Constantia"/>
                <a:cs typeface="Constantia"/>
              </a:rPr>
              <a:t>i</a:t>
            </a:r>
            <a:r>
              <a:rPr sz="2600" spc="-10" dirty="0">
                <a:latin typeface="Constantia"/>
                <a:cs typeface="Constantia"/>
              </a:rPr>
              <a:t> </a:t>
            </a:r>
            <a:r>
              <a:rPr sz="2600" dirty="0">
                <a:latin typeface="Constantia"/>
                <a:cs typeface="Constantia"/>
              </a:rPr>
              <a:t>=</a:t>
            </a:r>
            <a:r>
              <a:rPr sz="2600" spc="-5" dirty="0">
                <a:latin typeface="Constantia"/>
                <a:cs typeface="Constantia"/>
              </a:rPr>
              <a:t> </a:t>
            </a:r>
            <a:r>
              <a:rPr sz="2600" dirty="0">
                <a:latin typeface="Constantia"/>
                <a:cs typeface="Constantia"/>
              </a:rPr>
              <a:t>5</a:t>
            </a:r>
            <a:r>
              <a:rPr sz="2600" spc="-40" dirty="0">
                <a:latin typeface="Constantia"/>
                <a:cs typeface="Constantia"/>
              </a:rPr>
              <a:t> </a:t>
            </a:r>
            <a:r>
              <a:rPr sz="2600" spc="-20" dirty="0">
                <a:latin typeface="Constantia"/>
                <a:cs typeface="Constantia"/>
              </a:rPr>
              <a:t>to</a:t>
            </a:r>
            <a:r>
              <a:rPr sz="2600" spc="-100" dirty="0">
                <a:latin typeface="Constantia"/>
                <a:cs typeface="Constantia"/>
              </a:rPr>
              <a:t> </a:t>
            </a:r>
            <a:r>
              <a:rPr sz="2600" dirty="0">
                <a:latin typeface="Constantia"/>
                <a:cs typeface="Constantia"/>
              </a:rPr>
              <a:t>50</a:t>
            </a:r>
          </a:p>
          <a:p>
            <a:pPr marL="927100" algn="just">
              <a:lnSpc>
                <a:spcPct val="100000"/>
              </a:lnSpc>
              <a:spcBef>
                <a:spcPts val="625"/>
              </a:spcBef>
            </a:pPr>
            <a:r>
              <a:rPr sz="2600" spc="-10" dirty="0">
                <a:latin typeface="Constantia"/>
                <a:cs typeface="Constantia"/>
              </a:rPr>
              <a:t>for</a:t>
            </a:r>
            <a:r>
              <a:rPr sz="2600" spc="1010" dirty="0">
                <a:latin typeface="Constantia"/>
                <a:cs typeface="Constantia"/>
              </a:rPr>
              <a:t> </a:t>
            </a:r>
            <a:r>
              <a:rPr sz="2600" spc="1019" dirty="0">
                <a:latin typeface="Constantia"/>
                <a:cs typeface="Constantia"/>
              </a:rPr>
              <a:t> </a:t>
            </a:r>
            <a:r>
              <a:rPr sz="2600" spc="-5" dirty="0">
                <a:latin typeface="Constantia"/>
                <a:cs typeface="Constantia"/>
              </a:rPr>
              <a:t>j:</a:t>
            </a:r>
            <a:r>
              <a:rPr sz="2600" spc="-20" dirty="0">
                <a:latin typeface="Constantia"/>
                <a:cs typeface="Constantia"/>
              </a:rPr>
              <a:t> </a:t>
            </a:r>
            <a:r>
              <a:rPr sz="2600" dirty="0">
                <a:latin typeface="Constantia"/>
                <a:cs typeface="Constantia"/>
              </a:rPr>
              <a:t>=</a:t>
            </a:r>
            <a:r>
              <a:rPr sz="2600" spc="-5" dirty="0">
                <a:latin typeface="Constantia"/>
                <a:cs typeface="Constantia"/>
              </a:rPr>
              <a:t> </a:t>
            </a:r>
            <a:r>
              <a:rPr sz="2600" dirty="0">
                <a:latin typeface="Constantia"/>
                <a:cs typeface="Constantia"/>
              </a:rPr>
              <a:t>10</a:t>
            </a:r>
            <a:r>
              <a:rPr sz="2600" spc="-55" dirty="0">
                <a:latin typeface="Constantia"/>
                <a:cs typeface="Constantia"/>
              </a:rPr>
              <a:t> </a:t>
            </a:r>
            <a:r>
              <a:rPr sz="2600" spc="-15" dirty="0">
                <a:latin typeface="Constantia"/>
                <a:cs typeface="Constantia"/>
              </a:rPr>
              <a:t>to</a:t>
            </a:r>
            <a:r>
              <a:rPr sz="2600" spc="-100" dirty="0">
                <a:latin typeface="Constantia"/>
                <a:cs typeface="Constantia"/>
              </a:rPr>
              <a:t> </a:t>
            </a:r>
            <a:r>
              <a:rPr sz="2600" spc="-5" dirty="0">
                <a:latin typeface="Constantia"/>
                <a:cs typeface="Constantia"/>
              </a:rPr>
              <a:t>20</a:t>
            </a:r>
            <a:endParaRPr sz="2600" dirty="0">
              <a:latin typeface="Constantia"/>
              <a:cs typeface="Constantia"/>
            </a:endParaRPr>
          </a:p>
          <a:p>
            <a:pPr marL="286385" marR="5080" algn="just">
              <a:lnSpc>
                <a:spcPct val="100000"/>
              </a:lnSpc>
              <a:spcBef>
                <a:spcPts val="625"/>
              </a:spcBef>
            </a:pPr>
            <a:r>
              <a:rPr sz="2600" spc="-5" dirty="0">
                <a:latin typeface="Constantia"/>
                <a:cs typeface="Constantia"/>
              </a:rPr>
              <a:t>[Statement</a:t>
            </a:r>
            <a:r>
              <a:rPr sz="2600" spc="-110" dirty="0">
                <a:latin typeface="Constantia"/>
                <a:cs typeface="Constantia"/>
              </a:rPr>
              <a:t> </a:t>
            </a:r>
            <a:r>
              <a:rPr sz="2600" spc="-5" dirty="0">
                <a:latin typeface="Constantia"/>
                <a:cs typeface="Constantia"/>
              </a:rPr>
              <a:t>in</a:t>
            </a:r>
            <a:r>
              <a:rPr sz="2600" spc="-45" dirty="0">
                <a:latin typeface="Constantia"/>
                <a:cs typeface="Constantia"/>
              </a:rPr>
              <a:t> </a:t>
            </a:r>
            <a:r>
              <a:rPr sz="2600" spc="-10" dirty="0">
                <a:latin typeface="Constantia"/>
                <a:cs typeface="Constantia"/>
              </a:rPr>
              <a:t>body</a:t>
            </a:r>
            <a:r>
              <a:rPr sz="2600" spc="-145" dirty="0">
                <a:latin typeface="Constantia"/>
                <a:cs typeface="Constantia"/>
              </a:rPr>
              <a:t> </a:t>
            </a:r>
            <a:r>
              <a:rPr sz="2600" dirty="0">
                <a:latin typeface="Constantia"/>
                <a:cs typeface="Constantia"/>
              </a:rPr>
              <a:t>of</a:t>
            </a:r>
            <a:r>
              <a:rPr sz="2600" spc="50" dirty="0">
                <a:latin typeface="Constantia"/>
                <a:cs typeface="Constantia"/>
              </a:rPr>
              <a:t> </a:t>
            </a:r>
            <a:r>
              <a:rPr sz="2600" spc="-5" dirty="0">
                <a:latin typeface="Constantia"/>
                <a:cs typeface="Constantia"/>
              </a:rPr>
              <a:t>inner</a:t>
            </a:r>
            <a:r>
              <a:rPr sz="2600" spc="-95" dirty="0">
                <a:latin typeface="Constantia"/>
                <a:cs typeface="Constantia"/>
              </a:rPr>
              <a:t> </a:t>
            </a:r>
            <a:r>
              <a:rPr sz="2600" spc="-20" dirty="0">
                <a:latin typeface="Constantia"/>
                <a:cs typeface="Constantia"/>
              </a:rPr>
              <a:t>loop.</a:t>
            </a:r>
            <a:r>
              <a:rPr sz="2600" spc="-25" dirty="0">
                <a:latin typeface="Constantia"/>
                <a:cs typeface="Constantia"/>
              </a:rPr>
              <a:t> </a:t>
            </a:r>
            <a:r>
              <a:rPr sz="2600" spc="-10" dirty="0">
                <a:latin typeface="Constantia"/>
                <a:cs typeface="Constantia"/>
              </a:rPr>
              <a:t>None</a:t>
            </a:r>
            <a:r>
              <a:rPr sz="2600" spc="-140" dirty="0">
                <a:latin typeface="Constantia"/>
                <a:cs typeface="Constantia"/>
              </a:rPr>
              <a:t> </a:t>
            </a:r>
            <a:r>
              <a:rPr sz="2600" spc="-10" dirty="0">
                <a:latin typeface="Constantia"/>
                <a:cs typeface="Constantia"/>
              </a:rPr>
              <a:t>contain</a:t>
            </a:r>
            <a:r>
              <a:rPr sz="2600" spc="-60" dirty="0">
                <a:latin typeface="Constantia"/>
                <a:cs typeface="Constantia"/>
              </a:rPr>
              <a:t> </a:t>
            </a:r>
            <a:r>
              <a:rPr sz="2600" spc="-10" dirty="0">
                <a:latin typeface="Constantia"/>
                <a:cs typeface="Constantia"/>
              </a:rPr>
              <a:t>branching </a:t>
            </a:r>
            <a:r>
              <a:rPr sz="2600" spc="-640" dirty="0">
                <a:latin typeface="Constantia"/>
                <a:cs typeface="Constantia"/>
              </a:rPr>
              <a:t> </a:t>
            </a:r>
            <a:r>
              <a:rPr sz="2600" spc="-5" dirty="0">
                <a:latin typeface="Constantia"/>
                <a:cs typeface="Constantia"/>
              </a:rPr>
              <a:t>statements</a:t>
            </a:r>
            <a:r>
              <a:rPr sz="2600" spc="-120" dirty="0">
                <a:latin typeface="Constantia"/>
                <a:cs typeface="Constantia"/>
              </a:rPr>
              <a:t> </a:t>
            </a:r>
            <a:r>
              <a:rPr sz="2600" spc="-5" dirty="0">
                <a:latin typeface="Constantia"/>
                <a:cs typeface="Constantia"/>
              </a:rPr>
              <a:t>that</a:t>
            </a:r>
            <a:r>
              <a:rPr sz="2600" spc="-80" dirty="0">
                <a:latin typeface="Constantia"/>
                <a:cs typeface="Constantia"/>
              </a:rPr>
              <a:t> </a:t>
            </a:r>
            <a:r>
              <a:rPr sz="2600" dirty="0">
                <a:latin typeface="Constantia"/>
                <a:cs typeface="Constantia"/>
              </a:rPr>
              <a:t>lead</a:t>
            </a:r>
            <a:r>
              <a:rPr sz="2600" spc="-70" dirty="0">
                <a:latin typeface="Constantia"/>
                <a:cs typeface="Constantia"/>
              </a:rPr>
              <a:t> </a:t>
            </a:r>
            <a:r>
              <a:rPr sz="2600" dirty="0">
                <a:latin typeface="Constantia"/>
                <a:cs typeface="Constantia"/>
              </a:rPr>
              <a:t>out</a:t>
            </a:r>
            <a:r>
              <a:rPr sz="2600" spc="-155" dirty="0">
                <a:latin typeface="Constantia"/>
                <a:cs typeface="Constantia"/>
              </a:rPr>
              <a:t> </a:t>
            </a:r>
            <a:r>
              <a:rPr sz="2600" dirty="0">
                <a:latin typeface="Constantia"/>
                <a:cs typeface="Constantia"/>
              </a:rPr>
              <a:t>of</a:t>
            </a:r>
            <a:r>
              <a:rPr sz="2600" spc="10" dirty="0">
                <a:latin typeface="Constantia"/>
                <a:cs typeface="Constantia"/>
              </a:rPr>
              <a:t> </a:t>
            </a:r>
            <a:r>
              <a:rPr sz="2600" spc="-5" dirty="0">
                <a:latin typeface="Constantia"/>
                <a:cs typeface="Constantia"/>
              </a:rPr>
              <a:t>the</a:t>
            </a:r>
            <a:r>
              <a:rPr sz="2600" spc="-55" dirty="0">
                <a:latin typeface="Constantia"/>
                <a:cs typeface="Constantia"/>
              </a:rPr>
              <a:t> </a:t>
            </a:r>
            <a:r>
              <a:rPr sz="2600" spc="-5" dirty="0">
                <a:latin typeface="Constantia"/>
                <a:cs typeface="Constantia"/>
              </a:rPr>
              <a:t>inner</a:t>
            </a:r>
            <a:r>
              <a:rPr sz="2600" spc="-95" dirty="0">
                <a:latin typeface="Constantia"/>
                <a:cs typeface="Constantia"/>
              </a:rPr>
              <a:t> </a:t>
            </a:r>
            <a:r>
              <a:rPr sz="2600" spc="-20" dirty="0">
                <a:latin typeface="Constantia"/>
                <a:cs typeface="Constantia"/>
              </a:rPr>
              <a:t>loop.]</a:t>
            </a:r>
            <a:endParaRPr sz="2600" dirty="0">
              <a:latin typeface="Constantia"/>
              <a:cs typeface="Constantia"/>
            </a:endParaRPr>
          </a:p>
          <a:p>
            <a:pPr marL="1841500" marR="5882005" algn="just">
              <a:lnSpc>
                <a:spcPts val="3750"/>
              </a:lnSpc>
              <a:spcBef>
                <a:spcPts val="225"/>
              </a:spcBef>
            </a:pPr>
            <a:r>
              <a:rPr sz="2600" spc="-5" dirty="0">
                <a:latin typeface="Constantia"/>
                <a:cs typeface="Constantia"/>
              </a:rPr>
              <a:t>next</a:t>
            </a:r>
            <a:r>
              <a:rPr sz="2600" spc="-155" dirty="0">
                <a:latin typeface="Constantia"/>
                <a:cs typeface="Constantia"/>
              </a:rPr>
              <a:t> </a:t>
            </a:r>
            <a:r>
              <a:rPr sz="2600" dirty="0">
                <a:latin typeface="Constantia"/>
                <a:cs typeface="Constantia"/>
              </a:rPr>
              <a:t>j </a:t>
            </a:r>
            <a:r>
              <a:rPr sz="2600" spc="-640" dirty="0">
                <a:latin typeface="Constantia"/>
                <a:cs typeface="Constantia"/>
              </a:rPr>
              <a:t> </a:t>
            </a:r>
            <a:r>
              <a:rPr sz="2600" spc="-5" dirty="0">
                <a:latin typeface="Constantia"/>
                <a:cs typeface="Constantia"/>
              </a:rPr>
              <a:t>nex</a:t>
            </a:r>
            <a:r>
              <a:rPr sz="2600" dirty="0">
                <a:latin typeface="Constantia"/>
                <a:cs typeface="Constantia"/>
              </a:rPr>
              <a:t>t</a:t>
            </a:r>
            <a:r>
              <a:rPr sz="2600" spc="-80" dirty="0">
                <a:latin typeface="Constantia"/>
                <a:cs typeface="Constantia"/>
              </a:rPr>
              <a:t> </a:t>
            </a:r>
            <a:r>
              <a:rPr sz="2600" dirty="0">
                <a:latin typeface="Constantia"/>
                <a:cs typeface="Constantia"/>
              </a:rPr>
              <a:t>i</a:t>
            </a:r>
          </a:p>
          <a:p>
            <a:pPr marL="12700">
              <a:lnSpc>
                <a:spcPct val="100000"/>
              </a:lnSpc>
              <a:spcBef>
                <a:spcPts val="75"/>
              </a:spcBef>
            </a:pPr>
            <a:r>
              <a:rPr sz="2600" b="1" dirty="0">
                <a:latin typeface="Constantia"/>
                <a:cs typeface="Constantia"/>
              </a:rPr>
              <a:t>Solution</a:t>
            </a:r>
            <a:r>
              <a:rPr sz="2600" dirty="0">
                <a:latin typeface="Constantia"/>
                <a:cs typeface="Constantia"/>
              </a:rPr>
              <a:t>:</a:t>
            </a:r>
          </a:p>
          <a:p>
            <a:pPr marL="286385" marR="55880">
              <a:lnSpc>
                <a:spcPts val="2810"/>
              </a:lnSpc>
              <a:spcBef>
                <a:spcPts val="670"/>
              </a:spcBef>
            </a:pPr>
            <a:r>
              <a:rPr sz="2600" spc="-5" dirty="0">
                <a:latin typeface="Constantia"/>
                <a:cs typeface="Constantia"/>
              </a:rPr>
              <a:t>The outer loop is </a:t>
            </a:r>
            <a:r>
              <a:rPr sz="2600" spc="-20" dirty="0">
                <a:latin typeface="Constantia"/>
                <a:cs typeface="Constantia"/>
              </a:rPr>
              <a:t>iterated </a:t>
            </a:r>
            <a:r>
              <a:rPr sz="2600" spc="-5" dirty="0">
                <a:latin typeface="Constantia"/>
                <a:cs typeface="Constantia"/>
              </a:rPr>
              <a:t>50 </a:t>
            </a:r>
            <a:r>
              <a:rPr sz="2600" dirty="0">
                <a:latin typeface="Constantia"/>
                <a:cs typeface="Constantia"/>
              </a:rPr>
              <a:t>- 5 + 1 = 46 </a:t>
            </a:r>
            <a:r>
              <a:rPr sz="2600" spc="-5" dirty="0">
                <a:latin typeface="Constantia"/>
                <a:cs typeface="Constantia"/>
              </a:rPr>
              <a:t>times </a:t>
            </a:r>
            <a:r>
              <a:rPr sz="2600" dirty="0">
                <a:latin typeface="Constantia"/>
                <a:cs typeface="Constantia"/>
              </a:rPr>
              <a:t>and </a:t>
            </a:r>
            <a:r>
              <a:rPr sz="2600" spc="-5" dirty="0">
                <a:latin typeface="Constantia"/>
                <a:cs typeface="Constantia"/>
              </a:rPr>
              <a:t>during </a:t>
            </a:r>
            <a:r>
              <a:rPr sz="2600" spc="-640" dirty="0">
                <a:latin typeface="Constantia"/>
                <a:cs typeface="Constantia"/>
              </a:rPr>
              <a:t> </a:t>
            </a:r>
            <a:r>
              <a:rPr sz="2600" dirty="0">
                <a:latin typeface="Constantia"/>
                <a:cs typeface="Constantia"/>
              </a:rPr>
              <a:t>each </a:t>
            </a:r>
            <a:r>
              <a:rPr sz="2600" spc="-10" dirty="0">
                <a:latin typeface="Constantia"/>
                <a:cs typeface="Constantia"/>
              </a:rPr>
              <a:t>iteration </a:t>
            </a:r>
            <a:r>
              <a:rPr sz="2600" dirty="0">
                <a:latin typeface="Constantia"/>
                <a:cs typeface="Constantia"/>
              </a:rPr>
              <a:t>of </a:t>
            </a:r>
            <a:r>
              <a:rPr sz="2600" spc="-5" dirty="0">
                <a:latin typeface="Constantia"/>
                <a:cs typeface="Constantia"/>
              </a:rPr>
              <a:t>the outer loop </a:t>
            </a:r>
            <a:r>
              <a:rPr sz="2600" spc="-10" dirty="0">
                <a:latin typeface="Constantia"/>
                <a:cs typeface="Constantia"/>
              </a:rPr>
              <a:t>there </a:t>
            </a:r>
            <a:r>
              <a:rPr sz="2600" spc="-15" dirty="0">
                <a:latin typeface="Constantia"/>
                <a:cs typeface="Constantia"/>
              </a:rPr>
              <a:t>are </a:t>
            </a:r>
            <a:r>
              <a:rPr sz="2600" spc="-5" dirty="0">
                <a:latin typeface="Constantia"/>
                <a:cs typeface="Constantia"/>
              </a:rPr>
              <a:t>20 </a:t>
            </a:r>
            <a:r>
              <a:rPr sz="2600" dirty="0">
                <a:latin typeface="Constantia"/>
                <a:cs typeface="Constantia"/>
              </a:rPr>
              <a:t>- 10 + 1 = 11 </a:t>
            </a:r>
            <a:r>
              <a:rPr sz="2600" spc="5" dirty="0">
                <a:latin typeface="Constantia"/>
                <a:cs typeface="Constantia"/>
              </a:rPr>
              <a:t> </a:t>
            </a:r>
            <a:r>
              <a:rPr sz="2600" spc="-10" dirty="0">
                <a:latin typeface="Constantia"/>
                <a:cs typeface="Constantia"/>
              </a:rPr>
              <a:t>iterations </a:t>
            </a:r>
            <a:r>
              <a:rPr sz="2600" dirty="0">
                <a:latin typeface="Constantia"/>
                <a:cs typeface="Constantia"/>
              </a:rPr>
              <a:t>of </a:t>
            </a:r>
            <a:r>
              <a:rPr sz="2600" spc="-5" dirty="0">
                <a:latin typeface="Constantia"/>
                <a:cs typeface="Constantia"/>
              </a:rPr>
              <a:t>the inner </a:t>
            </a:r>
            <a:r>
              <a:rPr sz="2600" spc="-20" dirty="0">
                <a:latin typeface="Constantia"/>
                <a:cs typeface="Constantia"/>
              </a:rPr>
              <a:t>loop. Hence </a:t>
            </a:r>
            <a:r>
              <a:rPr sz="2600" spc="-15" dirty="0">
                <a:latin typeface="Constantia"/>
                <a:cs typeface="Constantia"/>
              </a:rPr>
              <a:t>by </a:t>
            </a:r>
            <a:r>
              <a:rPr sz="2600" spc="-5" dirty="0">
                <a:latin typeface="Constantia"/>
                <a:cs typeface="Constantia"/>
              </a:rPr>
              <a:t>product rule, the </a:t>
            </a:r>
            <a:r>
              <a:rPr sz="2600" dirty="0">
                <a:latin typeface="Constantia"/>
                <a:cs typeface="Constantia"/>
              </a:rPr>
              <a:t> </a:t>
            </a:r>
            <a:r>
              <a:rPr sz="2600" spc="-5" dirty="0">
                <a:latin typeface="Constantia"/>
                <a:cs typeface="Constantia"/>
              </a:rPr>
              <a:t>total</a:t>
            </a:r>
            <a:r>
              <a:rPr sz="2600" spc="-45" dirty="0">
                <a:latin typeface="Constantia"/>
                <a:cs typeface="Constantia"/>
              </a:rPr>
              <a:t> </a:t>
            </a:r>
            <a:r>
              <a:rPr sz="2600" spc="-5" dirty="0">
                <a:latin typeface="Constantia"/>
                <a:cs typeface="Constantia"/>
              </a:rPr>
              <a:t>number</a:t>
            </a:r>
            <a:r>
              <a:rPr sz="2600" spc="-170" dirty="0">
                <a:latin typeface="Constantia"/>
                <a:cs typeface="Constantia"/>
              </a:rPr>
              <a:t> </a:t>
            </a:r>
            <a:r>
              <a:rPr sz="2600" dirty="0">
                <a:latin typeface="Constantia"/>
                <a:cs typeface="Constantia"/>
              </a:rPr>
              <a:t>of</a:t>
            </a:r>
            <a:r>
              <a:rPr sz="2600" spc="30" dirty="0">
                <a:latin typeface="Constantia"/>
                <a:cs typeface="Constantia"/>
              </a:rPr>
              <a:t> </a:t>
            </a:r>
            <a:r>
              <a:rPr sz="2600" spc="-10" dirty="0">
                <a:latin typeface="Constantia"/>
                <a:cs typeface="Constantia"/>
              </a:rPr>
              <a:t>iterations</a:t>
            </a:r>
            <a:r>
              <a:rPr sz="2600" spc="-130" dirty="0">
                <a:latin typeface="Constantia"/>
                <a:cs typeface="Constantia"/>
              </a:rPr>
              <a:t> </a:t>
            </a:r>
            <a:r>
              <a:rPr sz="2600" dirty="0">
                <a:latin typeface="Constantia"/>
                <a:cs typeface="Constantia"/>
              </a:rPr>
              <a:t>of</a:t>
            </a:r>
            <a:r>
              <a:rPr sz="2600" spc="15" dirty="0">
                <a:latin typeface="Constantia"/>
                <a:cs typeface="Constantia"/>
              </a:rPr>
              <a:t> </a:t>
            </a:r>
            <a:r>
              <a:rPr sz="2600" spc="-5" dirty="0">
                <a:latin typeface="Constantia"/>
                <a:cs typeface="Constantia"/>
              </a:rPr>
              <a:t>the</a:t>
            </a:r>
            <a:r>
              <a:rPr sz="2600" spc="-75" dirty="0">
                <a:latin typeface="Constantia"/>
                <a:cs typeface="Constantia"/>
              </a:rPr>
              <a:t> </a:t>
            </a:r>
            <a:r>
              <a:rPr sz="2600" spc="-5" dirty="0">
                <a:latin typeface="Constantia"/>
                <a:cs typeface="Constantia"/>
              </a:rPr>
              <a:t>inner</a:t>
            </a:r>
            <a:r>
              <a:rPr sz="2600" spc="-90" dirty="0">
                <a:latin typeface="Constantia"/>
                <a:cs typeface="Constantia"/>
              </a:rPr>
              <a:t> </a:t>
            </a:r>
            <a:r>
              <a:rPr sz="2600" dirty="0">
                <a:latin typeface="Constantia"/>
                <a:cs typeface="Constantia"/>
              </a:rPr>
              <a:t>loop</a:t>
            </a:r>
            <a:r>
              <a:rPr sz="2600" spc="-100" dirty="0">
                <a:latin typeface="Constantia"/>
                <a:cs typeface="Constantia"/>
              </a:rPr>
              <a:t> </a:t>
            </a:r>
            <a:r>
              <a:rPr sz="2600" spc="-5" dirty="0">
                <a:latin typeface="Constantia"/>
                <a:cs typeface="Constantia"/>
              </a:rPr>
              <a:t>is</a:t>
            </a:r>
            <a:r>
              <a:rPr sz="2600" spc="-55" dirty="0">
                <a:latin typeface="Constantia"/>
                <a:cs typeface="Constantia"/>
              </a:rPr>
              <a:t> </a:t>
            </a:r>
            <a:r>
              <a:rPr sz="2600" dirty="0">
                <a:latin typeface="Constantia"/>
                <a:cs typeface="Constantia"/>
              </a:rPr>
              <a:t>46×11 =</a:t>
            </a:r>
            <a:r>
              <a:rPr sz="2600" spc="-10" dirty="0">
                <a:latin typeface="Constantia"/>
                <a:cs typeface="Constantia"/>
              </a:rPr>
              <a:t> </a:t>
            </a:r>
            <a:r>
              <a:rPr sz="2600" dirty="0">
                <a:latin typeface="Constantia"/>
                <a:cs typeface="Constantia"/>
              </a:rPr>
              <a:t>506.</a:t>
            </a:r>
          </a:p>
        </p:txBody>
      </p:sp>
    </p:spTree>
    <p:extLst>
      <p:ext uri="{BB962C8B-B14F-4D97-AF65-F5344CB8AC3E}">
        <p14:creationId xmlns:p14="http://schemas.microsoft.com/office/powerpoint/2010/main" val="250799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8195" y="510285"/>
            <a:ext cx="8775700" cy="6208395"/>
          </a:xfrm>
          <a:prstGeom prst="rect">
            <a:avLst/>
          </a:prstGeom>
        </p:spPr>
        <p:txBody>
          <a:bodyPr vert="horz" wrap="square" lIns="0" tIns="53975" rIns="0" bIns="0" rtlCol="0">
            <a:spAutoFit/>
          </a:bodyPr>
          <a:lstStyle/>
          <a:p>
            <a:pPr marL="67310" marR="5080" indent="-55244">
              <a:lnSpc>
                <a:spcPts val="2590"/>
              </a:lnSpc>
              <a:spcBef>
                <a:spcPts val="425"/>
              </a:spcBef>
              <a:tabLst>
                <a:tab pos="1503045" algn="l"/>
                <a:tab pos="3081020" algn="l"/>
                <a:tab pos="3803015" algn="l"/>
                <a:tab pos="4695190" algn="l"/>
                <a:tab pos="5588000" algn="l"/>
                <a:tab pos="6181090" algn="l"/>
                <a:tab pos="7045325" algn="l"/>
                <a:tab pos="7793355" algn="l"/>
                <a:tab pos="8444230" algn="l"/>
              </a:tabLst>
            </a:pPr>
            <a:r>
              <a:rPr sz="2400" b="1" spc="-5" dirty="0">
                <a:latin typeface="Constantia"/>
                <a:cs typeface="Constantia"/>
              </a:rPr>
              <a:t>E</a:t>
            </a:r>
            <a:r>
              <a:rPr sz="2400" b="1" spc="-15" dirty="0">
                <a:latin typeface="Constantia"/>
                <a:cs typeface="Constantia"/>
              </a:rPr>
              <a:t>x</a:t>
            </a:r>
            <a:r>
              <a:rPr sz="2400" b="1" dirty="0">
                <a:latin typeface="Constantia"/>
                <a:cs typeface="Constantia"/>
              </a:rPr>
              <a:t>am</a:t>
            </a:r>
            <a:r>
              <a:rPr sz="2400" b="1" spc="-10" dirty="0">
                <a:latin typeface="Constantia"/>
                <a:cs typeface="Constantia"/>
              </a:rPr>
              <a:t>p</a:t>
            </a:r>
            <a:r>
              <a:rPr sz="2400" b="1" spc="-5" dirty="0">
                <a:latin typeface="Constantia"/>
                <a:cs typeface="Constantia"/>
              </a:rPr>
              <a:t>l</a:t>
            </a:r>
            <a:r>
              <a:rPr sz="2400" b="1" spc="5" dirty="0">
                <a:latin typeface="Constantia"/>
                <a:cs typeface="Constantia"/>
              </a:rPr>
              <a:t>e</a:t>
            </a:r>
            <a:r>
              <a:rPr sz="2400" dirty="0">
                <a:latin typeface="Constantia"/>
                <a:cs typeface="Constantia"/>
              </a:rPr>
              <a:t>:	De</a:t>
            </a:r>
            <a:r>
              <a:rPr sz="2400" spc="-35" dirty="0">
                <a:latin typeface="Constantia"/>
                <a:cs typeface="Constantia"/>
              </a:rPr>
              <a:t>t</a:t>
            </a:r>
            <a:r>
              <a:rPr sz="2400" dirty="0">
                <a:latin typeface="Constantia"/>
                <a:cs typeface="Constantia"/>
              </a:rPr>
              <a:t>er</a:t>
            </a:r>
            <a:r>
              <a:rPr sz="2400" spc="-5" dirty="0">
                <a:latin typeface="Constantia"/>
                <a:cs typeface="Constantia"/>
              </a:rPr>
              <a:t>mi</a:t>
            </a:r>
            <a:r>
              <a:rPr sz="2400" spc="-15" dirty="0">
                <a:latin typeface="Constantia"/>
                <a:cs typeface="Constantia"/>
              </a:rPr>
              <a:t>n</a:t>
            </a:r>
            <a:r>
              <a:rPr sz="2400" dirty="0">
                <a:latin typeface="Constantia"/>
                <a:cs typeface="Constantia"/>
              </a:rPr>
              <a:t>e	h</a:t>
            </a:r>
            <a:r>
              <a:rPr sz="2400" spc="-50" dirty="0">
                <a:latin typeface="Constantia"/>
                <a:cs typeface="Constantia"/>
              </a:rPr>
              <a:t>o</a:t>
            </a:r>
            <a:r>
              <a:rPr sz="2400" dirty="0">
                <a:latin typeface="Constantia"/>
                <a:cs typeface="Constantia"/>
              </a:rPr>
              <a:t>w	</a:t>
            </a:r>
            <a:r>
              <a:rPr sz="2400" spc="-5" dirty="0">
                <a:latin typeface="Constantia"/>
                <a:cs typeface="Constantia"/>
              </a:rPr>
              <a:t>ma</a:t>
            </a:r>
            <a:r>
              <a:rPr sz="2400" spc="-45" dirty="0">
                <a:latin typeface="Constantia"/>
                <a:cs typeface="Constantia"/>
              </a:rPr>
              <a:t>n</a:t>
            </a:r>
            <a:r>
              <a:rPr sz="2400" dirty="0">
                <a:latin typeface="Constantia"/>
                <a:cs typeface="Constantia"/>
              </a:rPr>
              <a:t>y	</a:t>
            </a:r>
            <a:r>
              <a:rPr sz="2400" spc="-5" dirty="0">
                <a:latin typeface="Constantia"/>
                <a:cs typeface="Constantia"/>
              </a:rPr>
              <a:t>t</a:t>
            </a:r>
            <a:r>
              <a:rPr sz="2400" spc="5" dirty="0">
                <a:latin typeface="Constantia"/>
                <a:cs typeface="Constantia"/>
              </a:rPr>
              <a:t>i</a:t>
            </a:r>
            <a:r>
              <a:rPr sz="2400" spc="-5" dirty="0">
                <a:latin typeface="Constantia"/>
                <a:cs typeface="Constantia"/>
              </a:rPr>
              <a:t>me</a:t>
            </a:r>
            <a:r>
              <a:rPr sz="2400" dirty="0">
                <a:latin typeface="Constantia"/>
                <a:cs typeface="Constantia"/>
              </a:rPr>
              <a:t>s	</a:t>
            </a:r>
            <a:r>
              <a:rPr sz="2400" spc="-5" dirty="0">
                <a:latin typeface="Constantia"/>
                <a:cs typeface="Constantia"/>
              </a:rPr>
              <a:t>t</a:t>
            </a:r>
            <a:r>
              <a:rPr sz="2400" spc="-10" dirty="0">
                <a:latin typeface="Constantia"/>
                <a:cs typeface="Constantia"/>
              </a:rPr>
              <a:t>h</a:t>
            </a:r>
            <a:r>
              <a:rPr sz="2400" dirty="0">
                <a:latin typeface="Constantia"/>
                <a:cs typeface="Constantia"/>
              </a:rPr>
              <a:t>e	</a:t>
            </a:r>
            <a:r>
              <a:rPr sz="2400" spc="-5" dirty="0">
                <a:latin typeface="Constantia"/>
                <a:cs typeface="Constantia"/>
              </a:rPr>
              <a:t>inne</a:t>
            </a:r>
            <a:r>
              <a:rPr sz="2400" dirty="0">
                <a:latin typeface="Constantia"/>
                <a:cs typeface="Constantia"/>
              </a:rPr>
              <a:t>r	</a:t>
            </a:r>
            <a:r>
              <a:rPr sz="2400" spc="-5" dirty="0">
                <a:latin typeface="Constantia"/>
                <a:cs typeface="Constantia"/>
              </a:rPr>
              <a:t>loo</a:t>
            </a:r>
            <a:r>
              <a:rPr sz="2400" dirty="0">
                <a:latin typeface="Constantia"/>
                <a:cs typeface="Constantia"/>
              </a:rPr>
              <a:t>p	will	</a:t>
            </a:r>
            <a:r>
              <a:rPr sz="2400" spc="5" dirty="0">
                <a:latin typeface="Constantia"/>
                <a:cs typeface="Constantia"/>
              </a:rPr>
              <a:t>be  </a:t>
            </a:r>
            <a:r>
              <a:rPr sz="2400" spc="-15" dirty="0">
                <a:latin typeface="Constantia"/>
                <a:cs typeface="Constantia"/>
              </a:rPr>
              <a:t>iterated</a:t>
            </a:r>
            <a:r>
              <a:rPr sz="2400" spc="-80" dirty="0">
                <a:latin typeface="Constantia"/>
                <a:cs typeface="Constantia"/>
              </a:rPr>
              <a:t> </a:t>
            </a:r>
            <a:r>
              <a:rPr sz="2400" spc="-10" dirty="0">
                <a:latin typeface="Constantia"/>
                <a:cs typeface="Constantia"/>
              </a:rPr>
              <a:t>when</a:t>
            </a:r>
            <a:r>
              <a:rPr sz="2400" spc="-55" dirty="0">
                <a:latin typeface="Constantia"/>
                <a:cs typeface="Constantia"/>
              </a:rPr>
              <a:t> </a:t>
            </a:r>
            <a:r>
              <a:rPr sz="2400" spc="-5" dirty="0">
                <a:latin typeface="Constantia"/>
                <a:cs typeface="Constantia"/>
              </a:rPr>
              <a:t>the</a:t>
            </a:r>
            <a:r>
              <a:rPr sz="2400" spc="-70" dirty="0">
                <a:latin typeface="Constantia"/>
                <a:cs typeface="Constantia"/>
              </a:rPr>
              <a:t> </a:t>
            </a:r>
            <a:r>
              <a:rPr sz="2400" spc="-10" dirty="0">
                <a:latin typeface="Constantia"/>
                <a:cs typeface="Constantia"/>
              </a:rPr>
              <a:t>following</a:t>
            </a:r>
            <a:r>
              <a:rPr sz="2400" spc="-45" dirty="0">
                <a:latin typeface="Constantia"/>
                <a:cs typeface="Constantia"/>
              </a:rPr>
              <a:t> </a:t>
            </a:r>
            <a:r>
              <a:rPr sz="2400" spc="-10" dirty="0">
                <a:latin typeface="Constantia"/>
                <a:cs typeface="Constantia"/>
              </a:rPr>
              <a:t>algorithm</a:t>
            </a:r>
            <a:r>
              <a:rPr sz="2400" spc="-50" dirty="0">
                <a:latin typeface="Constantia"/>
                <a:cs typeface="Constantia"/>
              </a:rPr>
              <a:t> </a:t>
            </a:r>
            <a:r>
              <a:rPr sz="2400" dirty="0">
                <a:latin typeface="Constantia"/>
                <a:cs typeface="Constantia"/>
              </a:rPr>
              <a:t>is</a:t>
            </a:r>
            <a:r>
              <a:rPr sz="2400" spc="-50" dirty="0">
                <a:latin typeface="Constantia"/>
                <a:cs typeface="Constantia"/>
              </a:rPr>
              <a:t> </a:t>
            </a:r>
            <a:r>
              <a:rPr sz="2400" spc="-10" dirty="0">
                <a:latin typeface="Constantia"/>
                <a:cs typeface="Constantia"/>
              </a:rPr>
              <a:t>implemented</a:t>
            </a:r>
            <a:r>
              <a:rPr sz="2400" spc="-75" dirty="0">
                <a:latin typeface="Constantia"/>
                <a:cs typeface="Constantia"/>
              </a:rPr>
              <a:t> </a:t>
            </a:r>
            <a:r>
              <a:rPr sz="2400" dirty="0">
                <a:latin typeface="Constantia"/>
                <a:cs typeface="Constantia"/>
              </a:rPr>
              <a:t>and</a:t>
            </a:r>
            <a:r>
              <a:rPr sz="2400" spc="-35" dirty="0">
                <a:latin typeface="Constantia"/>
                <a:cs typeface="Constantia"/>
              </a:rPr>
              <a:t> </a:t>
            </a:r>
            <a:r>
              <a:rPr sz="2400" spc="-5" dirty="0">
                <a:latin typeface="Constantia"/>
                <a:cs typeface="Constantia"/>
              </a:rPr>
              <a:t>run.</a:t>
            </a:r>
            <a:endParaRPr sz="2400">
              <a:latin typeface="Constantia"/>
              <a:cs typeface="Constantia"/>
            </a:endParaRPr>
          </a:p>
          <a:p>
            <a:pPr marL="707390">
              <a:lnSpc>
                <a:spcPct val="100000"/>
              </a:lnSpc>
              <a:spcBef>
                <a:spcPts val="254"/>
              </a:spcBef>
              <a:tabLst>
                <a:tab pos="1621790" algn="l"/>
              </a:tabLst>
            </a:pPr>
            <a:r>
              <a:rPr sz="2400" spc="-5" dirty="0">
                <a:latin typeface="Constantia"/>
                <a:cs typeface="Constantia"/>
              </a:rPr>
              <a:t>for	</a:t>
            </a:r>
            <a:r>
              <a:rPr sz="2400" dirty="0">
                <a:latin typeface="Constantia"/>
                <a:cs typeface="Constantia"/>
              </a:rPr>
              <a:t>i:</a:t>
            </a:r>
            <a:r>
              <a:rPr sz="2400" spc="-40"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1</a:t>
            </a:r>
            <a:r>
              <a:rPr sz="2400" spc="-50" dirty="0">
                <a:latin typeface="Constantia"/>
                <a:cs typeface="Constantia"/>
              </a:rPr>
              <a:t> </a:t>
            </a:r>
            <a:r>
              <a:rPr sz="2400" spc="-20" dirty="0">
                <a:latin typeface="Constantia"/>
                <a:cs typeface="Constantia"/>
              </a:rPr>
              <a:t>to</a:t>
            </a:r>
            <a:r>
              <a:rPr sz="2400" spc="-70" dirty="0">
                <a:latin typeface="Constantia"/>
                <a:cs typeface="Constantia"/>
              </a:rPr>
              <a:t> </a:t>
            </a:r>
            <a:r>
              <a:rPr sz="2400" dirty="0">
                <a:latin typeface="Constantia"/>
                <a:cs typeface="Constantia"/>
              </a:rPr>
              <a:t>4</a:t>
            </a:r>
            <a:endParaRPr sz="2400">
              <a:latin typeface="Constantia"/>
              <a:cs typeface="Constantia"/>
            </a:endParaRPr>
          </a:p>
          <a:p>
            <a:pPr marL="707390">
              <a:lnSpc>
                <a:spcPct val="100000"/>
              </a:lnSpc>
              <a:spcBef>
                <a:spcPts val="290"/>
              </a:spcBef>
              <a:tabLst>
                <a:tab pos="1621790" algn="l"/>
              </a:tabLst>
            </a:pPr>
            <a:r>
              <a:rPr sz="2400" spc="-5" dirty="0">
                <a:latin typeface="Constantia"/>
                <a:cs typeface="Constantia"/>
              </a:rPr>
              <a:t>for	j:</a:t>
            </a:r>
            <a:r>
              <a:rPr sz="2400" spc="-25" dirty="0">
                <a:latin typeface="Constantia"/>
                <a:cs typeface="Constantia"/>
              </a:rPr>
              <a:t> </a:t>
            </a:r>
            <a:r>
              <a:rPr sz="2400" dirty="0">
                <a:latin typeface="Constantia"/>
                <a:cs typeface="Constantia"/>
              </a:rPr>
              <a:t>=</a:t>
            </a:r>
            <a:r>
              <a:rPr sz="2400" spc="-10" dirty="0">
                <a:latin typeface="Constantia"/>
                <a:cs typeface="Constantia"/>
              </a:rPr>
              <a:t> </a:t>
            </a:r>
            <a:r>
              <a:rPr sz="2400" dirty="0">
                <a:latin typeface="Constantia"/>
                <a:cs typeface="Constantia"/>
              </a:rPr>
              <a:t>1</a:t>
            </a:r>
            <a:r>
              <a:rPr sz="2400" spc="-55" dirty="0">
                <a:latin typeface="Constantia"/>
                <a:cs typeface="Constantia"/>
              </a:rPr>
              <a:t> </a:t>
            </a:r>
            <a:r>
              <a:rPr sz="2400" spc="-20" dirty="0">
                <a:latin typeface="Constantia"/>
                <a:cs typeface="Constantia"/>
              </a:rPr>
              <a:t>to</a:t>
            </a:r>
            <a:r>
              <a:rPr sz="2400" spc="-80" dirty="0">
                <a:latin typeface="Constantia"/>
                <a:cs typeface="Constantia"/>
              </a:rPr>
              <a:t> </a:t>
            </a:r>
            <a:r>
              <a:rPr sz="2400" dirty="0">
                <a:latin typeface="Constantia"/>
                <a:cs typeface="Constantia"/>
              </a:rPr>
              <a:t>i</a:t>
            </a:r>
            <a:endParaRPr sz="2400">
              <a:latin typeface="Constantia"/>
              <a:cs typeface="Constantia"/>
            </a:endParaRPr>
          </a:p>
          <a:p>
            <a:pPr marL="67310" marR="316865" indent="640080">
              <a:lnSpc>
                <a:spcPts val="2590"/>
              </a:lnSpc>
              <a:spcBef>
                <a:spcPts val="615"/>
              </a:spcBef>
            </a:pPr>
            <a:r>
              <a:rPr sz="2400" spc="-5" dirty="0">
                <a:latin typeface="Constantia"/>
                <a:cs typeface="Constantia"/>
              </a:rPr>
              <a:t>[Statements</a:t>
            </a:r>
            <a:r>
              <a:rPr sz="2400" spc="-55" dirty="0">
                <a:latin typeface="Constantia"/>
                <a:cs typeface="Constantia"/>
              </a:rPr>
              <a:t> </a:t>
            </a:r>
            <a:r>
              <a:rPr sz="2400" dirty="0">
                <a:latin typeface="Constantia"/>
                <a:cs typeface="Constantia"/>
              </a:rPr>
              <a:t>in</a:t>
            </a:r>
            <a:r>
              <a:rPr sz="2400" spc="-45" dirty="0">
                <a:latin typeface="Constantia"/>
                <a:cs typeface="Constantia"/>
              </a:rPr>
              <a:t> </a:t>
            </a:r>
            <a:r>
              <a:rPr sz="2400" spc="-15" dirty="0">
                <a:latin typeface="Constantia"/>
                <a:cs typeface="Constantia"/>
              </a:rPr>
              <a:t>body</a:t>
            </a:r>
            <a:r>
              <a:rPr sz="2400" spc="-114" dirty="0">
                <a:latin typeface="Constantia"/>
                <a:cs typeface="Constantia"/>
              </a:rPr>
              <a:t> </a:t>
            </a:r>
            <a:r>
              <a:rPr sz="2400" spc="-5" dirty="0">
                <a:latin typeface="Constantia"/>
                <a:cs typeface="Constantia"/>
              </a:rPr>
              <a:t>of</a:t>
            </a:r>
            <a:r>
              <a:rPr sz="2400" spc="55" dirty="0">
                <a:latin typeface="Constantia"/>
                <a:cs typeface="Constantia"/>
              </a:rPr>
              <a:t> </a:t>
            </a:r>
            <a:r>
              <a:rPr sz="2400" spc="-5" dirty="0">
                <a:latin typeface="Constantia"/>
                <a:cs typeface="Constantia"/>
              </a:rPr>
              <a:t>inner</a:t>
            </a:r>
            <a:r>
              <a:rPr sz="2400" spc="-80" dirty="0">
                <a:latin typeface="Constantia"/>
                <a:cs typeface="Constantia"/>
              </a:rPr>
              <a:t> </a:t>
            </a:r>
            <a:r>
              <a:rPr sz="2400" spc="-20" dirty="0">
                <a:latin typeface="Constantia"/>
                <a:cs typeface="Constantia"/>
              </a:rPr>
              <a:t>loop.</a:t>
            </a:r>
            <a:r>
              <a:rPr sz="2400" spc="-5" dirty="0">
                <a:latin typeface="Constantia"/>
                <a:cs typeface="Constantia"/>
              </a:rPr>
              <a:t> </a:t>
            </a:r>
            <a:r>
              <a:rPr sz="2400" spc="-15" dirty="0">
                <a:latin typeface="Constantia"/>
                <a:cs typeface="Constantia"/>
              </a:rPr>
              <a:t>None</a:t>
            </a:r>
            <a:r>
              <a:rPr sz="2400" spc="-110" dirty="0">
                <a:latin typeface="Constantia"/>
                <a:cs typeface="Constantia"/>
              </a:rPr>
              <a:t> </a:t>
            </a:r>
            <a:r>
              <a:rPr sz="2400" spc="-10" dirty="0">
                <a:latin typeface="Constantia"/>
                <a:cs typeface="Constantia"/>
              </a:rPr>
              <a:t>contain</a:t>
            </a:r>
            <a:r>
              <a:rPr sz="2400" spc="100" dirty="0">
                <a:latin typeface="Constantia"/>
                <a:cs typeface="Constantia"/>
              </a:rPr>
              <a:t> </a:t>
            </a:r>
            <a:r>
              <a:rPr sz="2400" spc="-10" dirty="0">
                <a:latin typeface="Constantia"/>
                <a:cs typeface="Constantia"/>
              </a:rPr>
              <a:t>branching </a:t>
            </a:r>
            <a:r>
              <a:rPr sz="2400" spc="-590" dirty="0">
                <a:latin typeface="Constantia"/>
                <a:cs typeface="Constantia"/>
              </a:rPr>
              <a:t> </a:t>
            </a:r>
            <a:r>
              <a:rPr sz="2400" spc="-5" dirty="0">
                <a:latin typeface="Constantia"/>
                <a:cs typeface="Constantia"/>
              </a:rPr>
              <a:t>statements</a:t>
            </a:r>
            <a:r>
              <a:rPr sz="2400" spc="-80" dirty="0">
                <a:latin typeface="Constantia"/>
                <a:cs typeface="Constantia"/>
              </a:rPr>
              <a:t> </a:t>
            </a:r>
            <a:r>
              <a:rPr sz="2400" spc="-5" dirty="0">
                <a:latin typeface="Constantia"/>
                <a:cs typeface="Constantia"/>
              </a:rPr>
              <a:t>that</a:t>
            </a:r>
            <a:r>
              <a:rPr sz="2400" spc="-55" dirty="0">
                <a:latin typeface="Constantia"/>
                <a:cs typeface="Constantia"/>
              </a:rPr>
              <a:t> </a:t>
            </a:r>
            <a:r>
              <a:rPr sz="2400" dirty="0">
                <a:latin typeface="Constantia"/>
                <a:cs typeface="Constantia"/>
              </a:rPr>
              <a:t>lead</a:t>
            </a:r>
            <a:r>
              <a:rPr sz="2400" spc="-70" dirty="0">
                <a:latin typeface="Constantia"/>
                <a:cs typeface="Constantia"/>
              </a:rPr>
              <a:t> </a:t>
            </a:r>
            <a:r>
              <a:rPr sz="2400" dirty="0">
                <a:latin typeface="Constantia"/>
                <a:cs typeface="Constantia"/>
              </a:rPr>
              <a:t>outside</a:t>
            </a:r>
            <a:r>
              <a:rPr sz="2400" spc="-95" dirty="0">
                <a:latin typeface="Constantia"/>
                <a:cs typeface="Constantia"/>
              </a:rPr>
              <a:t> </a:t>
            </a:r>
            <a:r>
              <a:rPr sz="2400" spc="-5" dirty="0">
                <a:latin typeface="Constantia"/>
                <a:cs typeface="Constantia"/>
              </a:rPr>
              <a:t>the</a:t>
            </a:r>
            <a:r>
              <a:rPr sz="2400" spc="-70" dirty="0">
                <a:latin typeface="Constantia"/>
                <a:cs typeface="Constantia"/>
              </a:rPr>
              <a:t> </a:t>
            </a:r>
            <a:r>
              <a:rPr sz="2400" spc="-20" dirty="0">
                <a:latin typeface="Constantia"/>
                <a:cs typeface="Constantia"/>
              </a:rPr>
              <a:t>loop.]</a:t>
            </a:r>
            <a:endParaRPr sz="2400">
              <a:latin typeface="Constantia"/>
              <a:cs typeface="Constantia"/>
            </a:endParaRPr>
          </a:p>
          <a:p>
            <a:pPr marL="707390" marR="7327265">
              <a:lnSpc>
                <a:spcPts val="3170"/>
              </a:lnSpc>
              <a:spcBef>
                <a:spcPts val="120"/>
              </a:spcBef>
            </a:pPr>
            <a:r>
              <a:rPr sz="2400" spc="-5" dirty="0">
                <a:latin typeface="Constantia"/>
                <a:cs typeface="Constantia"/>
              </a:rPr>
              <a:t>nex</a:t>
            </a:r>
            <a:r>
              <a:rPr sz="2400" dirty="0">
                <a:latin typeface="Constantia"/>
                <a:cs typeface="Constantia"/>
              </a:rPr>
              <a:t>t</a:t>
            </a:r>
            <a:r>
              <a:rPr sz="2400" spc="-65" dirty="0">
                <a:latin typeface="Constantia"/>
                <a:cs typeface="Constantia"/>
              </a:rPr>
              <a:t> </a:t>
            </a:r>
            <a:r>
              <a:rPr sz="2400" dirty="0">
                <a:latin typeface="Constantia"/>
                <a:cs typeface="Constantia"/>
              </a:rPr>
              <a:t>j  </a:t>
            </a:r>
            <a:r>
              <a:rPr sz="2400" spc="-5" dirty="0">
                <a:latin typeface="Constantia"/>
                <a:cs typeface="Constantia"/>
              </a:rPr>
              <a:t>nex</a:t>
            </a:r>
            <a:r>
              <a:rPr sz="2400" dirty="0">
                <a:latin typeface="Constantia"/>
                <a:cs typeface="Constantia"/>
              </a:rPr>
              <a:t>t</a:t>
            </a:r>
            <a:r>
              <a:rPr sz="2400" spc="-65" dirty="0">
                <a:latin typeface="Constantia"/>
                <a:cs typeface="Constantia"/>
              </a:rPr>
              <a:t> </a:t>
            </a:r>
            <a:r>
              <a:rPr sz="2400" dirty="0">
                <a:latin typeface="Constantia"/>
                <a:cs typeface="Constantia"/>
              </a:rPr>
              <a:t>i</a:t>
            </a:r>
            <a:endParaRPr sz="2400">
              <a:latin typeface="Constantia"/>
              <a:cs typeface="Constantia"/>
            </a:endParaRPr>
          </a:p>
          <a:p>
            <a:pPr marL="12700">
              <a:lnSpc>
                <a:spcPct val="100000"/>
              </a:lnSpc>
              <a:spcBef>
                <a:spcPts val="130"/>
              </a:spcBef>
            </a:pPr>
            <a:r>
              <a:rPr sz="2400" b="1" spc="-5" dirty="0">
                <a:latin typeface="Constantia"/>
                <a:cs typeface="Constantia"/>
              </a:rPr>
              <a:t>Solution</a:t>
            </a:r>
            <a:r>
              <a:rPr sz="2400" spc="-5" dirty="0">
                <a:latin typeface="Constantia"/>
                <a:cs typeface="Constantia"/>
              </a:rPr>
              <a:t>:</a:t>
            </a:r>
            <a:endParaRPr sz="2400">
              <a:latin typeface="Constantia"/>
              <a:cs typeface="Constantia"/>
            </a:endParaRPr>
          </a:p>
          <a:p>
            <a:pPr marL="67310" marR="6985">
              <a:lnSpc>
                <a:spcPts val="2590"/>
              </a:lnSpc>
              <a:spcBef>
                <a:spcPts val="620"/>
              </a:spcBef>
            </a:pPr>
            <a:r>
              <a:rPr sz="2400" spc="-5" dirty="0">
                <a:latin typeface="Constantia"/>
                <a:cs typeface="Constantia"/>
              </a:rPr>
              <a:t>The </a:t>
            </a:r>
            <a:r>
              <a:rPr sz="2400" spc="-10" dirty="0">
                <a:latin typeface="Constantia"/>
                <a:cs typeface="Constantia"/>
              </a:rPr>
              <a:t>outer</a:t>
            </a:r>
            <a:r>
              <a:rPr sz="2400" spc="-35" dirty="0">
                <a:latin typeface="Constantia"/>
                <a:cs typeface="Constantia"/>
              </a:rPr>
              <a:t> </a:t>
            </a:r>
            <a:r>
              <a:rPr sz="2400" spc="-5" dirty="0">
                <a:latin typeface="Constantia"/>
                <a:cs typeface="Constantia"/>
              </a:rPr>
              <a:t>loop</a:t>
            </a:r>
            <a:r>
              <a:rPr sz="2400" spc="-15" dirty="0">
                <a:latin typeface="Constantia"/>
                <a:cs typeface="Constantia"/>
              </a:rPr>
              <a:t> </a:t>
            </a:r>
            <a:r>
              <a:rPr sz="2400" dirty="0">
                <a:latin typeface="Constantia"/>
                <a:cs typeface="Constantia"/>
              </a:rPr>
              <a:t>is</a:t>
            </a:r>
            <a:r>
              <a:rPr sz="2400" spc="-15" dirty="0">
                <a:latin typeface="Constantia"/>
                <a:cs typeface="Constantia"/>
              </a:rPr>
              <a:t> </a:t>
            </a:r>
            <a:r>
              <a:rPr sz="2400" spc="-20" dirty="0">
                <a:latin typeface="Constantia"/>
                <a:cs typeface="Constantia"/>
              </a:rPr>
              <a:t>iterated</a:t>
            </a:r>
            <a:r>
              <a:rPr sz="2400" spc="50" dirty="0">
                <a:latin typeface="Constantia"/>
                <a:cs typeface="Constantia"/>
              </a:rPr>
              <a:t> </a:t>
            </a:r>
            <a:r>
              <a:rPr sz="2400" dirty="0">
                <a:latin typeface="Constantia"/>
                <a:cs typeface="Constantia"/>
              </a:rPr>
              <a:t>4</a:t>
            </a:r>
            <a:r>
              <a:rPr sz="2400" spc="45" dirty="0">
                <a:latin typeface="Constantia"/>
                <a:cs typeface="Constantia"/>
              </a:rPr>
              <a:t> </a:t>
            </a:r>
            <a:r>
              <a:rPr sz="2400" spc="-10" dirty="0">
                <a:latin typeface="Constantia"/>
                <a:cs typeface="Constantia"/>
              </a:rPr>
              <a:t>times,</a:t>
            </a:r>
            <a:r>
              <a:rPr sz="2400" spc="40" dirty="0">
                <a:latin typeface="Constantia"/>
                <a:cs typeface="Constantia"/>
              </a:rPr>
              <a:t> </a:t>
            </a:r>
            <a:r>
              <a:rPr sz="2400" spc="-5" dirty="0">
                <a:latin typeface="Constantia"/>
                <a:cs typeface="Constantia"/>
              </a:rPr>
              <a:t>but</a:t>
            </a:r>
            <a:r>
              <a:rPr sz="2400" spc="-15" dirty="0">
                <a:latin typeface="Constantia"/>
                <a:cs typeface="Constantia"/>
              </a:rPr>
              <a:t> </a:t>
            </a:r>
            <a:r>
              <a:rPr sz="2400" spc="-5" dirty="0">
                <a:latin typeface="Constantia"/>
                <a:cs typeface="Constantia"/>
              </a:rPr>
              <a:t>during</a:t>
            </a:r>
            <a:r>
              <a:rPr sz="2400" spc="40" dirty="0">
                <a:latin typeface="Constantia"/>
                <a:cs typeface="Constantia"/>
              </a:rPr>
              <a:t> </a:t>
            </a:r>
            <a:r>
              <a:rPr sz="2400" dirty="0">
                <a:latin typeface="Constantia"/>
                <a:cs typeface="Constantia"/>
              </a:rPr>
              <a:t>each</a:t>
            </a:r>
            <a:r>
              <a:rPr sz="2400" spc="15" dirty="0">
                <a:latin typeface="Constantia"/>
                <a:cs typeface="Constantia"/>
              </a:rPr>
              <a:t> </a:t>
            </a:r>
            <a:r>
              <a:rPr sz="2400" spc="-15" dirty="0">
                <a:latin typeface="Constantia"/>
                <a:cs typeface="Constantia"/>
              </a:rPr>
              <a:t>iteration</a:t>
            </a:r>
            <a:r>
              <a:rPr sz="2400" dirty="0">
                <a:latin typeface="Constantia"/>
                <a:cs typeface="Constantia"/>
              </a:rPr>
              <a:t> </a:t>
            </a:r>
            <a:r>
              <a:rPr sz="2400" spc="-5" dirty="0">
                <a:latin typeface="Constantia"/>
                <a:cs typeface="Constantia"/>
              </a:rPr>
              <a:t>of</a:t>
            </a:r>
            <a:r>
              <a:rPr sz="2400" spc="110" dirty="0">
                <a:latin typeface="Constantia"/>
                <a:cs typeface="Constantia"/>
              </a:rPr>
              <a:t> </a:t>
            </a:r>
            <a:r>
              <a:rPr sz="2400" spc="-5" dirty="0">
                <a:latin typeface="Constantia"/>
                <a:cs typeface="Constantia"/>
              </a:rPr>
              <a:t>the </a:t>
            </a:r>
            <a:r>
              <a:rPr sz="2400" spc="-585" dirty="0">
                <a:latin typeface="Constantia"/>
                <a:cs typeface="Constantia"/>
              </a:rPr>
              <a:t> </a:t>
            </a:r>
            <a:r>
              <a:rPr sz="2400" spc="-10" dirty="0">
                <a:latin typeface="Constantia"/>
                <a:cs typeface="Constantia"/>
              </a:rPr>
              <a:t>outer</a:t>
            </a:r>
            <a:r>
              <a:rPr sz="2400" spc="-90" dirty="0">
                <a:latin typeface="Constantia"/>
                <a:cs typeface="Constantia"/>
              </a:rPr>
              <a:t> </a:t>
            </a:r>
            <a:r>
              <a:rPr sz="2400" spc="-15" dirty="0">
                <a:latin typeface="Constantia"/>
                <a:cs typeface="Constantia"/>
              </a:rPr>
              <a:t>loop,</a:t>
            </a:r>
            <a:r>
              <a:rPr sz="2400" spc="-30" dirty="0">
                <a:latin typeface="Constantia"/>
                <a:cs typeface="Constantia"/>
              </a:rPr>
              <a:t> </a:t>
            </a:r>
            <a:r>
              <a:rPr sz="2400" spc="-5" dirty="0">
                <a:latin typeface="Constantia"/>
                <a:cs typeface="Constantia"/>
              </a:rPr>
              <a:t>the</a:t>
            </a:r>
            <a:r>
              <a:rPr sz="2400" spc="-55" dirty="0">
                <a:latin typeface="Constantia"/>
                <a:cs typeface="Constantia"/>
              </a:rPr>
              <a:t> </a:t>
            </a:r>
            <a:r>
              <a:rPr sz="2400" spc="-5" dirty="0">
                <a:latin typeface="Constantia"/>
                <a:cs typeface="Constantia"/>
              </a:rPr>
              <a:t>inner</a:t>
            </a:r>
            <a:r>
              <a:rPr sz="2400" spc="-70" dirty="0">
                <a:latin typeface="Constantia"/>
                <a:cs typeface="Constantia"/>
              </a:rPr>
              <a:t> </a:t>
            </a:r>
            <a:r>
              <a:rPr sz="2400" spc="-5" dirty="0">
                <a:latin typeface="Constantia"/>
                <a:cs typeface="Constantia"/>
              </a:rPr>
              <a:t>loop</a:t>
            </a:r>
            <a:r>
              <a:rPr sz="2400" spc="-65" dirty="0">
                <a:latin typeface="Constantia"/>
                <a:cs typeface="Constantia"/>
              </a:rPr>
              <a:t> </a:t>
            </a:r>
            <a:r>
              <a:rPr sz="2400" spc="-15" dirty="0">
                <a:latin typeface="Constantia"/>
                <a:cs typeface="Constantia"/>
              </a:rPr>
              <a:t>iterates</a:t>
            </a:r>
            <a:r>
              <a:rPr sz="2400" spc="-125" dirty="0">
                <a:latin typeface="Constantia"/>
                <a:cs typeface="Constantia"/>
              </a:rPr>
              <a:t> </a:t>
            </a:r>
            <a:r>
              <a:rPr sz="2400" spc="-5" dirty="0">
                <a:latin typeface="Constantia"/>
                <a:cs typeface="Constantia"/>
              </a:rPr>
              <a:t>different</a:t>
            </a:r>
            <a:r>
              <a:rPr sz="2400" spc="-95" dirty="0">
                <a:latin typeface="Constantia"/>
                <a:cs typeface="Constantia"/>
              </a:rPr>
              <a:t> </a:t>
            </a:r>
            <a:r>
              <a:rPr sz="2400" spc="-5" dirty="0">
                <a:latin typeface="Constantia"/>
                <a:cs typeface="Constantia"/>
              </a:rPr>
              <a:t>number</a:t>
            </a:r>
            <a:r>
              <a:rPr sz="2400" spc="-130" dirty="0">
                <a:latin typeface="Constantia"/>
                <a:cs typeface="Constantia"/>
              </a:rPr>
              <a:t> </a:t>
            </a:r>
            <a:r>
              <a:rPr sz="2400" spc="-5" dirty="0">
                <a:latin typeface="Constantia"/>
                <a:cs typeface="Constantia"/>
              </a:rPr>
              <a:t>of</a:t>
            </a:r>
            <a:r>
              <a:rPr sz="2400" spc="30" dirty="0">
                <a:latin typeface="Constantia"/>
                <a:cs typeface="Constantia"/>
              </a:rPr>
              <a:t> </a:t>
            </a:r>
            <a:r>
              <a:rPr sz="2400" spc="-10" dirty="0">
                <a:latin typeface="Constantia"/>
                <a:cs typeface="Constantia"/>
              </a:rPr>
              <a:t>times.</a:t>
            </a:r>
            <a:endParaRPr sz="2400">
              <a:latin typeface="Constantia"/>
              <a:cs typeface="Constantia"/>
            </a:endParaRPr>
          </a:p>
          <a:p>
            <a:pPr marL="67310" marR="687070">
              <a:lnSpc>
                <a:spcPts val="3170"/>
              </a:lnSpc>
              <a:spcBef>
                <a:spcPts val="114"/>
              </a:spcBef>
            </a:pPr>
            <a:r>
              <a:rPr sz="2400" spc="-30" dirty="0">
                <a:latin typeface="Constantia"/>
                <a:cs typeface="Constantia"/>
              </a:rPr>
              <a:t>For </a:t>
            </a:r>
            <a:r>
              <a:rPr sz="2400" spc="10" dirty="0">
                <a:latin typeface="Constantia"/>
                <a:cs typeface="Constantia"/>
              </a:rPr>
              <a:t>first </a:t>
            </a:r>
            <a:r>
              <a:rPr sz="2400" spc="-10" dirty="0">
                <a:latin typeface="Constantia"/>
                <a:cs typeface="Constantia"/>
              </a:rPr>
              <a:t>iteration </a:t>
            </a:r>
            <a:r>
              <a:rPr sz="2400" spc="-5" dirty="0">
                <a:latin typeface="Constantia"/>
                <a:cs typeface="Constantia"/>
              </a:rPr>
              <a:t>of </a:t>
            </a:r>
            <a:r>
              <a:rPr sz="2400" spc="-10" dirty="0">
                <a:latin typeface="Constantia"/>
                <a:cs typeface="Constantia"/>
              </a:rPr>
              <a:t>outer </a:t>
            </a:r>
            <a:r>
              <a:rPr sz="2400" spc="-15" dirty="0">
                <a:latin typeface="Constantia"/>
                <a:cs typeface="Constantia"/>
              </a:rPr>
              <a:t>loop, </a:t>
            </a:r>
            <a:r>
              <a:rPr sz="2400" spc="-5" dirty="0">
                <a:latin typeface="Constantia"/>
                <a:cs typeface="Constantia"/>
              </a:rPr>
              <a:t>inner loop </a:t>
            </a:r>
            <a:r>
              <a:rPr sz="2400" spc="-15" dirty="0">
                <a:latin typeface="Constantia"/>
                <a:cs typeface="Constantia"/>
              </a:rPr>
              <a:t>iterates </a:t>
            </a:r>
            <a:r>
              <a:rPr sz="2400" dirty="0">
                <a:latin typeface="Constantia"/>
                <a:cs typeface="Constantia"/>
              </a:rPr>
              <a:t>1 </a:t>
            </a:r>
            <a:r>
              <a:rPr sz="2400" spc="-10" dirty="0">
                <a:latin typeface="Constantia"/>
                <a:cs typeface="Constantia"/>
              </a:rPr>
              <a:t>times. </a:t>
            </a:r>
            <a:r>
              <a:rPr sz="2400" spc="-5" dirty="0">
                <a:latin typeface="Constantia"/>
                <a:cs typeface="Constantia"/>
              </a:rPr>
              <a:t> </a:t>
            </a:r>
            <a:r>
              <a:rPr sz="2400" spc="-30" dirty="0">
                <a:latin typeface="Constantia"/>
                <a:cs typeface="Constantia"/>
              </a:rPr>
              <a:t>For</a:t>
            </a:r>
            <a:r>
              <a:rPr sz="2400" spc="-125" dirty="0">
                <a:latin typeface="Constantia"/>
                <a:cs typeface="Constantia"/>
              </a:rPr>
              <a:t> </a:t>
            </a:r>
            <a:r>
              <a:rPr sz="2400" spc="-10" dirty="0">
                <a:latin typeface="Constantia"/>
                <a:cs typeface="Constantia"/>
              </a:rPr>
              <a:t>second</a:t>
            </a:r>
            <a:r>
              <a:rPr sz="2400" spc="10" dirty="0">
                <a:latin typeface="Constantia"/>
                <a:cs typeface="Constantia"/>
              </a:rPr>
              <a:t> </a:t>
            </a:r>
            <a:r>
              <a:rPr sz="2400" spc="-10" dirty="0">
                <a:latin typeface="Constantia"/>
                <a:cs typeface="Constantia"/>
              </a:rPr>
              <a:t>iteration</a:t>
            </a:r>
            <a:r>
              <a:rPr sz="2400" spc="-120" dirty="0">
                <a:latin typeface="Constantia"/>
                <a:cs typeface="Constantia"/>
              </a:rPr>
              <a:t> </a:t>
            </a:r>
            <a:r>
              <a:rPr sz="2400" spc="-5" dirty="0">
                <a:latin typeface="Constantia"/>
                <a:cs typeface="Constantia"/>
              </a:rPr>
              <a:t>of</a:t>
            </a:r>
            <a:r>
              <a:rPr sz="2400" dirty="0">
                <a:latin typeface="Constantia"/>
                <a:cs typeface="Constantia"/>
              </a:rPr>
              <a:t> </a:t>
            </a:r>
            <a:r>
              <a:rPr sz="2400" spc="-10" dirty="0">
                <a:latin typeface="Constantia"/>
                <a:cs typeface="Constantia"/>
              </a:rPr>
              <a:t>outer</a:t>
            </a:r>
            <a:r>
              <a:rPr sz="2400" spc="-85" dirty="0">
                <a:latin typeface="Constantia"/>
                <a:cs typeface="Constantia"/>
              </a:rPr>
              <a:t> </a:t>
            </a:r>
            <a:r>
              <a:rPr sz="2400" spc="-15" dirty="0">
                <a:latin typeface="Constantia"/>
                <a:cs typeface="Constantia"/>
              </a:rPr>
              <a:t>loop,</a:t>
            </a:r>
            <a:r>
              <a:rPr sz="2400" spc="15" dirty="0">
                <a:latin typeface="Constantia"/>
                <a:cs typeface="Constantia"/>
              </a:rPr>
              <a:t> </a:t>
            </a:r>
            <a:r>
              <a:rPr sz="2400" spc="-5" dirty="0">
                <a:latin typeface="Constantia"/>
                <a:cs typeface="Constantia"/>
              </a:rPr>
              <a:t>inner</a:t>
            </a:r>
            <a:r>
              <a:rPr sz="2400" spc="-80" dirty="0">
                <a:latin typeface="Constantia"/>
                <a:cs typeface="Constantia"/>
              </a:rPr>
              <a:t> </a:t>
            </a:r>
            <a:r>
              <a:rPr sz="2400" spc="-5" dirty="0">
                <a:latin typeface="Constantia"/>
                <a:cs typeface="Constantia"/>
              </a:rPr>
              <a:t>loop</a:t>
            </a:r>
            <a:r>
              <a:rPr sz="2400" spc="-50" dirty="0">
                <a:latin typeface="Constantia"/>
                <a:cs typeface="Constantia"/>
              </a:rPr>
              <a:t> </a:t>
            </a:r>
            <a:r>
              <a:rPr sz="2400" spc="-15" dirty="0">
                <a:latin typeface="Constantia"/>
                <a:cs typeface="Constantia"/>
              </a:rPr>
              <a:t>iterates</a:t>
            </a:r>
            <a:r>
              <a:rPr sz="2400" spc="-65" dirty="0">
                <a:latin typeface="Constantia"/>
                <a:cs typeface="Constantia"/>
              </a:rPr>
              <a:t> </a:t>
            </a:r>
            <a:r>
              <a:rPr sz="2400" dirty="0">
                <a:latin typeface="Constantia"/>
                <a:cs typeface="Constantia"/>
              </a:rPr>
              <a:t>2</a:t>
            </a:r>
            <a:r>
              <a:rPr sz="2400" spc="-25" dirty="0">
                <a:latin typeface="Constantia"/>
                <a:cs typeface="Constantia"/>
              </a:rPr>
              <a:t> </a:t>
            </a:r>
            <a:r>
              <a:rPr sz="2400" spc="-10" dirty="0">
                <a:latin typeface="Constantia"/>
                <a:cs typeface="Constantia"/>
              </a:rPr>
              <a:t>times.</a:t>
            </a:r>
            <a:endParaRPr sz="2400">
              <a:latin typeface="Constantia"/>
              <a:cs typeface="Constantia"/>
            </a:endParaRPr>
          </a:p>
          <a:p>
            <a:pPr marL="67310">
              <a:lnSpc>
                <a:spcPct val="100000"/>
              </a:lnSpc>
              <a:spcBef>
                <a:spcPts val="135"/>
              </a:spcBef>
            </a:pPr>
            <a:r>
              <a:rPr sz="2400" spc="-30" dirty="0">
                <a:latin typeface="Constantia"/>
                <a:cs typeface="Constantia"/>
              </a:rPr>
              <a:t>For</a:t>
            </a:r>
            <a:r>
              <a:rPr sz="2400" spc="-100" dirty="0">
                <a:latin typeface="Constantia"/>
                <a:cs typeface="Constantia"/>
              </a:rPr>
              <a:t> </a:t>
            </a:r>
            <a:r>
              <a:rPr sz="2400" spc="-10" dirty="0">
                <a:latin typeface="Constantia"/>
                <a:cs typeface="Constantia"/>
              </a:rPr>
              <a:t>third</a:t>
            </a:r>
            <a:r>
              <a:rPr sz="2400" spc="-15" dirty="0">
                <a:latin typeface="Constantia"/>
                <a:cs typeface="Constantia"/>
              </a:rPr>
              <a:t> </a:t>
            </a:r>
            <a:r>
              <a:rPr sz="2400" spc="-10" dirty="0">
                <a:latin typeface="Constantia"/>
                <a:cs typeface="Constantia"/>
              </a:rPr>
              <a:t>iteration</a:t>
            </a:r>
            <a:r>
              <a:rPr sz="2400" spc="-125" dirty="0">
                <a:latin typeface="Constantia"/>
                <a:cs typeface="Constantia"/>
              </a:rPr>
              <a:t> </a:t>
            </a:r>
            <a:r>
              <a:rPr sz="2400" dirty="0">
                <a:latin typeface="Constantia"/>
                <a:cs typeface="Constantia"/>
              </a:rPr>
              <a:t>of</a:t>
            </a:r>
            <a:r>
              <a:rPr sz="2400" spc="-5" dirty="0">
                <a:latin typeface="Constantia"/>
                <a:cs typeface="Constantia"/>
              </a:rPr>
              <a:t> </a:t>
            </a:r>
            <a:r>
              <a:rPr sz="2400" spc="-10" dirty="0">
                <a:latin typeface="Constantia"/>
                <a:cs typeface="Constantia"/>
              </a:rPr>
              <a:t>outer</a:t>
            </a:r>
            <a:r>
              <a:rPr sz="2400" spc="-85" dirty="0">
                <a:latin typeface="Constantia"/>
                <a:cs typeface="Constantia"/>
              </a:rPr>
              <a:t> </a:t>
            </a:r>
            <a:r>
              <a:rPr sz="2400" spc="-15" dirty="0">
                <a:latin typeface="Constantia"/>
                <a:cs typeface="Constantia"/>
              </a:rPr>
              <a:t>loop,</a:t>
            </a:r>
            <a:r>
              <a:rPr sz="2400" spc="10" dirty="0">
                <a:latin typeface="Constantia"/>
                <a:cs typeface="Constantia"/>
              </a:rPr>
              <a:t> </a:t>
            </a:r>
            <a:r>
              <a:rPr sz="2400" spc="-5" dirty="0">
                <a:latin typeface="Constantia"/>
                <a:cs typeface="Constantia"/>
              </a:rPr>
              <a:t>inner</a:t>
            </a:r>
            <a:r>
              <a:rPr sz="2400" spc="-85" dirty="0">
                <a:latin typeface="Constantia"/>
                <a:cs typeface="Constantia"/>
              </a:rPr>
              <a:t> </a:t>
            </a:r>
            <a:r>
              <a:rPr sz="2400" spc="-5" dirty="0">
                <a:latin typeface="Constantia"/>
                <a:cs typeface="Constantia"/>
              </a:rPr>
              <a:t>loop</a:t>
            </a:r>
            <a:r>
              <a:rPr sz="2400" spc="-50" dirty="0">
                <a:latin typeface="Constantia"/>
                <a:cs typeface="Constantia"/>
              </a:rPr>
              <a:t> </a:t>
            </a:r>
            <a:r>
              <a:rPr sz="2400" spc="-15" dirty="0">
                <a:latin typeface="Constantia"/>
                <a:cs typeface="Constantia"/>
              </a:rPr>
              <a:t>iterates</a:t>
            </a:r>
            <a:r>
              <a:rPr sz="2400" spc="-65" dirty="0">
                <a:latin typeface="Constantia"/>
                <a:cs typeface="Constantia"/>
              </a:rPr>
              <a:t> </a:t>
            </a:r>
            <a:r>
              <a:rPr sz="2400" dirty="0">
                <a:latin typeface="Constantia"/>
                <a:cs typeface="Constantia"/>
              </a:rPr>
              <a:t>3</a:t>
            </a:r>
            <a:r>
              <a:rPr sz="2400" spc="-20" dirty="0">
                <a:latin typeface="Constantia"/>
                <a:cs typeface="Constantia"/>
              </a:rPr>
              <a:t> </a:t>
            </a:r>
            <a:r>
              <a:rPr sz="2400" spc="-10" dirty="0">
                <a:latin typeface="Constantia"/>
                <a:cs typeface="Constantia"/>
              </a:rPr>
              <a:t>times.</a:t>
            </a:r>
            <a:endParaRPr sz="2400">
              <a:latin typeface="Constantia"/>
              <a:cs typeface="Constantia"/>
            </a:endParaRPr>
          </a:p>
          <a:p>
            <a:pPr marL="67310" marR="78740">
              <a:lnSpc>
                <a:spcPct val="110000"/>
              </a:lnSpc>
            </a:pPr>
            <a:r>
              <a:rPr sz="2400" spc="-30" dirty="0">
                <a:latin typeface="Constantia"/>
                <a:cs typeface="Constantia"/>
              </a:rPr>
              <a:t>For </a:t>
            </a:r>
            <a:r>
              <a:rPr sz="2400" spc="-5" dirty="0">
                <a:latin typeface="Constantia"/>
                <a:cs typeface="Constantia"/>
              </a:rPr>
              <a:t>fourth </a:t>
            </a:r>
            <a:r>
              <a:rPr sz="2400" spc="-10" dirty="0">
                <a:latin typeface="Constantia"/>
                <a:cs typeface="Constantia"/>
              </a:rPr>
              <a:t>iteration </a:t>
            </a:r>
            <a:r>
              <a:rPr sz="2400" spc="-5" dirty="0">
                <a:latin typeface="Constantia"/>
                <a:cs typeface="Constantia"/>
              </a:rPr>
              <a:t>of </a:t>
            </a:r>
            <a:r>
              <a:rPr sz="2400" spc="-10" dirty="0">
                <a:latin typeface="Constantia"/>
                <a:cs typeface="Constantia"/>
              </a:rPr>
              <a:t>outer </a:t>
            </a:r>
            <a:r>
              <a:rPr sz="2400" spc="-15" dirty="0">
                <a:latin typeface="Constantia"/>
                <a:cs typeface="Constantia"/>
              </a:rPr>
              <a:t>loop, </a:t>
            </a:r>
            <a:r>
              <a:rPr sz="2400" spc="-5" dirty="0">
                <a:latin typeface="Constantia"/>
                <a:cs typeface="Constantia"/>
              </a:rPr>
              <a:t>inner loop </a:t>
            </a:r>
            <a:r>
              <a:rPr sz="2400" spc="-15" dirty="0">
                <a:latin typeface="Constantia"/>
                <a:cs typeface="Constantia"/>
              </a:rPr>
              <a:t>iterates </a:t>
            </a:r>
            <a:r>
              <a:rPr sz="2400" dirty="0">
                <a:latin typeface="Constantia"/>
                <a:cs typeface="Constantia"/>
              </a:rPr>
              <a:t>4 </a:t>
            </a:r>
            <a:r>
              <a:rPr sz="2400" spc="-10" dirty="0">
                <a:latin typeface="Constantia"/>
                <a:cs typeface="Constantia"/>
              </a:rPr>
              <a:t>times. </a:t>
            </a:r>
            <a:r>
              <a:rPr sz="2400" spc="-5" dirty="0">
                <a:latin typeface="Constantia"/>
                <a:cs typeface="Constantia"/>
              </a:rPr>
              <a:t> </a:t>
            </a:r>
            <a:r>
              <a:rPr sz="2400" spc="-20" dirty="0">
                <a:latin typeface="Constantia"/>
                <a:cs typeface="Constantia"/>
              </a:rPr>
              <a:t>Hence,</a:t>
            </a:r>
            <a:r>
              <a:rPr sz="2400" spc="-5" dirty="0">
                <a:latin typeface="Constantia"/>
                <a:cs typeface="Constantia"/>
              </a:rPr>
              <a:t> </a:t>
            </a:r>
            <a:r>
              <a:rPr sz="2400" spc="-10" dirty="0">
                <a:latin typeface="Constantia"/>
                <a:cs typeface="Constantia"/>
              </a:rPr>
              <a:t>total </a:t>
            </a:r>
            <a:r>
              <a:rPr sz="2400" spc="-5" dirty="0">
                <a:latin typeface="Constantia"/>
                <a:cs typeface="Constantia"/>
              </a:rPr>
              <a:t>number</a:t>
            </a:r>
            <a:r>
              <a:rPr sz="2400" spc="-130" dirty="0">
                <a:latin typeface="Constantia"/>
                <a:cs typeface="Constantia"/>
              </a:rPr>
              <a:t> </a:t>
            </a:r>
            <a:r>
              <a:rPr sz="2400" spc="-5" dirty="0">
                <a:latin typeface="Constantia"/>
                <a:cs typeface="Constantia"/>
              </a:rPr>
              <a:t>of</a:t>
            </a:r>
            <a:r>
              <a:rPr sz="2400" spc="45" dirty="0">
                <a:latin typeface="Constantia"/>
                <a:cs typeface="Constantia"/>
              </a:rPr>
              <a:t> </a:t>
            </a:r>
            <a:r>
              <a:rPr sz="2400" spc="-10" dirty="0">
                <a:latin typeface="Constantia"/>
                <a:cs typeface="Constantia"/>
              </a:rPr>
              <a:t>iterations</a:t>
            </a:r>
            <a:r>
              <a:rPr sz="2400" spc="-125" dirty="0">
                <a:latin typeface="Constantia"/>
                <a:cs typeface="Constantia"/>
              </a:rPr>
              <a:t> </a:t>
            </a:r>
            <a:r>
              <a:rPr sz="2400" spc="-5" dirty="0">
                <a:latin typeface="Constantia"/>
                <a:cs typeface="Constantia"/>
              </a:rPr>
              <a:t>of</a:t>
            </a:r>
            <a:r>
              <a:rPr sz="2400" spc="60" dirty="0">
                <a:latin typeface="Constantia"/>
                <a:cs typeface="Constantia"/>
              </a:rPr>
              <a:t> </a:t>
            </a:r>
            <a:r>
              <a:rPr sz="2400" spc="-5" dirty="0">
                <a:latin typeface="Constantia"/>
                <a:cs typeface="Constantia"/>
              </a:rPr>
              <a:t>inner</a:t>
            </a:r>
            <a:r>
              <a:rPr sz="2400" spc="-75" dirty="0">
                <a:latin typeface="Constantia"/>
                <a:cs typeface="Constantia"/>
              </a:rPr>
              <a:t> </a:t>
            </a:r>
            <a:r>
              <a:rPr sz="2400" spc="-5" dirty="0">
                <a:latin typeface="Constantia"/>
                <a:cs typeface="Constantia"/>
              </a:rPr>
              <a:t>loop</a:t>
            </a:r>
            <a:r>
              <a:rPr sz="2400" spc="-65" dirty="0">
                <a:latin typeface="Constantia"/>
                <a:cs typeface="Constantia"/>
              </a:rPr>
              <a:t> </a:t>
            </a:r>
            <a:r>
              <a:rPr sz="2400" dirty="0">
                <a:latin typeface="Constantia"/>
                <a:cs typeface="Constantia"/>
              </a:rPr>
              <a:t>=</a:t>
            </a:r>
            <a:r>
              <a:rPr sz="2400" spc="10" dirty="0">
                <a:latin typeface="Constantia"/>
                <a:cs typeface="Constantia"/>
              </a:rPr>
              <a:t> </a:t>
            </a:r>
            <a:r>
              <a:rPr sz="2400" dirty="0">
                <a:latin typeface="Constantia"/>
                <a:cs typeface="Constantia"/>
              </a:rPr>
              <a:t>1</a:t>
            </a:r>
            <a:r>
              <a:rPr sz="2400" spc="-15" dirty="0">
                <a:latin typeface="Constantia"/>
                <a:cs typeface="Constantia"/>
              </a:rPr>
              <a:t> </a:t>
            </a:r>
            <a:r>
              <a:rPr sz="2400" dirty="0">
                <a:latin typeface="Constantia"/>
                <a:cs typeface="Constantia"/>
              </a:rPr>
              <a:t>+</a:t>
            </a:r>
            <a:r>
              <a:rPr sz="2400" spc="-5" dirty="0">
                <a:latin typeface="Constantia"/>
                <a:cs typeface="Constantia"/>
              </a:rPr>
              <a:t> </a:t>
            </a:r>
            <a:r>
              <a:rPr sz="2400" dirty="0">
                <a:latin typeface="Constantia"/>
                <a:cs typeface="Constantia"/>
              </a:rPr>
              <a:t>2</a:t>
            </a:r>
            <a:r>
              <a:rPr sz="2400" spc="-5" dirty="0">
                <a:latin typeface="Constantia"/>
                <a:cs typeface="Constantia"/>
              </a:rPr>
              <a:t> </a:t>
            </a:r>
            <a:r>
              <a:rPr sz="2400" dirty="0">
                <a:latin typeface="Constantia"/>
                <a:cs typeface="Constantia"/>
              </a:rPr>
              <a:t>+ 3</a:t>
            </a:r>
            <a:r>
              <a:rPr sz="2400" spc="-5" dirty="0">
                <a:latin typeface="Constantia"/>
                <a:cs typeface="Constantia"/>
              </a:rPr>
              <a:t> </a:t>
            </a:r>
            <a:r>
              <a:rPr sz="2400" dirty="0">
                <a:latin typeface="Constantia"/>
                <a:cs typeface="Constantia"/>
              </a:rPr>
              <a:t>+ 4</a:t>
            </a:r>
            <a:r>
              <a:rPr sz="2400" spc="-5" dirty="0">
                <a:latin typeface="Constantia"/>
                <a:cs typeface="Constantia"/>
              </a:rPr>
              <a:t> </a:t>
            </a:r>
            <a:r>
              <a:rPr sz="2400" dirty="0">
                <a:latin typeface="Constantia"/>
                <a:cs typeface="Constantia"/>
              </a:rPr>
              <a:t>= 10.</a:t>
            </a:r>
            <a:endParaRPr sz="2400">
              <a:latin typeface="Constantia"/>
              <a:cs typeface="Constantia"/>
            </a:endParaRPr>
          </a:p>
        </p:txBody>
      </p:sp>
    </p:spTree>
    <p:extLst>
      <p:ext uri="{BB962C8B-B14F-4D97-AF65-F5344CB8AC3E}">
        <p14:creationId xmlns:p14="http://schemas.microsoft.com/office/powerpoint/2010/main" val="2341133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641349"/>
            <a:ext cx="77133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Combining the</a:t>
            </a:r>
            <a:r>
              <a:rPr sz="4000" spc="-10" dirty="0">
                <a:solidFill>
                  <a:srgbClr val="04607A"/>
                </a:solidFill>
                <a:latin typeface="Calibri"/>
                <a:cs typeface="Calibri"/>
              </a:rPr>
              <a:t> Sum </a:t>
            </a:r>
            <a:r>
              <a:rPr sz="4000" spc="-5" dirty="0">
                <a:solidFill>
                  <a:srgbClr val="04607A"/>
                </a:solidFill>
                <a:latin typeface="Calibri"/>
                <a:cs typeface="Calibri"/>
              </a:rPr>
              <a:t>and</a:t>
            </a:r>
            <a:r>
              <a:rPr sz="4000" spc="-10" dirty="0">
                <a:solidFill>
                  <a:srgbClr val="04607A"/>
                </a:solidFill>
                <a:latin typeface="Calibri"/>
                <a:cs typeface="Calibri"/>
              </a:rPr>
              <a:t> </a:t>
            </a:r>
            <a:r>
              <a:rPr sz="4000" spc="-15" dirty="0">
                <a:solidFill>
                  <a:srgbClr val="04607A"/>
                </a:solidFill>
                <a:latin typeface="Calibri"/>
                <a:cs typeface="Calibri"/>
              </a:rPr>
              <a:t>Product</a:t>
            </a:r>
            <a:r>
              <a:rPr sz="4000" spc="-1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307340" y="1267408"/>
            <a:ext cx="8613775" cy="5407660"/>
          </a:xfrm>
          <a:prstGeom prst="rect">
            <a:avLst/>
          </a:prstGeom>
        </p:spPr>
        <p:txBody>
          <a:bodyPr vert="horz" wrap="square" lIns="0" tIns="52705" rIns="0" bIns="0" rtlCol="0">
            <a:spAutoFit/>
          </a:bodyPr>
          <a:lstStyle/>
          <a:p>
            <a:pPr marL="286385" marR="5715" indent="-36830" algn="just">
              <a:lnSpc>
                <a:spcPct val="90000"/>
              </a:lnSpc>
              <a:spcBef>
                <a:spcPts val="415"/>
              </a:spcBef>
            </a:pPr>
            <a:r>
              <a:rPr sz="2600" b="1" spc="-5" dirty="0">
                <a:latin typeface="Constantia"/>
                <a:cs typeface="Constantia"/>
              </a:rPr>
              <a:t>Example</a:t>
            </a:r>
            <a:r>
              <a:rPr sz="2600" spc="-5" dirty="0">
                <a:latin typeface="Constantia"/>
                <a:cs typeface="Constantia"/>
              </a:rPr>
              <a:t>:</a:t>
            </a:r>
            <a:r>
              <a:rPr sz="2600" dirty="0">
                <a:latin typeface="Constantia"/>
                <a:cs typeface="Constantia"/>
              </a:rPr>
              <a:t> </a:t>
            </a:r>
            <a:r>
              <a:rPr sz="2600" spc="-10" dirty="0">
                <a:latin typeface="Constantia"/>
                <a:cs typeface="Constantia"/>
              </a:rPr>
              <a:t>Suppose</a:t>
            </a:r>
            <a:r>
              <a:rPr sz="2600" spc="-5" dirty="0">
                <a:latin typeface="Constantia"/>
                <a:cs typeface="Constantia"/>
              </a:rPr>
              <a:t> statement</a:t>
            </a:r>
            <a:r>
              <a:rPr sz="2600" dirty="0">
                <a:latin typeface="Constantia"/>
                <a:cs typeface="Constantia"/>
              </a:rPr>
              <a:t> </a:t>
            </a:r>
            <a:r>
              <a:rPr sz="2600" spc="-5" dirty="0">
                <a:latin typeface="Constantia"/>
                <a:cs typeface="Constantia"/>
              </a:rPr>
              <a:t>labels</a:t>
            </a:r>
            <a:r>
              <a:rPr sz="2600" dirty="0">
                <a:latin typeface="Constantia"/>
                <a:cs typeface="Constantia"/>
              </a:rPr>
              <a:t> </a:t>
            </a:r>
            <a:r>
              <a:rPr sz="2600" spc="-5" dirty="0">
                <a:latin typeface="Constantia"/>
                <a:cs typeface="Constantia"/>
              </a:rPr>
              <a:t>in</a:t>
            </a:r>
            <a:r>
              <a:rPr sz="2600" dirty="0">
                <a:latin typeface="Constantia"/>
                <a:cs typeface="Constantia"/>
              </a:rPr>
              <a:t> a</a:t>
            </a:r>
            <a:r>
              <a:rPr sz="2600" spc="5" dirty="0">
                <a:latin typeface="Constantia"/>
                <a:cs typeface="Constantia"/>
              </a:rPr>
              <a:t> </a:t>
            </a:r>
            <a:r>
              <a:rPr sz="2600" spc="-10" dirty="0">
                <a:latin typeface="Constantia"/>
                <a:cs typeface="Constantia"/>
              </a:rPr>
              <a:t>programming </a:t>
            </a:r>
            <a:r>
              <a:rPr sz="2600" spc="-5" dirty="0">
                <a:latin typeface="Constantia"/>
                <a:cs typeface="Constantia"/>
              </a:rPr>
              <a:t> </a:t>
            </a:r>
            <a:r>
              <a:rPr sz="2600" spc="-10" dirty="0">
                <a:latin typeface="Constantia"/>
                <a:cs typeface="Constantia"/>
              </a:rPr>
              <a:t>language</a:t>
            </a:r>
            <a:r>
              <a:rPr sz="2600" spc="-70" dirty="0">
                <a:latin typeface="Constantia"/>
                <a:cs typeface="Constantia"/>
              </a:rPr>
              <a:t> </a:t>
            </a:r>
            <a:r>
              <a:rPr sz="2600" spc="-5" dirty="0">
                <a:latin typeface="Constantia"/>
                <a:cs typeface="Constantia"/>
              </a:rPr>
              <a:t>can</a:t>
            </a:r>
            <a:r>
              <a:rPr sz="2600" spc="-55" dirty="0">
                <a:latin typeface="Constantia"/>
                <a:cs typeface="Constantia"/>
              </a:rPr>
              <a:t> </a:t>
            </a:r>
            <a:r>
              <a:rPr sz="2600" dirty="0">
                <a:latin typeface="Constantia"/>
                <a:cs typeface="Constantia"/>
              </a:rPr>
              <a:t>be</a:t>
            </a:r>
            <a:r>
              <a:rPr sz="2600" spc="-65" dirty="0">
                <a:latin typeface="Constantia"/>
                <a:cs typeface="Constantia"/>
              </a:rPr>
              <a:t> </a:t>
            </a:r>
            <a:r>
              <a:rPr sz="2600" dirty="0">
                <a:latin typeface="Constantia"/>
                <a:cs typeface="Constantia"/>
              </a:rPr>
              <a:t>either</a:t>
            </a:r>
            <a:r>
              <a:rPr sz="2600" spc="-95" dirty="0">
                <a:latin typeface="Constantia"/>
                <a:cs typeface="Constantia"/>
              </a:rPr>
              <a:t> </a:t>
            </a:r>
            <a:r>
              <a:rPr sz="2600" dirty="0">
                <a:latin typeface="Constantia"/>
                <a:cs typeface="Constantia"/>
              </a:rPr>
              <a:t>a</a:t>
            </a:r>
            <a:r>
              <a:rPr sz="2600" spc="-70" dirty="0">
                <a:latin typeface="Constantia"/>
                <a:cs typeface="Constantia"/>
              </a:rPr>
              <a:t> </a:t>
            </a:r>
            <a:r>
              <a:rPr sz="2600" spc="-5" dirty="0">
                <a:latin typeface="Constantia"/>
                <a:cs typeface="Constantia"/>
              </a:rPr>
              <a:t>single</a:t>
            </a:r>
            <a:r>
              <a:rPr sz="2600" spc="-70" dirty="0">
                <a:latin typeface="Constantia"/>
                <a:cs typeface="Constantia"/>
              </a:rPr>
              <a:t> </a:t>
            </a:r>
            <a:r>
              <a:rPr sz="2600" spc="-15" dirty="0">
                <a:latin typeface="Constantia"/>
                <a:cs typeface="Constantia"/>
              </a:rPr>
              <a:t>letter</a:t>
            </a:r>
            <a:r>
              <a:rPr sz="2600" spc="-95" dirty="0">
                <a:latin typeface="Constantia"/>
                <a:cs typeface="Constantia"/>
              </a:rPr>
              <a:t> </a:t>
            </a:r>
            <a:r>
              <a:rPr sz="2600" spc="-5" dirty="0">
                <a:latin typeface="Constantia"/>
                <a:cs typeface="Constantia"/>
              </a:rPr>
              <a:t>or</a:t>
            </a:r>
            <a:r>
              <a:rPr sz="2600" spc="-100" dirty="0">
                <a:latin typeface="Constantia"/>
                <a:cs typeface="Constantia"/>
              </a:rPr>
              <a:t> </a:t>
            </a:r>
            <a:r>
              <a:rPr sz="2600" dirty="0">
                <a:latin typeface="Constantia"/>
                <a:cs typeface="Constantia"/>
              </a:rPr>
              <a:t>a</a:t>
            </a:r>
            <a:r>
              <a:rPr sz="2600" spc="-70" dirty="0">
                <a:latin typeface="Constantia"/>
                <a:cs typeface="Constantia"/>
              </a:rPr>
              <a:t> </a:t>
            </a:r>
            <a:r>
              <a:rPr sz="2600" spc="-15" dirty="0">
                <a:latin typeface="Constantia"/>
                <a:cs typeface="Constantia"/>
              </a:rPr>
              <a:t>letter</a:t>
            </a:r>
            <a:r>
              <a:rPr sz="2600" spc="-95" dirty="0">
                <a:latin typeface="Constantia"/>
                <a:cs typeface="Constantia"/>
              </a:rPr>
              <a:t> </a:t>
            </a:r>
            <a:r>
              <a:rPr sz="2600" spc="-20" dirty="0">
                <a:latin typeface="Constantia"/>
                <a:cs typeface="Constantia"/>
              </a:rPr>
              <a:t>followed</a:t>
            </a:r>
            <a:r>
              <a:rPr sz="2600" spc="-10" dirty="0">
                <a:latin typeface="Constantia"/>
                <a:cs typeface="Constantia"/>
              </a:rPr>
              <a:t> </a:t>
            </a:r>
            <a:r>
              <a:rPr sz="2600" spc="-25" dirty="0">
                <a:latin typeface="Constantia"/>
                <a:cs typeface="Constantia"/>
              </a:rPr>
              <a:t>by </a:t>
            </a:r>
            <a:r>
              <a:rPr sz="2600" spc="-640" dirty="0">
                <a:latin typeface="Constantia"/>
                <a:cs typeface="Constantia"/>
              </a:rPr>
              <a:t> </a:t>
            </a:r>
            <a:r>
              <a:rPr sz="2600" dirty="0">
                <a:latin typeface="Constantia"/>
                <a:cs typeface="Constantia"/>
              </a:rPr>
              <a:t>a</a:t>
            </a:r>
            <a:r>
              <a:rPr sz="2600" spc="-130" dirty="0">
                <a:latin typeface="Constantia"/>
                <a:cs typeface="Constantia"/>
              </a:rPr>
              <a:t> </a:t>
            </a:r>
            <a:r>
              <a:rPr sz="2600" spc="-5" dirty="0">
                <a:latin typeface="Constantia"/>
                <a:cs typeface="Constantia"/>
              </a:rPr>
              <a:t>digit</a:t>
            </a:r>
            <a:r>
              <a:rPr sz="2600" dirty="0">
                <a:latin typeface="Constantia"/>
                <a:cs typeface="Constantia"/>
              </a:rPr>
              <a:t>.</a:t>
            </a:r>
            <a:r>
              <a:rPr sz="2600" spc="-15" dirty="0">
                <a:latin typeface="Constantia"/>
                <a:cs typeface="Constantia"/>
              </a:rPr>
              <a:t> </a:t>
            </a:r>
            <a:r>
              <a:rPr sz="2600" spc="-25" dirty="0">
                <a:latin typeface="Constantia"/>
                <a:cs typeface="Constantia"/>
              </a:rPr>
              <a:t>F</a:t>
            </a:r>
            <a:r>
              <a:rPr sz="2600" spc="-5" dirty="0">
                <a:latin typeface="Constantia"/>
                <a:cs typeface="Constantia"/>
              </a:rPr>
              <a:t>i</a:t>
            </a:r>
            <a:r>
              <a:rPr sz="2600" spc="-10" dirty="0">
                <a:latin typeface="Constantia"/>
                <a:cs typeface="Constantia"/>
              </a:rPr>
              <a:t>n</a:t>
            </a:r>
            <a:r>
              <a:rPr sz="2600" dirty="0">
                <a:latin typeface="Constantia"/>
                <a:cs typeface="Constantia"/>
              </a:rPr>
              <a:t>d</a:t>
            </a:r>
            <a:r>
              <a:rPr sz="2600" spc="-35" dirty="0">
                <a:latin typeface="Constantia"/>
                <a:cs typeface="Constantia"/>
              </a:rPr>
              <a:t> </a:t>
            </a:r>
            <a:r>
              <a:rPr sz="2600" spc="-5" dirty="0">
                <a:latin typeface="Constantia"/>
                <a:cs typeface="Constantia"/>
              </a:rPr>
              <a:t>th</a:t>
            </a:r>
            <a:r>
              <a:rPr sz="2600" dirty="0">
                <a:latin typeface="Constantia"/>
                <a:cs typeface="Constantia"/>
              </a:rPr>
              <a:t>e</a:t>
            </a:r>
            <a:r>
              <a:rPr sz="2600" spc="-55" dirty="0">
                <a:latin typeface="Constantia"/>
                <a:cs typeface="Constantia"/>
              </a:rPr>
              <a:t> </a:t>
            </a:r>
            <a:r>
              <a:rPr sz="2600" spc="-5" dirty="0">
                <a:latin typeface="Constantia"/>
                <a:cs typeface="Constantia"/>
              </a:rPr>
              <a:t>numbe</a:t>
            </a:r>
            <a:r>
              <a:rPr sz="2600" dirty="0">
                <a:latin typeface="Constantia"/>
                <a:cs typeface="Constantia"/>
              </a:rPr>
              <a:t>r</a:t>
            </a:r>
            <a:r>
              <a:rPr sz="2600" spc="-175" dirty="0">
                <a:latin typeface="Constantia"/>
                <a:cs typeface="Constantia"/>
              </a:rPr>
              <a:t> </a:t>
            </a:r>
            <a:r>
              <a:rPr sz="2600" spc="-5" dirty="0">
                <a:latin typeface="Constantia"/>
                <a:cs typeface="Constantia"/>
              </a:rPr>
              <a:t>o</a:t>
            </a:r>
            <a:r>
              <a:rPr sz="2600" dirty="0">
                <a:latin typeface="Constantia"/>
                <a:cs typeface="Constantia"/>
              </a:rPr>
              <a:t>f</a:t>
            </a:r>
            <a:r>
              <a:rPr sz="2600" spc="5" dirty="0">
                <a:latin typeface="Constantia"/>
                <a:cs typeface="Constantia"/>
              </a:rPr>
              <a:t> </a:t>
            </a:r>
            <a:r>
              <a:rPr sz="2600" dirty="0">
                <a:latin typeface="Constantia"/>
                <a:cs typeface="Constantia"/>
              </a:rPr>
              <a:t>p</a:t>
            </a:r>
            <a:r>
              <a:rPr sz="2600" spc="-10" dirty="0">
                <a:latin typeface="Constantia"/>
                <a:cs typeface="Constantia"/>
              </a:rPr>
              <a:t>o</a:t>
            </a:r>
            <a:r>
              <a:rPr sz="2600" dirty="0">
                <a:latin typeface="Constantia"/>
                <a:cs typeface="Constantia"/>
              </a:rPr>
              <a:t>ssible</a:t>
            </a:r>
            <a:r>
              <a:rPr sz="2600" spc="-80" dirty="0">
                <a:latin typeface="Constantia"/>
                <a:cs typeface="Constantia"/>
              </a:rPr>
              <a:t> </a:t>
            </a:r>
            <a:r>
              <a:rPr sz="2600" dirty="0">
                <a:latin typeface="Constantia"/>
                <a:cs typeface="Constantia"/>
              </a:rPr>
              <a:t>label</a:t>
            </a:r>
            <a:r>
              <a:rPr sz="2600" spc="-40" dirty="0">
                <a:latin typeface="Constantia"/>
                <a:cs typeface="Constantia"/>
              </a:rPr>
              <a:t>s</a:t>
            </a:r>
            <a:r>
              <a:rPr sz="2600" dirty="0">
                <a:latin typeface="Constantia"/>
                <a:cs typeface="Constantia"/>
              </a:rPr>
              <a:t>.</a:t>
            </a:r>
            <a:endParaRPr sz="2600">
              <a:latin typeface="Constantia"/>
              <a:cs typeface="Constantia"/>
            </a:endParaRPr>
          </a:p>
          <a:p>
            <a:pPr marL="329565">
              <a:lnSpc>
                <a:spcPct val="100000"/>
              </a:lnSpc>
              <a:spcBef>
                <a:spcPts val="315"/>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marL="286385" marR="12065" indent="-274320" algn="just">
              <a:lnSpc>
                <a:spcPct val="90700"/>
              </a:lnSpc>
              <a:spcBef>
                <a:spcPts val="605"/>
              </a:spcBef>
              <a:buClr>
                <a:srgbClr val="0AD0D9"/>
              </a:buClr>
              <a:buSzPct val="94230"/>
              <a:buFont typeface="Segoe UI Symbol"/>
              <a:buChar char="⚫"/>
              <a:tabLst>
                <a:tab pos="287020" algn="l"/>
              </a:tabLst>
            </a:pPr>
            <a:r>
              <a:rPr sz="2600" spc="-10" dirty="0">
                <a:latin typeface="Constantia"/>
                <a:cs typeface="Constantia"/>
              </a:rPr>
              <a:t>First</a:t>
            </a:r>
            <a:r>
              <a:rPr sz="2600" spc="-5" dirty="0">
                <a:latin typeface="Constantia"/>
                <a:cs typeface="Constantia"/>
              </a:rPr>
              <a:t> </a:t>
            </a:r>
            <a:r>
              <a:rPr sz="2600" spc="-15" dirty="0">
                <a:latin typeface="Constantia"/>
                <a:cs typeface="Constantia"/>
              </a:rPr>
              <a:t>consider</a:t>
            </a:r>
            <a:r>
              <a:rPr sz="2600" spc="-10" dirty="0">
                <a:latin typeface="Constantia"/>
                <a:cs typeface="Constantia"/>
              </a:rPr>
              <a:t> </a:t>
            </a:r>
            <a:r>
              <a:rPr sz="2600" spc="-5" dirty="0">
                <a:latin typeface="Constantia"/>
                <a:cs typeface="Constantia"/>
              </a:rPr>
              <a:t>variable</a:t>
            </a:r>
            <a:r>
              <a:rPr sz="2600" dirty="0">
                <a:latin typeface="Constantia"/>
                <a:cs typeface="Constantia"/>
              </a:rPr>
              <a:t> </a:t>
            </a:r>
            <a:r>
              <a:rPr sz="2600" spc="-5" dirty="0">
                <a:latin typeface="Constantia"/>
                <a:cs typeface="Constantia"/>
              </a:rPr>
              <a:t>names</a:t>
            </a:r>
            <a:r>
              <a:rPr sz="2600" dirty="0">
                <a:latin typeface="Constantia"/>
                <a:cs typeface="Constantia"/>
              </a:rPr>
              <a:t> </a:t>
            </a:r>
            <a:r>
              <a:rPr sz="2600" spc="-5" dirty="0">
                <a:latin typeface="Constantia"/>
                <a:cs typeface="Constantia"/>
              </a:rPr>
              <a:t>one</a:t>
            </a:r>
            <a:r>
              <a:rPr sz="2600" dirty="0">
                <a:latin typeface="Constantia"/>
                <a:cs typeface="Constantia"/>
              </a:rPr>
              <a:t> </a:t>
            </a:r>
            <a:r>
              <a:rPr sz="2600" spc="-10" dirty="0">
                <a:latin typeface="Constantia"/>
                <a:cs typeface="Constantia"/>
              </a:rPr>
              <a:t>character</a:t>
            </a:r>
            <a:r>
              <a:rPr sz="2600" spc="-5" dirty="0">
                <a:latin typeface="Constantia"/>
                <a:cs typeface="Constantia"/>
              </a:rPr>
              <a:t> in</a:t>
            </a:r>
            <a:r>
              <a:rPr sz="2600" dirty="0">
                <a:latin typeface="Constantia"/>
                <a:cs typeface="Constantia"/>
              </a:rPr>
              <a:t> length. </a:t>
            </a:r>
            <a:r>
              <a:rPr sz="2600" spc="5" dirty="0">
                <a:latin typeface="Constantia"/>
                <a:cs typeface="Constantia"/>
              </a:rPr>
              <a:t> </a:t>
            </a:r>
            <a:r>
              <a:rPr sz="2600" spc="-10" dirty="0">
                <a:latin typeface="Constantia"/>
                <a:cs typeface="Constantia"/>
              </a:rPr>
              <a:t>Since </a:t>
            </a:r>
            <a:r>
              <a:rPr sz="2600" dirty="0">
                <a:latin typeface="Constantia"/>
                <a:cs typeface="Constantia"/>
              </a:rPr>
              <a:t>such </a:t>
            </a:r>
            <a:r>
              <a:rPr sz="2600" spc="-5" dirty="0">
                <a:latin typeface="Constantia"/>
                <a:cs typeface="Constantia"/>
              </a:rPr>
              <a:t>names </a:t>
            </a:r>
            <a:r>
              <a:rPr sz="2600" spc="-10" dirty="0">
                <a:latin typeface="Constantia"/>
                <a:cs typeface="Constantia"/>
              </a:rPr>
              <a:t>consist </a:t>
            </a:r>
            <a:r>
              <a:rPr sz="2600" spc="-5" dirty="0">
                <a:latin typeface="Constantia"/>
                <a:cs typeface="Constantia"/>
              </a:rPr>
              <a:t>of </a:t>
            </a:r>
            <a:r>
              <a:rPr sz="2600" dirty="0">
                <a:latin typeface="Constantia"/>
                <a:cs typeface="Constantia"/>
              </a:rPr>
              <a:t>a </a:t>
            </a:r>
            <a:r>
              <a:rPr sz="2600" spc="-5" dirty="0">
                <a:latin typeface="Constantia"/>
                <a:cs typeface="Constantia"/>
              </a:rPr>
              <a:t>single </a:t>
            </a:r>
            <a:r>
              <a:rPr sz="2600" spc="-45" dirty="0">
                <a:latin typeface="Constantia"/>
                <a:cs typeface="Constantia"/>
              </a:rPr>
              <a:t>letter, </a:t>
            </a:r>
            <a:r>
              <a:rPr sz="2600" spc="-10" dirty="0">
                <a:latin typeface="Constantia"/>
                <a:cs typeface="Constantia"/>
              </a:rPr>
              <a:t>there </a:t>
            </a:r>
            <a:r>
              <a:rPr sz="2600" spc="-15" dirty="0">
                <a:latin typeface="Constantia"/>
                <a:cs typeface="Constantia"/>
              </a:rPr>
              <a:t>are </a:t>
            </a:r>
            <a:r>
              <a:rPr sz="2600" spc="5" dirty="0">
                <a:latin typeface="Arial MT"/>
                <a:cs typeface="Arial MT"/>
              </a:rPr>
              <a:t>26 </a:t>
            </a:r>
            <a:r>
              <a:rPr sz="2600" spc="10" dirty="0">
                <a:latin typeface="Arial MT"/>
                <a:cs typeface="Arial MT"/>
              </a:rPr>
              <a:t> </a:t>
            </a:r>
            <a:r>
              <a:rPr sz="2600" spc="-5" dirty="0">
                <a:latin typeface="Constantia"/>
                <a:cs typeface="Constantia"/>
              </a:rPr>
              <a:t>variable</a:t>
            </a:r>
            <a:r>
              <a:rPr sz="2600" spc="-85" dirty="0">
                <a:latin typeface="Constantia"/>
                <a:cs typeface="Constantia"/>
              </a:rPr>
              <a:t> </a:t>
            </a:r>
            <a:r>
              <a:rPr sz="2600" spc="-5" dirty="0">
                <a:latin typeface="Constantia"/>
                <a:cs typeface="Constantia"/>
              </a:rPr>
              <a:t>names</a:t>
            </a:r>
            <a:r>
              <a:rPr sz="2600" spc="-130" dirty="0">
                <a:latin typeface="Constantia"/>
                <a:cs typeface="Constantia"/>
              </a:rPr>
              <a:t> </a:t>
            </a:r>
            <a:r>
              <a:rPr sz="2600" spc="-5" dirty="0">
                <a:latin typeface="Constantia"/>
                <a:cs typeface="Constantia"/>
              </a:rPr>
              <a:t>of</a:t>
            </a:r>
            <a:r>
              <a:rPr sz="2600" spc="50" dirty="0">
                <a:latin typeface="Constantia"/>
                <a:cs typeface="Constantia"/>
              </a:rPr>
              <a:t> </a:t>
            </a:r>
            <a:r>
              <a:rPr sz="2600" dirty="0">
                <a:latin typeface="Constantia"/>
                <a:cs typeface="Constantia"/>
              </a:rPr>
              <a:t>length</a:t>
            </a:r>
            <a:r>
              <a:rPr sz="2600" spc="-55" dirty="0">
                <a:latin typeface="Constantia"/>
                <a:cs typeface="Constantia"/>
              </a:rPr>
              <a:t> </a:t>
            </a:r>
            <a:r>
              <a:rPr sz="2800" spc="-5" dirty="0">
                <a:latin typeface="Arial MT"/>
                <a:cs typeface="Arial MT"/>
              </a:rPr>
              <a:t>1</a:t>
            </a:r>
            <a:r>
              <a:rPr sz="2600" spc="-5" dirty="0">
                <a:latin typeface="Constantia"/>
                <a:cs typeface="Constantia"/>
              </a:rPr>
              <a:t>.</a:t>
            </a:r>
            <a:endParaRPr sz="2600">
              <a:latin typeface="Constantia"/>
              <a:cs typeface="Constantia"/>
            </a:endParaRPr>
          </a:p>
          <a:p>
            <a:pPr marL="286385" marR="5080" indent="-274320" algn="just">
              <a:lnSpc>
                <a:spcPct val="90000"/>
              </a:lnSpc>
              <a:spcBef>
                <a:spcPts val="575"/>
              </a:spcBef>
              <a:buClr>
                <a:srgbClr val="0AD0D9"/>
              </a:buClr>
              <a:buSzPct val="94230"/>
              <a:buFont typeface="Segoe UI Symbol"/>
              <a:buChar char="⚫"/>
              <a:tabLst>
                <a:tab pos="369570" algn="l"/>
              </a:tabLst>
            </a:pPr>
            <a:r>
              <a:rPr dirty="0"/>
              <a:t>	</a:t>
            </a:r>
            <a:r>
              <a:rPr sz="2600" spc="-10" dirty="0">
                <a:latin typeface="Constantia"/>
                <a:cs typeface="Constantia"/>
              </a:rPr>
              <a:t>Next, consider </a:t>
            </a:r>
            <a:r>
              <a:rPr sz="2600" spc="-5" dirty="0">
                <a:latin typeface="Constantia"/>
                <a:cs typeface="Constantia"/>
              </a:rPr>
              <a:t>variable names </a:t>
            </a:r>
            <a:r>
              <a:rPr sz="2600" spc="-25" dirty="0">
                <a:latin typeface="Constantia"/>
                <a:cs typeface="Constantia"/>
              </a:rPr>
              <a:t>two </a:t>
            </a:r>
            <a:r>
              <a:rPr sz="2600" spc="-10" dirty="0">
                <a:latin typeface="Constantia"/>
                <a:cs typeface="Constantia"/>
              </a:rPr>
              <a:t>characters </a:t>
            </a:r>
            <a:r>
              <a:rPr sz="2600" spc="-5" dirty="0">
                <a:latin typeface="Constantia"/>
                <a:cs typeface="Constantia"/>
              </a:rPr>
              <a:t>in </a:t>
            </a:r>
            <a:r>
              <a:rPr sz="2600" dirty="0">
                <a:latin typeface="Constantia"/>
                <a:cs typeface="Constantia"/>
              </a:rPr>
              <a:t>length. </a:t>
            </a:r>
            <a:r>
              <a:rPr sz="2600" spc="5" dirty="0">
                <a:latin typeface="Constantia"/>
                <a:cs typeface="Constantia"/>
              </a:rPr>
              <a:t> </a:t>
            </a:r>
            <a:r>
              <a:rPr sz="2600" spc="-10" dirty="0">
                <a:latin typeface="Constantia"/>
                <a:cs typeface="Constantia"/>
              </a:rPr>
              <a:t>Since </a:t>
            </a:r>
            <a:r>
              <a:rPr sz="2600" spc="-5" dirty="0">
                <a:latin typeface="Constantia"/>
                <a:cs typeface="Constantia"/>
              </a:rPr>
              <a:t>the </a:t>
            </a:r>
            <a:r>
              <a:rPr sz="2600" spc="5" dirty="0">
                <a:latin typeface="Constantia"/>
                <a:cs typeface="Constantia"/>
              </a:rPr>
              <a:t>first </a:t>
            </a:r>
            <a:r>
              <a:rPr sz="2600" spc="-10" dirty="0">
                <a:latin typeface="Constantia"/>
                <a:cs typeface="Constantia"/>
              </a:rPr>
              <a:t>character </a:t>
            </a:r>
            <a:r>
              <a:rPr sz="2600" spc="-5" dirty="0">
                <a:latin typeface="Constantia"/>
                <a:cs typeface="Constantia"/>
              </a:rPr>
              <a:t>is </a:t>
            </a:r>
            <a:r>
              <a:rPr sz="2600" dirty="0">
                <a:latin typeface="Constantia"/>
                <a:cs typeface="Constantia"/>
              </a:rPr>
              <a:t>a </a:t>
            </a:r>
            <a:r>
              <a:rPr sz="2600" spc="-45" dirty="0">
                <a:latin typeface="Constantia"/>
                <a:cs typeface="Constantia"/>
              </a:rPr>
              <a:t>letter, </a:t>
            </a:r>
            <a:r>
              <a:rPr sz="2600" spc="-10" dirty="0">
                <a:latin typeface="Constantia"/>
                <a:cs typeface="Constantia"/>
              </a:rPr>
              <a:t>there are </a:t>
            </a:r>
            <a:r>
              <a:rPr sz="2600" spc="5" dirty="0">
                <a:latin typeface="Constantia"/>
                <a:cs typeface="Constantia"/>
              </a:rPr>
              <a:t>26 </a:t>
            </a:r>
            <a:r>
              <a:rPr sz="2600" spc="-30" dirty="0">
                <a:latin typeface="Constantia"/>
                <a:cs typeface="Constantia"/>
              </a:rPr>
              <a:t>ways </a:t>
            </a:r>
            <a:r>
              <a:rPr sz="2600" spc="-45" dirty="0">
                <a:latin typeface="Constantia"/>
                <a:cs typeface="Constantia"/>
              </a:rPr>
              <a:t>to </a:t>
            </a:r>
            <a:r>
              <a:rPr sz="2600" spc="-40" dirty="0">
                <a:latin typeface="Constantia"/>
                <a:cs typeface="Constantia"/>
              </a:rPr>
              <a:t> </a:t>
            </a:r>
            <a:r>
              <a:rPr sz="2600" spc="-5" dirty="0">
                <a:latin typeface="Constantia"/>
                <a:cs typeface="Constantia"/>
              </a:rPr>
              <a:t>choose</a:t>
            </a:r>
            <a:r>
              <a:rPr sz="2600" spc="-45" dirty="0">
                <a:latin typeface="Constantia"/>
                <a:cs typeface="Constantia"/>
              </a:rPr>
              <a:t> </a:t>
            </a:r>
            <a:r>
              <a:rPr sz="2600" spc="-10" dirty="0">
                <a:latin typeface="Constantia"/>
                <a:cs typeface="Constantia"/>
              </a:rPr>
              <a:t>it.</a:t>
            </a:r>
            <a:r>
              <a:rPr sz="2600" dirty="0">
                <a:latin typeface="Constantia"/>
                <a:cs typeface="Constantia"/>
              </a:rPr>
              <a:t> </a:t>
            </a:r>
            <a:r>
              <a:rPr sz="2600" spc="-5" dirty="0">
                <a:latin typeface="Constantia"/>
                <a:cs typeface="Constantia"/>
              </a:rPr>
              <a:t>The</a:t>
            </a:r>
            <a:r>
              <a:rPr sz="2600" spc="-50" dirty="0">
                <a:latin typeface="Constantia"/>
                <a:cs typeface="Constantia"/>
              </a:rPr>
              <a:t> </a:t>
            </a:r>
            <a:r>
              <a:rPr sz="2600" spc="-10" dirty="0">
                <a:latin typeface="Constantia"/>
                <a:cs typeface="Constantia"/>
              </a:rPr>
              <a:t>second</a:t>
            </a:r>
            <a:r>
              <a:rPr sz="2600" dirty="0">
                <a:latin typeface="Constantia"/>
                <a:cs typeface="Constantia"/>
              </a:rPr>
              <a:t> </a:t>
            </a:r>
            <a:r>
              <a:rPr sz="2600" spc="-10" dirty="0">
                <a:latin typeface="Constantia"/>
                <a:cs typeface="Constantia"/>
              </a:rPr>
              <a:t>character</a:t>
            </a:r>
            <a:r>
              <a:rPr sz="2600" spc="-75" dirty="0">
                <a:latin typeface="Constantia"/>
                <a:cs typeface="Constantia"/>
              </a:rPr>
              <a:t> </a:t>
            </a:r>
            <a:r>
              <a:rPr sz="2600" spc="-5" dirty="0">
                <a:latin typeface="Constantia"/>
                <a:cs typeface="Constantia"/>
              </a:rPr>
              <a:t>is</a:t>
            </a:r>
            <a:r>
              <a:rPr sz="2600" spc="-40" dirty="0">
                <a:latin typeface="Constantia"/>
                <a:cs typeface="Constantia"/>
              </a:rPr>
              <a:t> </a:t>
            </a:r>
            <a:r>
              <a:rPr sz="2600" dirty="0">
                <a:latin typeface="Constantia"/>
                <a:cs typeface="Constantia"/>
              </a:rPr>
              <a:t>a</a:t>
            </a:r>
            <a:r>
              <a:rPr sz="2600" spc="-55" dirty="0">
                <a:latin typeface="Constantia"/>
                <a:cs typeface="Constantia"/>
              </a:rPr>
              <a:t> </a:t>
            </a:r>
            <a:r>
              <a:rPr sz="2600" spc="-5" dirty="0">
                <a:latin typeface="Constantia"/>
                <a:cs typeface="Constantia"/>
              </a:rPr>
              <a:t>digit,</a:t>
            </a:r>
            <a:r>
              <a:rPr sz="2600" spc="20" dirty="0">
                <a:latin typeface="Constantia"/>
                <a:cs typeface="Constantia"/>
              </a:rPr>
              <a:t> </a:t>
            </a:r>
            <a:r>
              <a:rPr sz="2600" spc="-10" dirty="0">
                <a:latin typeface="Constantia"/>
                <a:cs typeface="Constantia"/>
              </a:rPr>
              <a:t>there</a:t>
            </a:r>
            <a:r>
              <a:rPr sz="2600" spc="-50" dirty="0">
                <a:latin typeface="Constantia"/>
                <a:cs typeface="Constantia"/>
              </a:rPr>
              <a:t> </a:t>
            </a:r>
            <a:r>
              <a:rPr sz="2600" spc="-15" dirty="0">
                <a:latin typeface="Constantia"/>
                <a:cs typeface="Constantia"/>
              </a:rPr>
              <a:t>are</a:t>
            </a:r>
            <a:r>
              <a:rPr sz="2600" spc="-55" dirty="0">
                <a:latin typeface="Constantia"/>
                <a:cs typeface="Constantia"/>
              </a:rPr>
              <a:t> </a:t>
            </a:r>
            <a:r>
              <a:rPr sz="2600" dirty="0">
                <a:latin typeface="Constantia"/>
                <a:cs typeface="Constantia"/>
              </a:rPr>
              <a:t>10</a:t>
            </a:r>
            <a:r>
              <a:rPr sz="2600" spc="10" dirty="0">
                <a:latin typeface="Constantia"/>
                <a:cs typeface="Constantia"/>
              </a:rPr>
              <a:t> </a:t>
            </a:r>
            <a:r>
              <a:rPr sz="2600" spc="-35" dirty="0">
                <a:latin typeface="Constantia"/>
                <a:cs typeface="Constantia"/>
              </a:rPr>
              <a:t>ways </a:t>
            </a:r>
            <a:r>
              <a:rPr sz="2600" spc="-645" dirty="0">
                <a:latin typeface="Constantia"/>
                <a:cs typeface="Constantia"/>
              </a:rPr>
              <a:t> </a:t>
            </a:r>
            <a:r>
              <a:rPr sz="2600" spc="-20" dirty="0">
                <a:latin typeface="Constantia"/>
                <a:cs typeface="Constantia"/>
              </a:rPr>
              <a:t>to </a:t>
            </a:r>
            <a:r>
              <a:rPr sz="2600" spc="-5" dirty="0">
                <a:latin typeface="Constantia"/>
                <a:cs typeface="Constantia"/>
              </a:rPr>
              <a:t>choose it. </a:t>
            </a:r>
            <a:r>
              <a:rPr sz="2600" spc="-20" dirty="0">
                <a:latin typeface="Constantia"/>
                <a:cs typeface="Constantia"/>
              </a:rPr>
              <a:t>Hence,</a:t>
            </a:r>
            <a:r>
              <a:rPr sz="2600" spc="-15" dirty="0">
                <a:latin typeface="Constantia"/>
                <a:cs typeface="Constantia"/>
              </a:rPr>
              <a:t> to construct </a:t>
            </a:r>
            <a:r>
              <a:rPr sz="2600" spc="-5" dirty="0">
                <a:latin typeface="Constantia"/>
                <a:cs typeface="Constantia"/>
              </a:rPr>
              <a:t>variable name </a:t>
            </a:r>
            <a:r>
              <a:rPr sz="2600" dirty="0">
                <a:latin typeface="Constantia"/>
                <a:cs typeface="Constantia"/>
              </a:rPr>
              <a:t>of</a:t>
            </a:r>
            <a:r>
              <a:rPr sz="2600" spc="5" dirty="0">
                <a:latin typeface="Constantia"/>
                <a:cs typeface="Constantia"/>
              </a:rPr>
              <a:t> </a:t>
            </a:r>
            <a:r>
              <a:rPr sz="2600" spc="-25" dirty="0">
                <a:latin typeface="Constantia"/>
                <a:cs typeface="Constantia"/>
              </a:rPr>
              <a:t>two </a:t>
            </a:r>
            <a:r>
              <a:rPr sz="2600" spc="-20" dirty="0">
                <a:latin typeface="Constantia"/>
                <a:cs typeface="Constantia"/>
              </a:rPr>
              <a:t> </a:t>
            </a:r>
            <a:r>
              <a:rPr sz="2600" spc="-10" dirty="0">
                <a:latin typeface="Constantia"/>
                <a:cs typeface="Constantia"/>
              </a:rPr>
              <a:t>characters</a:t>
            </a:r>
            <a:r>
              <a:rPr sz="2600" spc="-50" dirty="0">
                <a:latin typeface="Constantia"/>
                <a:cs typeface="Constantia"/>
              </a:rPr>
              <a:t> </a:t>
            </a:r>
            <a:r>
              <a:rPr sz="2600" spc="-5" dirty="0">
                <a:latin typeface="Constantia"/>
                <a:cs typeface="Constantia"/>
              </a:rPr>
              <a:t>in</a:t>
            </a:r>
            <a:r>
              <a:rPr sz="2600" spc="-45" dirty="0">
                <a:latin typeface="Constantia"/>
                <a:cs typeface="Constantia"/>
              </a:rPr>
              <a:t> </a:t>
            </a:r>
            <a:r>
              <a:rPr sz="2600" dirty="0">
                <a:latin typeface="Constantia"/>
                <a:cs typeface="Constantia"/>
              </a:rPr>
              <a:t>length,</a:t>
            </a:r>
            <a:r>
              <a:rPr sz="2600" spc="-35" dirty="0">
                <a:latin typeface="Constantia"/>
                <a:cs typeface="Constantia"/>
              </a:rPr>
              <a:t> </a:t>
            </a:r>
            <a:r>
              <a:rPr sz="2600" spc="-10" dirty="0">
                <a:latin typeface="Constantia"/>
                <a:cs typeface="Constantia"/>
              </a:rPr>
              <a:t>there</a:t>
            </a:r>
            <a:r>
              <a:rPr sz="2600" spc="-135" dirty="0">
                <a:latin typeface="Constantia"/>
                <a:cs typeface="Constantia"/>
              </a:rPr>
              <a:t> </a:t>
            </a:r>
            <a:r>
              <a:rPr sz="2600" spc="-15" dirty="0">
                <a:latin typeface="Constantia"/>
                <a:cs typeface="Constantia"/>
              </a:rPr>
              <a:t>are</a:t>
            </a:r>
            <a:r>
              <a:rPr sz="2600" spc="-65" dirty="0">
                <a:latin typeface="Constantia"/>
                <a:cs typeface="Constantia"/>
              </a:rPr>
              <a:t> </a:t>
            </a:r>
            <a:r>
              <a:rPr sz="2600" spc="-5" dirty="0">
                <a:latin typeface="Constantia"/>
                <a:cs typeface="Constantia"/>
              </a:rPr>
              <a:t>26×10 </a:t>
            </a:r>
            <a:r>
              <a:rPr sz="2600" dirty="0">
                <a:latin typeface="Constantia"/>
                <a:cs typeface="Constantia"/>
              </a:rPr>
              <a:t>=</a:t>
            </a:r>
            <a:r>
              <a:rPr sz="2600" spc="-5" dirty="0">
                <a:latin typeface="Constantia"/>
                <a:cs typeface="Constantia"/>
              </a:rPr>
              <a:t> 260</a:t>
            </a:r>
            <a:r>
              <a:rPr sz="2600" spc="-60" dirty="0">
                <a:latin typeface="Constantia"/>
                <a:cs typeface="Constantia"/>
              </a:rPr>
              <a:t> </a:t>
            </a:r>
            <a:r>
              <a:rPr sz="2600" spc="-30" dirty="0">
                <a:latin typeface="Constantia"/>
                <a:cs typeface="Constantia"/>
              </a:rPr>
              <a:t>ways.</a:t>
            </a:r>
            <a:endParaRPr sz="2600">
              <a:latin typeface="Constantia"/>
              <a:cs typeface="Constantia"/>
            </a:endParaRPr>
          </a:p>
          <a:p>
            <a:pPr marL="286385" marR="5080" indent="-274320" algn="just">
              <a:lnSpc>
                <a:spcPts val="2830"/>
              </a:lnSpc>
              <a:spcBef>
                <a:spcPts val="645"/>
              </a:spcBef>
              <a:buClr>
                <a:srgbClr val="0AD0D9"/>
              </a:buClr>
              <a:buSzPct val="94230"/>
              <a:buFont typeface="Segoe UI Symbol"/>
              <a:buChar char="⚫"/>
              <a:tabLst>
                <a:tab pos="534035" algn="l"/>
              </a:tabLst>
            </a:pPr>
            <a:r>
              <a:rPr dirty="0"/>
              <a:t>	</a:t>
            </a:r>
            <a:r>
              <a:rPr sz="2600" spc="-40" dirty="0">
                <a:latin typeface="Constantia"/>
                <a:cs typeface="Constantia"/>
              </a:rPr>
              <a:t>Finally, </a:t>
            </a:r>
            <a:r>
              <a:rPr sz="2600" spc="-15" dirty="0">
                <a:latin typeface="Constantia"/>
                <a:cs typeface="Constantia"/>
              </a:rPr>
              <a:t>by </a:t>
            </a:r>
            <a:r>
              <a:rPr sz="2600" spc="-5" dirty="0">
                <a:latin typeface="Constantia"/>
                <a:cs typeface="Constantia"/>
              </a:rPr>
              <a:t>sum rule, </a:t>
            </a:r>
            <a:r>
              <a:rPr sz="2600" spc="-10" dirty="0">
                <a:latin typeface="Constantia"/>
                <a:cs typeface="Constantia"/>
              </a:rPr>
              <a:t>there are </a:t>
            </a:r>
            <a:r>
              <a:rPr sz="2600" spc="-5" dirty="0">
                <a:latin typeface="Constantia"/>
                <a:cs typeface="Constantia"/>
              </a:rPr>
              <a:t>26 </a:t>
            </a:r>
            <a:r>
              <a:rPr sz="2600" dirty="0">
                <a:latin typeface="Constantia"/>
                <a:cs typeface="Constantia"/>
              </a:rPr>
              <a:t>+ </a:t>
            </a:r>
            <a:r>
              <a:rPr sz="2600" spc="-5" dirty="0">
                <a:latin typeface="Constantia"/>
                <a:cs typeface="Constantia"/>
              </a:rPr>
              <a:t>260 </a:t>
            </a:r>
            <a:r>
              <a:rPr sz="2600" dirty="0">
                <a:latin typeface="Constantia"/>
                <a:cs typeface="Constantia"/>
              </a:rPr>
              <a:t>= </a:t>
            </a:r>
            <a:r>
              <a:rPr sz="2600" spc="-5" dirty="0">
                <a:latin typeface="Constantia"/>
                <a:cs typeface="Constantia"/>
              </a:rPr>
              <a:t>286 possible </a:t>
            </a:r>
            <a:r>
              <a:rPr sz="2600" dirty="0">
                <a:latin typeface="Constantia"/>
                <a:cs typeface="Constantia"/>
              </a:rPr>
              <a:t> </a:t>
            </a:r>
            <a:r>
              <a:rPr sz="2600" spc="-5" dirty="0">
                <a:latin typeface="Constantia"/>
                <a:cs typeface="Constantia"/>
              </a:rPr>
              <a:t>variable</a:t>
            </a:r>
            <a:r>
              <a:rPr sz="2600" spc="575" dirty="0">
                <a:latin typeface="Constantia"/>
                <a:cs typeface="Constantia"/>
              </a:rPr>
              <a:t> </a:t>
            </a:r>
            <a:r>
              <a:rPr sz="2600" spc="-5" dirty="0">
                <a:latin typeface="Constantia"/>
                <a:cs typeface="Constantia"/>
              </a:rPr>
              <a:t>names</a:t>
            </a:r>
            <a:r>
              <a:rPr sz="2600" spc="-65" dirty="0">
                <a:latin typeface="Constantia"/>
                <a:cs typeface="Constantia"/>
              </a:rPr>
              <a:t> </a:t>
            </a:r>
            <a:r>
              <a:rPr sz="2600" spc="-5" dirty="0">
                <a:latin typeface="Constantia"/>
                <a:cs typeface="Constantia"/>
              </a:rPr>
              <a:t>in</a:t>
            </a:r>
            <a:r>
              <a:rPr sz="2600" spc="-70" dirty="0">
                <a:latin typeface="Constantia"/>
                <a:cs typeface="Constantia"/>
              </a:rPr>
              <a:t> </a:t>
            </a:r>
            <a:r>
              <a:rPr sz="2600" spc="-5" dirty="0">
                <a:latin typeface="Constantia"/>
                <a:cs typeface="Constantia"/>
              </a:rPr>
              <a:t>the</a:t>
            </a:r>
            <a:r>
              <a:rPr sz="2600" spc="-110" dirty="0">
                <a:latin typeface="Constantia"/>
                <a:cs typeface="Constantia"/>
              </a:rPr>
              <a:t> </a:t>
            </a:r>
            <a:r>
              <a:rPr sz="2600" spc="-10" dirty="0">
                <a:latin typeface="Constantia"/>
                <a:cs typeface="Constantia"/>
              </a:rPr>
              <a:t>programming</a:t>
            </a:r>
            <a:r>
              <a:rPr sz="2600" spc="-5" dirty="0">
                <a:latin typeface="Constantia"/>
                <a:cs typeface="Constantia"/>
              </a:rPr>
              <a:t> </a:t>
            </a:r>
            <a:r>
              <a:rPr sz="2600" spc="-10" dirty="0">
                <a:latin typeface="Constantia"/>
                <a:cs typeface="Constantia"/>
              </a:rPr>
              <a:t>language.</a:t>
            </a:r>
            <a:endParaRPr sz="2600">
              <a:latin typeface="Constantia"/>
              <a:cs typeface="Constantia"/>
            </a:endParaRPr>
          </a:p>
        </p:txBody>
      </p:sp>
    </p:spTree>
    <p:extLst>
      <p:ext uri="{BB962C8B-B14F-4D97-AF65-F5344CB8AC3E}">
        <p14:creationId xmlns:p14="http://schemas.microsoft.com/office/powerpoint/2010/main" val="40117346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641349"/>
            <a:ext cx="77133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Combining the</a:t>
            </a:r>
            <a:r>
              <a:rPr sz="4000" spc="-10" dirty="0">
                <a:solidFill>
                  <a:srgbClr val="04607A"/>
                </a:solidFill>
                <a:latin typeface="Calibri"/>
                <a:cs typeface="Calibri"/>
              </a:rPr>
              <a:t> Sum </a:t>
            </a:r>
            <a:r>
              <a:rPr sz="4000" spc="-5" dirty="0">
                <a:solidFill>
                  <a:srgbClr val="04607A"/>
                </a:solidFill>
                <a:latin typeface="Calibri"/>
                <a:cs typeface="Calibri"/>
              </a:rPr>
              <a:t>and</a:t>
            </a:r>
            <a:r>
              <a:rPr sz="4000" spc="-10" dirty="0">
                <a:solidFill>
                  <a:srgbClr val="04607A"/>
                </a:solidFill>
                <a:latin typeface="Calibri"/>
                <a:cs typeface="Calibri"/>
              </a:rPr>
              <a:t> </a:t>
            </a:r>
            <a:r>
              <a:rPr sz="4000" spc="-15" dirty="0">
                <a:solidFill>
                  <a:srgbClr val="04607A"/>
                </a:solidFill>
                <a:latin typeface="Calibri"/>
                <a:cs typeface="Calibri"/>
              </a:rPr>
              <a:t>Product</a:t>
            </a:r>
            <a:r>
              <a:rPr sz="4000" spc="-1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2383" y="1307033"/>
            <a:ext cx="8400415" cy="4072254"/>
          </a:xfrm>
          <a:prstGeom prst="rect">
            <a:avLst/>
          </a:prstGeom>
        </p:spPr>
        <p:txBody>
          <a:bodyPr vert="horz" wrap="square" lIns="0" tIns="13335" rIns="0" bIns="0" rtlCol="0">
            <a:spAutoFit/>
          </a:bodyPr>
          <a:lstStyle/>
          <a:p>
            <a:pPr marL="61594" marR="17780" indent="-36830" algn="just">
              <a:lnSpc>
                <a:spcPct val="100000"/>
              </a:lnSpc>
              <a:spcBef>
                <a:spcPts val="105"/>
              </a:spcBef>
            </a:pPr>
            <a:r>
              <a:rPr sz="2600" b="1" spc="-5" dirty="0">
                <a:latin typeface="Constantia"/>
                <a:cs typeface="Constantia"/>
              </a:rPr>
              <a:t>Example</a:t>
            </a:r>
            <a:r>
              <a:rPr sz="2600" spc="-5" dirty="0">
                <a:latin typeface="Constantia"/>
                <a:cs typeface="Constantia"/>
              </a:rPr>
              <a:t>: </a:t>
            </a:r>
            <a:r>
              <a:rPr sz="2600" dirty="0">
                <a:latin typeface="Constantia"/>
                <a:cs typeface="Constantia"/>
              </a:rPr>
              <a:t>A </a:t>
            </a:r>
            <a:r>
              <a:rPr sz="2600" spc="-20" dirty="0">
                <a:latin typeface="Constantia"/>
                <a:cs typeface="Constantia"/>
              </a:rPr>
              <a:t>computer </a:t>
            </a:r>
            <a:r>
              <a:rPr sz="2600" spc="-25" dirty="0">
                <a:latin typeface="Constantia"/>
                <a:cs typeface="Constantia"/>
              </a:rPr>
              <a:t>access </a:t>
            </a:r>
            <a:r>
              <a:rPr sz="2600" spc="-20" dirty="0">
                <a:latin typeface="Constantia"/>
                <a:cs typeface="Constantia"/>
              </a:rPr>
              <a:t>code </a:t>
            </a:r>
            <a:r>
              <a:rPr sz="2600" spc="-30" dirty="0">
                <a:latin typeface="Constantia"/>
                <a:cs typeface="Constantia"/>
              </a:rPr>
              <a:t>word </a:t>
            </a:r>
            <a:r>
              <a:rPr sz="2600" spc="-10" dirty="0">
                <a:latin typeface="Constantia"/>
                <a:cs typeface="Constantia"/>
              </a:rPr>
              <a:t>consists </a:t>
            </a:r>
            <a:r>
              <a:rPr sz="2600" dirty="0">
                <a:latin typeface="Constantia"/>
                <a:cs typeface="Constantia"/>
              </a:rPr>
              <a:t>of </a:t>
            </a:r>
            <a:r>
              <a:rPr sz="2600" spc="-15" dirty="0">
                <a:latin typeface="Constantia"/>
                <a:cs typeface="Constantia"/>
              </a:rPr>
              <a:t>from </a:t>
            </a:r>
            <a:r>
              <a:rPr sz="2600" spc="-10" dirty="0">
                <a:latin typeface="Constantia"/>
                <a:cs typeface="Constantia"/>
              </a:rPr>
              <a:t> </a:t>
            </a:r>
            <a:r>
              <a:rPr sz="2600" spc="-5" dirty="0">
                <a:latin typeface="Constantia"/>
                <a:cs typeface="Constantia"/>
              </a:rPr>
              <a:t>one </a:t>
            </a:r>
            <a:r>
              <a:rPr sz="2600" spc="-20" dirty="0">
                <a:latin typeface="Constantia"/>
                <a:cs typeface="Constantia"/>
              </a:rPr>
              <a:t>to </a:t>
            </a:r>
            <a:r>
              <a:rPr sz="2600" spc="-10" dirty="0">
                <a:latin typeface="Constantia"/>
                <a:cs typeface="Constantia"/>
              </a:rPr>
              <a:t>three </a:t>
            </a:r>
            <a:r>
              <a:rPr sz="2600" spc="-15" dirty="0">
                <a:latin typeface="Constantia"/>
                <a:cs typeface="Constantia"/>
              </a:rPr>
              <a:t>letters </a:t>
            </a:r>
            <a:r>
              <a:rPr sz="2600" spc="-5" dirty="0">
                <a:latin typeface="Constantia"/>
                <a:cs typeface="Constantia"/>
              </a:rPr>
              <a:t>of English </a:t>
            </a:r>
            <a:r>
              <a:rPr sz="2600" dirty="0">
                <a:latin typeface="Constantia"/>
                <a:cs typeface="Constantia"/>
              </a:rPr>
              <a:t>alphabets with </a:t>
            </a:r>
            <a:r>
              <a:rPr sz="2600" spc="-10" dirty="0">
                <a:latin typeface="Constantia"/>
                <a:cs typeface="Constantia"/>
              </a:rPr>
              <a:t>repetitions </a:t>
            </a:r>
            <a:r>
              <a:rPr sz="2600" spc="-5" dirty="0">
                <a:latin typeface="Constantia"/>
                <a:cs typeface="Constantia"/>
              </a:rPr>
              <a:t> </a:t>
            </a:r>
            <a:r>
              <a:rPr sz="2600" spc="-15" dirty="0">
                <a:latin typeface="Constantia"/>
                <a:cs typeface="Constantia"/>
              </a:rPr>
              <a:t>allowed.</a:t>
            </a:r>
            <a:r>
              <a:rPr sz="2600" spc="-40" dirty="0">
                <a:latin typeface="Constantia"/>
                <a:cs typeface="Constantia"/>
              </a:rPr>
              <a:t> </a:t>
            </a:r>
            <a:r>
              <a:rPr sz="2600" spc="-35" dirty="0">
                <a:latin typeface="Constantia"/>
                <a:cs typeface="Constantia"/>
              </a:rPr>
              <a:t>How</a:t>
            </a:r>
            <a:r>
              <a:rPr sz="2600" spc="-65" dirty="0">
                <a:latin typeface="Constantia"/>
                <a:cs typeface="Constantia"/>
              </a:rPr>
              <a:t> </a:t>
            </a:r>
            <a:r>
              <a:rPr sz="2600" spc="-15" dirty="0">
                <a:latin typeface="Constantia"/>
                <a:cs typeface="Constantia"/>
              </a:rPr>
              <a:t>many</a:t>
            </a:r>
            <a:r>
              <a:rPr sz="2600" spc="-140" dirty="0">
                <a:latin typeface="Constantia"/>
                <a:cs typeface="Constantia"/>
              </a:rPr>
              <a:t> </a:t>
            </a:r>
            <a:r>
              <a:rPr sz="2600" spc="-10" dirty="0">
                <a:latin typeface="Constantia"/>
                <a:cs typeface="Constantia"/>
              </a:rPr>
              <a:t>different</a:t>
            </a:r>
            <a:r>
              <a:rPr sz="2600" spc="-140" dirty="0">
                <a:latin typeface="Constantia"/>
                <a:cs typeface="Constantia"/>
              </a:rPr>
              <a:t> </a:t>
            </a:r>
            <a:r>
              <a:rPr sz="2600" spc="-15" dirty="0">
                <a:latin typeface="Constantia"/>
                <a:cs typeface="Constantia"/>
              </a:rPr>
              <a:t>code</a:t>
            </a:r>
            <a:r>
              <a:rPr sz="2600" spc="-145" dirty="0">
                <a:latin typeface="Constantia"/>
                <a:cs typeface="Constantia"/>
              </a:rPr>
              <a:t> </a:t>
            </a:r>
            <a:r>
              <a:rPr sz="2600" spc="-20" dirty="0">
                <a:latin typeface="Constantia"/>
                <a:cs typeface="Constantia"/>
              </a:rPr>
              <a:t>words</a:t>
            </a:r>
            <a:r>
              <a:rPr sz="2600" spc="-140" dirty="0">
                <a:latin typeface="Constantia"/>
                <a:cs typeface="Constantia"/>
              </a:rPr>
              <a:t> </a:t>
            </a:r>
            <a:r>
              <a:rPr sz="2600" spc="-15" dirty="0">
                <a:latin typeface="Constantia"/>
                <a:cs typeface="Constantia"/>
              </a:rPr>
              <a:t>are</a:t>
            </a:r>
            <a:r>
              <a:rPr sz="2600" spc="-95" dirty="0">
                <a:latin typeface="Constantia"/>
                <a:cs typeface="Constantia"/>
              </a:rPr>
              <a:t> </a:t>
            </a:r>
            <a:r>
              <a:rPr sz="2600" dirty="0">
                <a:latin typeface="Constantia"/>
                <a:cs typeface="Constantia"/>
              </a:rPr>
              <a:t>possible.</a:t>
            </a:r>
            <a:endParaRPr sz="2600">
              <a:latin typeface="Constantia"/>
              <a:cs typeface="Constantia"/>
            </a:endParaRPr>
          </a:p>
          <a:p>
            <a:pPr marL="25400">
              <a:lnSpc>
                <a:spcPct val="100000"/>
              </a:lnSpc>
              <a:spcBef>
                <a:spcPts val="625"/>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marL="61594" marR="2570480" algn="just">
              <a:lnSpc>
                <a:spcPct val="119800"/>
              </a:lnSpc>
              <a:spcBef>
                <a:spcPts val="35"/>
              </a:spcBef>
            </a:pPr>
            <a:r>
              <a:rPr sz="2600" spc="-35" dirty="0">
                <a:latin typeface="Constantia"/>
                <a:cs typeface="Constantia"/>
              </a:rPr>
              <a:t>N</a:t>
            </a:r>
            <a:r>
              <a:rPr sz="2600" spc="-5" dirty="0">
                <a:latin typeface="Constantia"/>
                <a:cs typeface="Constantia"/>
              </a:rPr>
              <a:t>um</a:t>
            </a:r>
            <a:r>
              <a:rPr sz="2600" dirty="0">
                <a:latin typeface="Constantia"/>
                <a:cs typeface="Constantia"/>
              </a:rPr>
              <a:t>ber</a:t>
            </a:r>
            <a:r>
              <a:rPr sz="2600" spc="-170" dirty="0">
                <a:latin typeface="Constantia"/>
                <a:cs typeface="Constantia"/>
              </a:rPr>
              <a:t> </a:t>
            </a:r>
            <a:r>
              <a:rPr sz="2600" spc="-5" dirty="0">
                <a:latin typeface="Constantia"/>
                <a:cs typeface="Constantia"/>
              </a:rPr>
              <a:t>o</a:t>
            </a:r>
            <a:r>
              <a:rPr sz="2600" dirty="0">
                <a:latin typeface="Constantia"/>
                <a:cs typeface="Constantia"/>
              </a:rPr>
              <a:t>f</a:t>
            </a:r>
            <a:r>
              <a:rPr sz="2600" spc="-20" dirty="0">
                <a:latin typeface="Constantia"/>
                <a:cs typeface="Constantia"/>
              </a:rPr>
              <a:t> </a:t>
            </a:r>
            <a:r>
              <a:rPr sz="2600" spc="-55" dirty="0">
                <a:latin typeface="Constantia"/>
                <a:cs typeface="Constantia"/>
              </a:rPr>
              <a:t>c</a:t>
            </a:r>
            <a:r>
              <a:rPr sz="2600" dirty="0">
                <a:latin typeface="Constantia"/>
                <a:cs typeface="Constantia"/>
              </a:rPr>
              <a:t>ode</a:t>
            </a:r>
            <a:r>
              <a:rPr sz="2600" spc="-140" dirty="0">
                <a:latin typeface="Constantia"/>
                <a:cs typeface="Constantia"/>
              </a:rPr>
              <a:t> </a:t>
            </a:r>
            <a:r>
              <a:rPr sz="2600" spc="-60" dirty="0">
                <a:latin typeface="Constantia"/>
                <a:cs typeface="Constantia"/>
              </a:rPr>
              <a:t>w</a:t>
            </a:r>
            <a:r>
              <a:rPr sz="2600" dirty="0">
                <a:latin typeface="Constantia"/>
                <a:cs typeface="Constantia"/>
              </a:rPr>
              <a:t>o</a:t>
            </a:r>
            <a:r>
              <a:rPr sz="2600" spc="-45" dirty="0">
                <a:latin typeface="Constantia"/>
                <a:cs typeface="Constantia"/>
              </a:rPr>
              <a:t>r</a:t>
            </a:r>
            <a:r>
              <a:rPr sz="2600" spc="-5" dirty="0">
                <a:latin typeface="Constantia"/>
                <a:cs typeface="Constantia"/>
              </a:rPr>
              <a:t>d</a:t>
            </a:r>
            <a:r>
              <a:rPr sz="2600" dirty="0">
                <a:latin typeface="Constantia"/>
                <a:cs typeface="Constantia"/>
              </a:rPr>
              <a:t>s</a:t>
            </a:r>
            <a:r>
              <a:rPr sz="2600" spc="-140"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dirty="0">
                <a:latin typeface="Constantia"/>
                <a:cs typeface="Constantia"/>
              </a:rPr>
              <a:t>length</a:t>
            </a:r>
            <a:r>
              <a:rPr sz="2600" spc="-55" dirty="0">
                <a:latin typeface="Constantia"/>
                <a:cs typeface="Constantia"/>
              </a:rPr>
              <a:t> </a:t>
            </a:r>
            <a:r>
              <a:rPr sz="2600" dirty="0">
                <a:latin typeface="Constantia"/>
                <a:cs typeface="Constantia"/>
              </a:rPr>
              <a:t>1</a:t>
            </a:r>
            <a:r>
              <a:rPr sz="2600" spc="-5" dirty="0">
                <a:latin typeface="Constantia"/>
                <a:cs typeface="Constantia"/>
              </a:rPr>
              <a:t> </a:t>
            </a:r>
            <a:r>
              <a:rPr sz="2600" dirty="0">
                <a:latin typeface="Constantia"/>
                <a:cs typeface="Constantia"/>
              </a:rPr>
              <a:t>=</a:t>
            </a:r>
            <a:r>
              <a:rPr sz="2600" spc="-5" dirty="0">
                <a:latin typeface="Constantia"/>
                <a:cs typeface="Constantia"/>
              </a:rPr>
              <a:t> </a:t>
            </a:r>
            <a:r>
              <a:rPr sz="2600" spc="-5" dirty="0">
                <a:latin typeface="Cambria Math"/>
                <a:cs typeface="Cambria Math"/>
              </a:rPr>
              <a:t>2</a:t>
            </a:r>
            <a:r>
              <a:rPr sz="2600" spc="-65" dirty="0">
                <a:latin typeface="Cambria Math"/>
                <a:cs typeface="Cambria Math"/>
              </a:rPr>
              <a:t>6</a:t>
            </a:r>
            <a:r>
              <a:rPr sz="2850" spc="37" baseline="27777" dirty="0">
                <a:latin typeface="Cambria Math"/>
                <a:cs typeface="Cambria Math"/>
              </a:rPr>
              <a:t>1  </a:t>
            </a:r>
            <a:r>
              <a:rPr sz="2600" spc="-35" dirty="0">
                <a:latin typeface="Constantia"/>
                <a:cs typeface="Constantia"/>
              </a:rPr>
              <a:t>N</a:t>
            </a:r>
            <a:r>
              <a:rPr sz="2600" spc="-5" dirty="0">
                <a:latin typeface="Constantia"/>
                <a:cs typeface="Constantia"/>
              </a:rPr>
              <a:t>um</a:t>
            </a:r>
            <a:r>
              <a:rPr sz="2600" dirty="0">
                <a:latin typeface="Constantia"/>
                <a:cs typeface="Constantia"/>
              </a:rPr>
              <a:t>ber</a:t>
            </a:r>
            <a:r>
              <a:rPr sz="2600" spc="-170" dirty="0">
                <a:latin typeface="Constantia"/>
                <a:cs typeface="Constantia"/>
              </a:rPr>
              <a:t> </a:t>
            </a:r>
            <a:r>
              <a:rPr sz="2600" spc="-5" dirty="0">
                <a:latin typeface="Constantia"/>
                <a:cs typeface="Constantia"/>
              </a:rPr>
              <a:t>o</a:t>
            </a:r>
            <a:r>
              <a:rPr sz="2600" dirty="0">
                <a:latin typeface="Constantia"/>
                <a:cs typeface="Constantia"/>
              </a:rPr>
              <a:t>f</a:t>
            </a:r>
            <a:r>
              <a:rPr sz="2600" spc="-20" dirty="0">
                <a:latin typeface="Constantia"/>
                <a:cs typeface="Constantia"/>
              </a:rPr>
              <a:t> </a:t>
            </a:r>
            <a:r>
              <a:rPr sz="2600" spc="-55" dirty="0">
                <a:latin typeface="Constantia"/>
                <a:cs typeface="Constantia"/>
              </a:rPr>
              <a:t>c</a:t>
            </a:r>
            <a:r>
              <a:rPr sz="2600" dirty="0">
                <a:latin typeface="Constantia"/>
                <a:cs typeface="Constantia"/>
              </a:rPr>
              <a:t>ode</a:t>
            </a:r>
            <a:r>
              <a:rPr sz="2600" spc="-140" dirty="0">
                <a:latin typeface="Constantia"/>
                <a:cs typeface="Constantia"/>
              </a:rPr>
              <a:t> </a:t>
            </a:r>
            <a:r>
              <a:rPr sz="2600" spc="-60" dirty="0">
                <a:latin typeface="Constantia"/>
                <a:cs typeface="Constantia"/>
              </a:rPr>
              <a:t>w</a:t>
            </a:r>
            <a:r>
              <a:rPr sz="2600" dirty="0">
                <a:latin typeface="Constantia"/>
                <a:cs typeface="Constantia"/>
              </a:rPr>
              <a:t>o</a:t>
            </a:r>
            <a:r>
              <a:rPr sz="2600" spc="-45" dirty="0">
                <a:latin typeface="Constantia"/>
                <a:cs typeface="Constantia"/>
              </a:rPr>
              <a:t>r</a:t>
            </a:r>
            <a:r>
              <a:rPr sz="2600" spc="-5" dirty="0">
                <a:latin typeface="Constantia"/>
                <a:cs typeface="Constantia"/>
              </a:rPr>
              <a:t>d</a:t>
            </a:r>
            <a:r>
              <a:rPr sz="2600" dirty="0">
                <a:latin typeface="Constantia"/>
                <a:cs typeface="Constantia"/>
              </a:rPr>
              <a:t>s</a:t>
            </a:r>
            <a:r>
              <a:rPr sz="2600" spc="-140"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dirty="0">
                <a:latin typeface="Constantia"/>
                <a:cs typeface="Constantia"/>
              </a:rPr>
              <a:t>length</a:t>
            </a:r>
            <a:r>
              <a:rPr sz="2600" spc="-55" dirty="0">
                <a:latin typeface="Constantia"/>
                <a:cs typeface="Constantia"/>
              </a:rPr>
              <a:t> </a:t>
            </a:r>
            <a:r>
              <a:rPr sz="2600" dirty="0">
                <a:latin typeface="Constantia"/>
                <a:cs typeface="Constantia"/>
              </a:rPr>
              <a:t>2</a:t>
            </a:r>
            <a:r>
              <a:rPr sz="2600" spc="-10" dirty="0">
                <a:latin typeface="Constantia"/>
                <a:cs typeface="Constantia"/>
              </a:rPr>
              <a:t> </a:t>
            </a:r>
            <a:r>
              <a:rPr sz="2600" dirty="0">
                <a:latin typeface="Constantia"/>
                <a:cs typeface="Constantia"/>
              </a:rPr>
              <a:t>=</a:t>
            </a:r>
            <a:r>
              <a:rPr sz="2600" spc="-5" dirty="0">
                <a:latin typeface="Constantia"/>
                <a:cs typeface="Constantia"/>
              </a:rPr>
              <a:t> </a:t>
            </a:r>
            <a:r>
              <a:rPr sz="2600" spc="-5" dirty="0">
                <a:latin typeface="Cambria Math"/>
                <a:cs typeface="Cambria Math"/>
              </a:rPr>
              <a:t>26</a:t>
            </a:r>
            <a:r>
              <a:rPr sz="2850" spc="37" baseline="27777" dirty="0">
                <a:latin typeface="Cambria Math"/>
                <a:cs typeface="Cambria Math"/>
              </a:rPr>
              <a:t>2  </a:t>
            </a:r>
            <a:r>
              <a:rPr sz="2600" spc="-35" dirty="0">
                <a:latin typeface="Constantia"/>
                <a:cs typeface="Constantia"/>
              </a:rPr>
              <a:t>N</a:t>
            </a:r>
            <a:r>
              <a:rPr sz="2600" spc="-5" dirty="0">
                <a:latin typeface="Constantia"/>
                <a:cs typeface="Constantia"/>
              </a:rPr>
              <a:t>um</a:t>
            </a:r>
            <a:r>
              <a:rPr sz="2600" dirty="0">
                <a:latin typeface="Constantia"/>
                <a:cs typeface="Constantia"/>
              </a:rPr>
              <a:t>ber</a:t>
            </a:r>
            <a:r>
              <a:rPr sz="2600" spc="-170" dirty="0">
                <a:latin typeface="Constantia"/>
                <a:cs typeface="Constantia"/>
              </a:rPr>
              <a:t> </a:t>
            </a:r>
            <a:r>
              <a:rPr sz="2600" spc="-5" dirty="0">
                <a:latin typeface="Constantia"/>
                <a:cs typeface="Constantia"/>
              </a:rPr>
              <a:t>o</a:t>
            </a:r>
            <a:r>
              <a:rPr sz="2600" dirty="0">
                <a:latin typeface="Constantia"/>
                <a:cs typeface="Constantia"/>
              </a:rPr>
              <a:t>f</a:t>
            </a:r>
            <a:r>
              <a:rPr sz="2600" spc="-20" dirty="0">
                <a:latin typeface="Constantia"/>
                <a:cs typeface="Constantia"/>
              </a:rPr>
              <a:t> </a:t>
            </a:r>
            <a:r>
              <a:rPr sz="2600" spc="-55" dirty="0">
                <a:latin typeface="Constantia"/>
                <a:cs typeface="Constantia"/>
              </a:rPr>
              <a:t>c</a:t>
            </a:r>
            <a:r>
              <a:rPr sz="2600" dirty="0">
                <a:latin typeface="Constantia"/>
                <a:cs typeface="Constantia"/>
              </a:rPr>
              <a:t>ode</a:t>
            </a:r>
            <a:r>
              <a:rPr sz="2600" spc="-140" dirty="0">
                <a:latin typeface="Constantia"/>
                <a:cs typeface="Constantia"/>
              </a:rPr>
              <a:t> </a:t>
            </a:r>
            <a:r>
              <a:rPr sz="2600" spc="-60" dirty="0">
                <a:latin typeface="Constantia"/>
                <a:cs typeface="Constantia"/>
              </a:rPr>
              <a:t>w</a:t>
            </a:r>
            <a:r>
              <a:rPr sz="2600" dirty="0">
                <a:latin typeface="Constantia"/>
                <a:cs typeface="Constantia"/>
              </a:rPr>
              <a:t>o</a:t>
            </a:r>
            <a:r>
              <a:rPr sz="2600" spc="-45" dirty="0">
                <a:latin typeface="Constantia"/>
                <a:cs typeface="Constantia"/>
              </a:rPr>
              <a:t>r</a:t>
            </a:r>
            <a:r>
              <a:rPr sz="2600" spc="-5" dirty="0">
                <a:latin typeface="Constantia"/>
                <a:cs typeface="Constantia"/>
              </a:rPr>
              <a:t>d</a:t>
            </a:r>
            <a:r>
              <a:rPr sz="2600" dirty="0">
                <a:latin typeface="Constantia"/>
                <a:cs typeface="Constantia"/>
              </a:rPr>
              <a:t>s</a:t>
            </a:r>
            <a:r>
              <a:rPr sz="2600" spc="-140" dirty="0">
                <a:latin typeface="Constantia"/>
                <a:cs typeface="Constantia"/>
              </a:rPr>
              <a:t> </a:t>
            </a:r>
            <a:r>
              <a:rPr sz="2600" spc="-5" dirty="0">
                <a:latin typeface="Constantia"/>
                <a:cs typeface="Constantia"/>
              </a:rPr>
              <a:t>o</a:t>
            </a:r>
            <a:r>
              <a:rPr sz="2600" dirty="0">
                <a:latin typeface="Constantia"/>
                <a:cs typeface="Constantia"/>
              </a:rPr>
              <a:t>f</a:t>
            </a:r>
            <a:r>
              <a:rPr sz="2600" spc="50" dirty="0">
                <a:latin typeface="Constantia"/>
                <a:cs typeface="Constantia"/>
              </a:rPr>
              <a:t> </a:t>
            </a:r>
            <a:r>
              <a:rPr sz="2600" dirty="0">
                <a:latin typeface="Constantia"/>
                <a:cs typeface="Constantia"/>
              </a:rPr>
              <a:t>length</a:t>
            </a:r>
            <a:r>
              <a:rPr sz="2600" spc="-55" dirty="0">
                <a:latin typeface="Constantia"/>
                <a:cs typeface="Constantia"/>
              </a:rPr>
              <a:t> </a:t>
            </a:r>
            <a:r>
              <a:rPr sz="2600" dirty="0">
                <a:latin typeface="Constantia"/>
                <a:cs typeface="Constantia"/>
              </a:rPr>
              <a:t>3</a:t>
            </a:r>
            <a:r>
              <a:rPr sz="2600" spc="-10" dirty="0">
                <a:latin typeface="Constantia"/>
                <a:cs typeface="Constantia"/>
              </a:rPr>
              <a:t> </a:t>
            </a:r>
            <a:r>
              <a:rPr sz="2600" dirty="0">
                <a:latin typeface="Constantia"/>
                <a:cs typeface="Constantia"/>
              </a:rPr>
              <a:t>=</a:t>
            </a:r>
            <a:r>
              <a:rPr sz="2600" spc="-5" dirty="0">
                <a:latin typeface="Constantia"/>
                <a:cs typeface="Constantia"/>
              </a:rPr>
              <a:t> </a:t>
            </a:r>
            <a:r>
              <a:rPr sz="2600" spc="-5" dirty="0">
                <a:latin typeface="Cambria Math"/>
                <a:cs typeface="Cambria Math"/>
              </a:rPr>
              <a:t>26</a:t>
            </a:r>
            <a:r>
              <a:rPr sz="2850" spc="37" baseline="27777" dirty="0">
                <a:latin typeface="Cambria Math"/>
                <a:cs typeface="Cambria Math"/>
              </a:rPr>
              <a:t>3  </a:t>
            </a:r>
            <a:r>
              <a:rPr sz="2600" spc="-45" dirty="0">
                <a:latin typeface="Constantia"/>
                <a:cs typeface="Constantia"/>
              </a:rPr>
              <a:t>H</a:t>
            </a:r>
            <a:r>
              <a:rPr sz="2600" dirty="0">
                <a:latin typeface="Constantia"/>
                <a:cs typeface="Constantia"/>
              </a:rPr>
              <a:t>en</a:t>
            </a:r>
            <a:r>
              <a:rPr sz="2600" spc="-55" dirty="0">
                <a:latin typeface="Constantia"/>
                <a:cs typeface="Constantia"/>
              </a:rPr>
              <a:t>c</a:t>
            </a:r>
            <a:r>
              <a:rPr sz="2600" dirty="0">
                <a:latin typeface="Constantia"/>
                <a:cs typeface="Constantia"/>
              </a:rPr>
              <a:t>e,</a:t>
            </a:r>
            <a:r>
              <a:rPr sz="2600" spc="-35" dirty="0">
                <a:latin typeface="Constantia"/>
                <a:cs typeface="Constantia"/>
              </a:rPr>
              <a:t> </a:t>
            </a:r>
            <a:r>
              <a:rPr sz="2600" spc="-5" dirty="0">
                <a:latin typeface="Constantia"/>
                <a:cs typeface="Constantia"/>
              </a:rPr>
              <a:t>th</a:t>
            </a:r>
            <a:r>
              <a:rPr sz="2600" dirty="0">
                <a:latin typeface="Constantia"/>
                <a:cs typeface="Constantia"/>
              </a:rPr>
              <a:t>e</a:t>
            </a:r>
            <a:r>
              <a:rPr sz="2600" spc="-95" dirty="0">
                <a:latin typeface="Constantia"/>
                <a:cs typeface="Constantia"/>
              </a:rPr>
              <a:t> </a:t>
            </a:r>
            <a:r>
              <a:rPr sz="2600" spc="-35" dirty="0">
                <a:latin typeface="Constantia"/>
                <a:cs typeface="Constantia"/>
              </a:rPr>
              <a:t>t</a:t>
            </a:r>
            <a:r>
              <a:rPr sz="2600" dirty="0">
                <a:latin typeface="Constantia"/>
                <a:cs typeface="Constantia"/>
              </a:rPr>
              <a:t>otal</a:t>
            </a:r>
            <a:r>
              <a:rPr sz="2600" spc="-45" dirty="0">
                <a:latin typeface="Constantia"/>
                <a:cs typeface="Constantia"/>
              </a:rPr>
              <a:t> </a:t>
            </a:r>
            <a:r>
              <a:rPr sz="2600" spc="-5" dirty="0">
                <a:latin typeface="Constantia"/>
                <a:cs typeface="Constantia"/>
              </a:rPr>
              <a:t>numbe</a:t>
            </a:r>
            <a:r>
              <a:rPr sz="2600" dirty="0">
                <a:latin typeface="Constantia"/>
                <a:cs typeface="Constantia"/>
              </a:rPr>
              <a:t>r</a:t>
            </a:r>
            <a:r>
              <a:rPr sz="2600" spc="-160" dirty="0">
                <a:latin typeface="Constantia"/>
                <a:cs typeface="Constantia"/>
              </a:rPr>
              <a:t> </a:t>
            </a:r>
            <a:r>
              <a:rPr sz="2600" spc="-5" dirty="0">
                <a:latin typeface="Constantia"/>
                <a:cs typeface="Constantia"/>
              </a:rPr>
              <a:t>o</a:t>
            </a:r>
            <a:r>
              <a:rPr sz="2600" dirty="0">
                <a:latin typeface="Constantia"/>
                <a:cs typeface="Constantia"/>
              </a:rPr>
              <a:t>f</a:t>
            </a:r>
            <a:r>
              <a:rPr sz="2600" spc="-20" dirty="0">
                <a:latin typeface="Constantia"/>
                <a:cs typeface="Constantia"/>
              </a:rPr>
              <a:t> </a:t>
            </a:r>
            <a:r>
              <a:rPr sz="2600" spc="-55" dirty="0">
                <a:latin typeface="Constantia"/>
                <a:cs typeface="Constantia"/>
              </a:rPr>
              <a:t>c</a:t>
            </a:r>
            <a:r>
              <a:rPr sz="2600" dirty="0">
                <a:latin typeface="Constantia"/>
                <a:cs typeface="Constantia"/>
              </a:rPr>
              <a:t>ode</a:t>
            </a:r>
            <a:r>
              <a:rPr sz="2600" spc="-145" dirty="0">
                <a:latin typeface="Constantia"/>
                <a:cs typeface="Constantia"/>
              </a:rPr>
              <a:t> </a:t>
            </a:r>
            <a:r>
              <a:rPr sz="2600" spc="-60" dirty="0">
                <a:latin typeface="Constantia"/>
                <a:cs typeface="Constantia"/>
              </a:rPr>
              <a:t>w</a:t>
            </a:r>
            <a:r>
              <a:rPr sz="2600" dirty="0">
                <a:latin typeface="Constantia"/>
                <a:cs typeface="Constantia"/>
              </a:rPr>
              <a:t>o</a:t>
            </a:r>
            <a:r>
              <a:rPr sz="2600" spc="-45" dirty="0">
                <a:latin typeface="Constantia"/>
                <a:cs typeface="Constantia"/>
              </a:rPr>
              <a:t>r</a:t>
            </a:r>
            <a:r>
              <a:rPr sz="2600" spc="-5" dirty="0">
                <a:latin typeface="Constantia"/>
                <a:cs typeface="Constantia"/>
              </a:rPr>
              <a:t>d</a:t>
            </a:r>
            <a:r>
              <a:rPr sz="2600" dirty="0">
                <a:latin typeface="Constantia"/>
                <a:cs typeface="Constantia"/>
              </a:rPr>
              <a:t>s</a:t>
            </a:r>
            <a:r>
              <a:rPr sz="2600" spc="-80" dirty="0">
                <a:latin typeface="Constantia"/>
                <a:cs typeface="Constantia"/>
              </a:rPr>
              <a:t> </a:t>
            </a:r>
            <a:r>
              <a:rPr sz="2600" dirty="0">
                <a:latin typeface="Constantia"/>
                <a:cs typeface="Constantia"/>
              </a:rPr>
              <a:t>=</a:t>
            </a:r>
            <a:endParaRPr sz="2600">
              <a:latin typeface="Constantia"/>
              <a:cs typeface="Constantia"/>
            </a:endParaRPr>
          </a:p>
          <a:p>
            <a:pPr marL="3445510">
              <a:lnSpc>
                <a:spcPct val="100000"/>
              </a:lnSpc>
              <a:spcBef>
                <a:spcPts val="645"/>
              </a:spcBef>
            </a:pPr>
            <a:r>
              <a:rPr sz="2600" spc="20" dirty="0">
                <a:latin typeface="Cambria Math"/>
                <a:cs typeface="Cambria Math"/>
              </a:rPr>
              <a:t>26</a:t>
            </a:r>
            <a:r>
              <a:rPr sz="2850" spc="30" baseline="27777" dirty="0">
                <a:latin typeface="Cambria Math"/>
                <a:cs typeface="Cambria Math"/>
              </a:rPr>
              <a:t>1</a:t>
            </a:r>
            <a:r>
              <a:rPr sz="2600" spc="20" dirty="0">
                <a:latin typeface="Constantia"/>
                <a:cs typeface="Constantia"/>
              </a:rPr>
              <a:t>+</a:t>
            </a:r>
            <a:r>
              <a:rPr sz="2600" spc="-15" dirty="0">
                <a:latin typeface="Constantia"/>
                <a:cs typeface="Constantia"/>
              </a:rPr>
              <a:t> </a:t>
            </a:r>
            <a:r>
              <a:rPr sz="2600" spc="10" dirty="0">
                <a:latin typeface="Cambria Math"/>
                <a:cs typeface="Cambria Math"/>
              </a:rPr>
              <a:t>26</a:t>
            </a:r>
            <a:r>
              <a:rPr sz="2850" spc="15" baseline="27777" dirty="0">
                <a:latin typeface="Cambria Math"/>
                <a:cs typeface="Cambria Math"/>
              </a:rPr>
              <a:t>2</a:t>
            </a:r>
            <a:r>
              <a:rPr sz="2850" spc="472" baseline="27777" dirty="0">
                <a:latin typeface="Cambria Math"/>
                <a:cs typeface="Cambria Math"/>
              </a:rPr>
              <a:t> </a:t>
            </a:r>
            <a:r>
              <a:rPr sz="2600" dirty="0">
                <a:latin typeface="Constantia"/>
                <a:cs typeface="Constantia"/>
              </a:rPr>
              <a:t>+</a:t>
            </a:r>
            <a:r>
              <a:rPr sz="2600" spc="-15" dirty="0">
                <a:latin typeface="Constantia"/>
                <a:cs typeface="Constantia"/>
              </a:rPr>
              <a:t> </a:t>
            </a:r>
            <a:r>
              <a:rPr sz="2600" spc="35" dirty="0">
                <a:latin typeface="Cambria Math"/>
                <a:cs typeface="Cambria Math"/>
              </a:rPr>
              <a:t>26</a:t>
            </a:r>
            <a:r>
              <a:rPr sz="2850" spc="52" baseline="27777" dirty="0">
                <a:latin typeface="Cambria Math"/>
                <a:cs typeface="Cambria Math"/>
              </a:rPr>
              <a:t>3</a:t>
            </a:r>
            <a:r>
              <a:rPr sz="2600" spc="35" dirty="0">
                <a:latin typeface="Constantia"/>
                <a:cs typeface="Constantia"/>
              </a:rPr>
              <a:t>=</a:t>
            </a:r>
            <a:r>
              <a:rPr sz="2600" spc="-15" dirty="0">
                <a:latin typeface="Constantia"/>
                <a:cs typeface="Constantia"/>
              </a:rPr>
              <a:t> </a:t>
            </a:r>
            <a:r>
              <a:rPr sz="2600" spc="-10" dirty="0">
                <a:latin typeface="Constantia"/>
                <a:cs typeface="Constantia"/>
              </a:rPr>
              <a:t>18,278</a:t>
            </a:r>
            <a:endParaRPr sz="260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322956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408178"/>
            <a:ext cx="4671060" cy="711200"/>
          </a:xfrm>
          <a:prstGeom prst="rect">
            <a:avLst/>
          </a:prstGeom>
        </p:spPr>
        <p:txBody>
          <a:bodyPr vert="horz" wrap="square" lIns="0" tIns="12700" rIns="0" bIns="0" rtlCol="0">
            <a:spAutoFit/>
          </a:bodyPr>
          <a:lstStyle/>
          <a:p>
            <a:pPr marL="12700">
              <a:lnSpc>
                <a:spcPct val="100000"/>
              </a:lnSpc>
              <a:spcBef>
                <a:spcPts val="100"/>
              </a:spcBef>
              <a:tabLst>
                <a:tab pos="2236470" algn="l"/>
              </a:tabLst>
            </a:pPr>
            <a:r>
              <a:rPr sz="4500" spc="-10" dirty="0">
                <a:solidFill>
                  <a:srgbClr val="04607A"/>
                </a:solidFill>
                <a:latin typeface="Calibri"/>
                <a:cs typeface="Calibri"/>
              </a:rPr>
              <a:t>Counting	</a:t>
            </a:r>
            <a:r>
              <a:rPr sz="4500" spc="-30" dirty="0">
                <a:solidFill>
                  <a:srgbClr val="04607A"/>
                </a:solidFill>
                <a:latin typeface="Calibri"/>
                <a:cs typeface="Calibri"/>
              </a:rPr>
              <a:t>Passwords</a:t>
            </a:r>
            <a:endParaRPr sz="4500">
              <a:latin typeface="Calibri"/>
              <a:cs typeface="Calibri"/>
            </a:endParaRPr>
          </a:p>
        </p:txBody>
      </p:sp>
      <p:sp>
        <p:nvSpPr>
          <p:cNvPr id="3" name="object 3"/>
          <p:cNvSpPr txBox="1"/>
          <p:nvPr/>
        </p:nvSpPr>
        <p:spPr>
          <a:xfrm>
            <a:off x="116839" y="1337585"/>
            <a:ext cx="8537575" cy="4401820"/>
          </a:xfrm>
          <a:prstGeom prst="rect">
            <a:avLst/>
          </a:prstGeom>
        </p:spPr>
        <p:txBody>
          <a:bodyPr vert="horz" wrap="square" lIns="0" tIns="64769" rIns="0" bIns="0" rtlCol="0">
            <a:spAutoFit/>
          </a:bodyPr>
          <a:lstStyle/>
          <a:p>
            <a:pPr marL="325120" indent="-274320" algn="just">
              <a:lnSpc>
                <a:spcPct val="100000"/>
              </a:lnSpc>
              <a:spcBef>
                <a:spcPts val="509"/>
              </a:spcBef>
              <a:buClr>
                <a:srgbClr val="0AD0D9"/>
              </a:buClr>
              <a:buSzPct val="94444"/>
              <a:buFont typeface="Segoe UI Symbol"/>
              <a:buChar char="⚫"/>
              <a:tabLst>
                <a:tab pos="325120" algn="l"/>
              </a:tabLst>
            </a:pPr>
            <a:r>
              <a:rPr sz="1800" spc="-5" dirty="0">
                <a:latin typeface="Constantia"/>
                <a:cs typeface="Constantia"/>
              </a:rPr>
              <a:t>Combining</a:t>
            </a:r>
            <a:r>
              <a:rPr sz="1800" spc="-10" dirty="0">
                <a:latin typeface="Constantia"/>
                <a:cs typeface="Constantia"/>
              </a:rPr>
              <a:t> </a:t>
            </a:r>
            <a:r>
              <a:rPr sz="1800" dirty="0">
                <a:latin typeface="Constantia"/>
                <a:cs typeface="Constantia"/>
              </a:rPr>
              <a:t>the</a:t>
            </a:r>
            <a:r>
              <a:rPr sz="1800" spc="-75" dirty="0">
                <a:latin typeface="Constantia"/>
                <a:cs typeface="Constantia"/>
              </a:rPr>
              <a:t> </a:t>
            </a:r>
            <a:r>
              <a:rPr sz="1800" dirty="0">
                <a:latin typeface="Constantia"/>
                <a:cs typeface="Constantia"/>
              </a:rPr>
              <a:t>sum</a:t>
            </a:r>
            <a:r>
              <a:rPr sz="1800" spc="-90" dirty="0">
                <a:latin typeface="Constantia"/>
                <a:cs typeface="Constantia"/>
              </a:rPr>
              <a:t> </a:t>
            </a:r>
            <a:r>
              <a:rPr sz="1800" spc="-5" dirty="0">
                <a:latin typeface="Constantia"/>
                <a:cs typeface="Constantia"/>
              </a:rPr>
              <a:t>and</a:t>
            </a:r>
            <a:r>
              <a:rPr sz="1800" spc="-10" dirty="0">
                <a:latin typeface="Constantia"/>
                <a:cs typeface="Constantia"/>
              </a:rPr>
              <a:t> </a:t>
            </a:r>
            <a:r>
              <a:rPr sz="1800" spc="-5" dirty="0">
                <a:latin typeface="Constantia"/>
                <a:cs typeface="Constantia"/>
              </a:rPr>
              <a:t>product</a:t>
            </a:r>
            <a:r>
              <a:rPr sz="1800" spc="-90" dirty="0">
                <a:latin typeface="Constantia"/>
                <a:cs typeface="Constantia"/>
              </a:rPr>
              <a:t> </a:t>
            </a:r>
            <a:r>
              <a:rPr sz="1800" spc="-5" dirty="0">
                <a:latin typeface="Constantia"/>
                <a:cs typeface="Constantia"/>
              </a:rPr>
              <a:t>rule</a:t>
            </a:r>
            <a:r>
              <a:rPr sz="1800" spc="-100" dirty="0">
                <a:latin typeface="Constantia"/>
                <a:cs typeface="Constantia"/>
              </a:rPr>
              <a:t> </a:t>
            </a:r>
            <a:r>
              <a:rPr sz="1800" spc="-10" dirty="0">
                <a:latin typeface="Constantia"/>
                <a:cs typeface="Constantia"/>
              </a:rPr>
              <a:t>allows</a:t>
            </a:r>
            <a:r>
              <a:rPr sz="1800" spc="-80" dirty="0">
                <a:latin typeface="Constantia"/>
                <a:cs typeface="Constantia"/>
              </a:rPr>
              <a:t> </a:t>
            </a:r>
            <a:r>
              <a:rPr sz="1800" spc="-5" dirty="0">
                <a:latin typeface="Constantia"/>
                <a:cs typeface="Constantia"/>
              </a:rPr>
              <a:t>us</a:t>
            </a:r>
            <a:r>
              <a:rPr sz="1800" spc="-50" dirty="0">
                <a:latin typeface="Constantia"/>
                <a:cs typeface="Constantia"/>
              </a:rPr>
              <a:t> </a:t>
            </a:r>
            <a:r>
              <a:rPr sz="1800" spc="-15" dirty="0">
                <a:latin typeface="Constantia"/>
                <a:cs typeface="Constantia"/>
              </a:rPr>
              <a:t>to</a:t>
            </a:r>
            <a:r>
              <a:rPr sz="1800" spc="-85" dirty="0">
                <a:latin typeface="Constantia"/>
                <a:cs typeface="Constantia"/>
              </a:rPr>
              <a:t> </a:t>
            </a:r>
            <a:r>
              <a:rPr sz="1800" spc="-15" dirty="0">
                <a:latin typeface="Constantia"/>
                <a:cs typeface="Constantia"/>
              </a:rPr>
              <a:t>solve</a:t>
            </a:r>
            <a:r>
              <a:rPr sz="1800" spc="-40" dirty="0">
                <a:latin typeface="Constantia"/>
                <a:cs typeface="Constantia"/>
              </a:rPr>
              <a:t> </a:t>
            </a:r>
            <a:r>
              <a:rPr sz="1800" spc="-10" dirty="0">
                <a:latin typeface="Constantia"/>
                <a:cs typeface="Constantia"/>
              </a:rPr>
              <a:t>more</a:t>
            </a:r>
            <a:r>
              <a:rPr sz="1800" spc="-105" dirty="0">
                <a:latin typeface="Constantia"/>
                <a:cs typeface="Constantia"/>
              </a:rPr>
              <a:t> </a:t>
            </a:r>
            <a:r>
              <a:rPr sz="1800" spc="-10" dirty="0">
                <a:latin typeface="Constantia"/>
                <a:cs typeface="Constantia"/>
              </a:rPr>
              <a:t>complex</a:t>
            </a:r>
            <a:r>
              <a:rPr sz="1800" spc="-55" dirty="0">
                <a:latin typeface="Constantia"/>
                <a:cs typeface="Constantia"/>
              </a:rPr>
              <a:t> </a:t>
            </a:r>
            <a:r>
              <a:rPr sz="1800" spc="-5" dirty="0">
                <a:latin typeface="Constantia"/>
                <a:cs typeface="Constantia"/>
              </a:rPr>
              <a:t>problems.</a:t>
            </a:r>
            <a:endParaRPr sz="1800">
              <a:latin typeface="Constantia"/>
              <a:cs typeface="Constantia"/>
            </a:endParaRPr>
          </a:p>
          <a:p>
            <a:pPr marL="324485" marR="43180" indent="50165" algn="just">
              <a:lnSpc>
                <a:spcPct val="100299"/>
              </a:lnSpc>
              <a:spcBef>
                <a:spcPts val="535"/>
              </a:spcBef>
            </a:pPr>
            <a:r>
              <a:rPr sz="2400" b="1" spc="-5" dirty="0">
                <a:latin typeface="Constantia"/>
                <a:cs typeface="Constantia"/>
              </a:rPr>
              <a:t>Example</a:t>
            </a:r>
            <a:r>
              <a:rPr sz="2400" spc="-5" dirty="0">
                <a:latin typeface="Constantia"/>
                <a:cs typeface="Constantia"/>
              </a:rPr>
              <a:t>: </a:t>
            </a:r>
            <a:r>
              <a:rPr sz="2000" dirty="0">
                <a:latin typeface="Constantia"/>
                <a:cs typeface="Constantia"/>
              </a:rPr>
              <a:t>Each </a:t>
            </a:r>
            <a:r>
              <a:rPr sz="2000" spc="-5" dirty="0">
                <a:latin typeface="Constantia"/>
                <a:cs typeface="Constantia"/>
              </a:rPr>
              <a:t>user on </a:t>
            </a:r>
            <a:r>
              <a:rPr sz="2000" dirty="0">
                <a:latin typeface="Constantia"/>
                <a:cs typeface="Constantia"/>
              </a:rPr>
              <a:t>a </a:t>
            </a:r>
            <a:r>
              <a:rPr sz="2000" spc="-15" dirty="0">
                <a:latin typeface="Constantia"/>
                <a:cs typeface="Constantia"/>
              </a:rPr>
              <a:t>computer </a:t>
            </a:r>
            <a:r>
              <a:rPr sz="2000" spc="-10" dirty="0">
                <a:latin typeface="Constantia"/>
                <a:cs typeface="Constantia"/>
              </a:rPr>
              <a:t>system </a:t>
            </a:r>
            <a:r>
              <a:rPr sz="2000" dirty="0">
                <a:latin typeface="Constantia"/>
                <a:cs typeface="Constantia"/>
              </a:rPr>
              <a:t>has a </a:t>
            </a:r>
            <a:r>
              <a:rPr sz="2000" spc="-15" dirty="0">
                <a:latin typeface="Constantia"/>
                <a:cs typeface="Constantia"/>
              </a:rPr>
              <a:t>password, </a:t>
            </a:r>
            <a:r>
              <a:rPr sz="2000" spc="-5" dirty="0">
                <a:latin typeface="Constantia"/>
                <a:cs typeface="Constantia"/>
              </a:rPr>
              <a:t>which </a:t>
            </a:r>
            <a:r>
              <a:rPr sz="2000" spc="-10" dirty="0">
                <a:latin typeface="Constantia"/>
                <a:cs typeface="Constantia"/>
              </a:rPr>
              <a:t>is </a:t>
            </a:r>
            <a:r>
              <a:rPr sz="2000" dirty="0">
                <a:latin typeface="Constantia"/>
                <a:cs typeface="Constantia"/>
              </a:rPr>
              <a:t>six </a:t>
            </a:r>
            <a:r>
              <a:rPr sz="2000" spc="5" dirty="0">
                <a:latin typeface="Constantia"/>
                <a:cs typeface="Constantia"/>
              </a:rPr>
              <a:t> </a:t>
            </a:r>
            <a:r>
              <a:rPr sz="2000" spc="-20" dirty="0">
                <a:latin typeface="Constantia"/>
                <a:cs typeface="Constantia"/>
              </a:rPr>
              <a:t>to </a:t>
            </a:r>
            <a:r>
              <a:rPr sz="2000" spc="-10" dirty="0">
                <a:latin typeface="Constantia"/>
                <a:cs typeface="Constantia"/>
              </a:rPr>
              <a:t>eight characters long, where </a:t>
            </a:r>
            <a:r>
              <a:rPr sz="2000" dirty="0">
                <a:latin typeface="Constantia"/>
                <a:cs typeface="Constantia"/>
              </a:rPr>
              <a:t>each </a:t>
            </a:r>
            <a:r>
              <a:rPr sz="2000" spc="-10" dirty="0">
                <a:latin typeface="Constantia"/>
                <a:cs typeface="Constantia"/>
              </a:rPr>
              <a:t>character is </a:t>
            </a:r>
            <a:r>
              <a:rPr sz="2000" spc="-5" dirty="0">
                <a:latin typeface="Constantia"/>
                <a:cs typeface="Constantia"/>
              </a:rPr>
              <a:t>an uppercase </a:t>
            </a:r>
            <a:r>
              <a:rPr sz="2000" spc="-15" dirty="0">
                <a:latin typeface="Constantia"/>
                <a:cs typeface="Constantia"/>
              </a:rPr>
              <a:t>letter </a:t>
            </a:r>
            <a:r>
              <a:rPr sz="2000" spc="-5" dirty="0">
                <a:latin typeface="Constantia"/>
                <a:cs typeface="Constantia"/>
              </a:rPr>
              <a:t>or </a:t>
            </a:r>
            <a:r>
              <a:rPr sz="2000" dirty="0">
                <a:latin typeface="Constantia"/>
                <a:cs typeface="Constantia"/>
              </a:rPr>
              <a:t>a </a:t>
            </a:r>
            <a:r>
              <a:rPr sz="2000" spc="5" dirty="0">
                <a:latin typeface="Constantia"/>
                <a:cs typeface="Constantia"/>
              </a:rPr>
              <a:t> </a:t>
            </a:r>
            <a:r>
              <a:rPr sz="2000" spc="-5" dirty="0">
                <a:latin typeface="Constantia"/>
                <a:cs typeface="Constantia"/>
              </a:rPr>
              <a:t>digit. </a:t>
            </a:r>
            <a:r>
              <a:rPr sz="2000" dirty="0">
                <a:latin typeface="Constantia"/>
                <a:cs typeface="Constantia"/>
              </a:rPr>
              <a:t>Each </a:t>
            </a:r>
            <a:r>
              <a:rPr sz="2000" spc="-15" dirty="0">
                <a:latin typeface="Constantia"/>
                <a:cs typeface="Constantia"/>
              </a:rPr>
              <a:t>password </a:t>
            </a:r>
            <a:r>
              <a:rPr sz="2000" spc="-5" dirty="0">
                <a:latin typeface="Constantia"/>
                <a:cs typeface="Constantia"/>
              </a:rPr>
              <a:t>must </a:t>
            </a:r>
            <a:r>
              <a:rPr sz="2000" spc="-10" dirty="0">
                <a:latin typeface="Constantia"/>
                <a:cs typeface="Constantia"/>
              </a:rPr>
              <a:t>contain </a:t>
            </a:r>
            <a:r>
              <a:rPr sz="2000" spc="-5" dirty="0">
                <a:latin typeface="Constantia"/>
                <a:cs typeface="Constantia"/>
              </a:rPr>
              <a:t>at </a:t>
            </a:r>
            <a:r>
              <a:rPr sz="2000" dirty="0">
                <a:latin typeface="Constantia"/>
                <a:cs typeface="Constantia"/>
              </a:rPr>
              <a:t>least </a:t>
            </a:r>
            <a:r>
              <a:rPr sz="2000" spc="-5" dirty="0">
                <a:latin typeface="Constantia"/>
                <a:cs typeface="Constantia"/>
              </a:rPr>
              <a:t>one digit. </a:t>
            </a:r>
            <a:r>
              <a:rPr sz="2000" spc="-30" dirty="0">
                <a:latin typeface="Constantia"/>
                <a:cs typeface="Constantia"/>
              </a:rPr>
              <a:t>How </a:t>
            </a:r>
            <a:r>
              <a:rPr sz="2000" spc="-15" dirty="0">
                <a:latin typeface="Constantia"/>
                <a:cs typeface="Constantia"/>
              </a:rPr>
              <a:t>many </a:t>
            </a:r>
            <a:r>
              <a:rPr sz="2000" spc="-5" dirty="0">
                <a:latin typeface="Constantia"/>
                <a:cs typeface="Constantia"/>
              </a:rPr>
              <a:t>possible </a:t>
            </a:r>
            <a:r>
              <a:rPr sz="2000" dirty="0">
                <a:latin typeface="Constantia"/>
                <a:cs typeface="Constantia"/>
              </a:rPr>
              <a:t> </a:t>
            </a:r>
            <a:r>
              <a:rPr sz="2000" spc="-10" dirty="0">
                <a:latin typeface="Constantia"/>
                <a:cs typeface="Constantia"/>
              </a:rPr>
              <a:t>passwords</a:t>
            </a:r>
            <a:r>
              <a:rPr sz="2000" spc="-105" dirty="0">
                <a:latin typeface="Constantia"/>
                <a:cs typeface="Constantia"/>
              </a:rPr>
              <a:t> </a:t>
            </a:r>
            <a:r>
              <a:rPr sz="2000" spc="-10" dirty="0">
                <a:latin typeface="Constantia"/>
                <a:cs typeface="Constantia"/>
              </a:rPr>
              <a:t>are</a:t>
            </a:r>
            <a:r>
              <a:rPr sz="2000" spc="-85" dirty="0">
                <a:latin typeface="Constantia"/>
                <a:cs typeface="Constantia"/>
              </a:rPr>
              <a:t> </a:t>
            </a:r>
            <a:r>
              <a:rPr sz="2000" spc="-5" dirty="0">
                <a:latin typeface="Constantia"/>
                <a:cs typeface="Constantia"/>
              </a:rPr>
              <a:t>there?</a:t>
            </a:r>
            <a:endParaRPr sz="2000">
              <a:latin typeface="Constantia"/>
              <a:cs typeface="Constantia"/>
            </a:endParaRPr>
          </a:p>
          <a:p>
            <a:pPr marL="375285" algn="just">
              <a:lnSpc>
                <a:spcPct val="100000"/>
              </a:lnSpc>
              <a:spcBef>
                <a:spcPts val="550"/>
              </a:spcBef>
            </a:pPr>
            <a:r>
              <a:rPr sz="2400" b="1" spc="-5" dirty="0">
                <a:latin typeface="Constantia"/>
                <a:cs typeface="Constantia"/>
              </a:rPr>
              <a:t>Solution</a:t>
            </a:r>
            <a:r>
              <a:rPr sz="2000" spc="-5" dirty="0">
                <a:latin typeface="Constantia"/>
                <a:cs typeface="Constantia"/>
              </a:rPr>
              <a:t>:</a:t>
            </a:r>
            <a:r>
              <a:rPr sz="2000" spc="45" dirty="0">
                <a:latin typeface="Constantia"/>
                <a:cs typeface="Constantia"/>
              </a:rPr>
              <a:t> </a:t>
            </a:r>
            <a:r>
              <a:rPr sz="2000" spc="5" dirty="0">
                <a:latin typeface="Constantia"/>
                <a:cs typeface="Constantia"/>
              </a:rPr>
              <a:t>Let</a:t>
            </a:r>
            <a:r>
              <a:rPr sz="2000" spc="-45" dirty="0">
                <a:latin typeface="Constantia"/>
                <a:cs typeface="Constantia"/>
              </a:rPr>
              <a:t> </a:t>
            </a:r>
            <a:r>
              <a:rPr sz="2000" i="1" dirty="0">
                <a:latin typeface="Constantia"/>
                <a:cs typeface="Constantia"/>
              </a:rPr>
              <a:t>P</a:t>
            </a:r>
            <a:r>
              <a:rPr sz="2000" i="1" spc="50" dirty="0">
                <a:latin typeface="Constantia"/>
                <a:cs typeface="Constantia"/>
              </a:rPr>
              <a:t> </a:t>
            </a:r>
            <a:r>
              <a:rPr sz="2000" spc="-5" dirty="0">
                <a:latin typeface="Constantia"/>
                <a:cs typeface="Constantia"/>
              </a:rPr>
              <a:t>be</a:t>
            </a:r>
            <a:r>
              <a:rPr sz="2000" spc="-45" dirty="0">
                <a:latin typeface="Constantia"/>
                <a:cs typeface="Constantia"/>
              </a:rPr>
              <a:t> </a:t>
            </a:r>
            <a:r>
              <a:rPr sz="2000" dirty="0">
                <a:latin typeface="Constantia"/>
                <a:cs typeface="Constantia"/>
              </a:rPr>
              <a:t>the</a:t>
            </a:r>
            <a:r>
              <a:rPr sz="2000" spc="-45" dirty="0">
                <a:latin typeface="Constantia"/>
                <a:cs typeface="Constantia"/>
              </a:rPr>
              <a:t> </a:t>
            </a:r>
            <a:r>
              <a:rPr sz="2000" spc="-10" dirty="0">
                <a:latin typeface="Constantia"/>
                <a:cs typeface="Constantia"/>
              </a:rPr>
              <a:t>total</a:t>
            </a:r>
            <a:r>
              <a:rPr sz="2000" dirty="0">
                <a:latin typeface="Constantia"/>
                <a:cs typeface="Constantia"/>
              </a:rPr>
              <a:t> </a:t>
            </a:r>
            <a:r>
              <a:rPr sz="2000" spc="-5" dirty="0">
                <a:latin typeface="Constantia"/>
                <a:cs typeface="Constantia"/>
              </a:rPr>
              <a:t>number</a:t>
            </a:r>
            <a:r>
              <a:rPr sz="2000" spc="-70" dirty="0">
                <a:latin typeface="Constantia"/>
                <a:cs typeface="Constantia"/>
              </a:rPr>
              <a:t> </a:t>
            </a:r>
            <a:r>
              <a:rPr sz="2000" spc="-5" dirty="0">
                <a:latin typeface="Constantia"/>
                <a:cs typeface="Constantia"/>
              </a:rPr>
              <a:t>of</a:t>
            </a:r>
            <a:r>
              <a:rPr sz="2000" spc="70" dirty="0">
                <a:latin typeface="Constantia"/>
                <a:cs typeface="Constantia"/>
              </a:rPr>
              <a:t> </a:t>
            </a:r>
            <a:r>
              <a:rPr sz="2000" spc="-15" dirty="0">
                <a:latin typeface="Constantia"/>
                <a:cs typeface="Constantia"/>
              </a:rPr>
              <a:t>passwords,</a:t>
            </a:r>
            <a:r>
              <a:rPr sz="2000" spc="10" dirty="0">
                <a:latin typeface="Constantia"/>
                <a:cs typeface="Constantia"/>
              </a:rPr>
              <a:t> </a:t>
            </a:r>
            <a:r>
              <a:rPr sz="2000" spc="-5" dirty="0">
                <a:latin typeface="Constantia"/>
                <a:cs typeface="Constantia"/>
              </a:rPr>
              <a:t>and</a:t>
            </a:r>
            <a:r>
              <a:rPr sz="2000" spc="20" dirty="0">
                <a:latin typeface="Constantia"/>
                <a:cs typeface="Constantia"/>
              </a:rPr>
              <a:t> </a:t>
            </a:r>
            <a:r>
              <a:rPr sz="2000" dirty="0">
                <a:latin typeface="Constantia"/>
                <a:cs typeface="Constantia"/>
              </a:rPr>
              <a:t>let</a:t>
            </a:r>
            <a:r>
              <a:rPr sz="2000" spc="-30" dirty="0">
                <a:latin typeface="Constantia"/>
                <a:cs typeface="Constantia"/>
              </a:rPr>
              <a:t> </a:t>
            </a:r>
            <a:r>
              <a:rPr sz="2000" i="1" spc="5" dirty="0">
                <a:latin typeface="Constantia"/>
                <a:cs typeface="Constantia"/>
              </a:rPr>
              <a:t>P</a:t>
            </a:r>
            <a:r>
              <a:rPr sz="1950" spc="7" baseline="-21367" dirty="0">
                <a:latin typeface="Constantia"/>
                <a:cs typeface="Constantia"/>
              </a:rPr>
              <a:t>6</a:t>
            </a:r>
            <a:r>
              <a:rPr sz="2000" spc="5" dirty="0">
                <a:latin typeface="Constantia"/>
                <a:cs typeface="Constantia"/>
              </a:rPr>
              <a:t>,</a:t>
            </a:r>
            <a:r>
              <a:rPr sz="2000" spc="10" dirty="0">
                <a:latin typeface="Constantia"/>
                <a:cs typeface="Constantia"/>
              </a:rPr>
              <a:t> </a:t>
            </a:r>
            <a:r>
              <a:rPr sz="2000" i="1" spc="5" dirty="0">
                <a:latin typeface="Constantia"/>
                <a:cs typeface="Constantia"/>
              </a:rPr>
              <a:t>P</a:t>
            </a:r>
            <a:r>
              <a:rPr sz="1950" spc="7" baseline="-21367" dirty="0">
                <a:latin typeface="Constantia"/>
                <a:cs typeface="Constantia"/>
              </a:rPr>
              <a:t>7</a:t>
            </a:r>
            <a:r>
              <a:rPr sz="2000" spc="5" dirty="0">
                <a:latin typeface="Constantia"/>
                <a:cs typeface="Constantia"/>
              </a:rPr>
              <a:t>,</a:t>
            </a:r>
            <a:r>
              <a:rPr sz="2000" spc="10" dirty="0">
                <a:latin typeface="Constantia"/>
                <a:cs typeface="Constantia"/>
              </a:rPr>
              <a:t> </a:t>
            </a:r>
            <a:r>
              <a:rPr sz="2000" spc="-5" dirty="0">
                <a:latin typeface="Constantia"/>
                <a:cs typeface="Constantia"/>
              </a:rPr>
              <a:t>and</a:t>
            </a:r>
            <a:r>
              <a:rPr sz="2000" spc="20" dirty="0">
                <a:latin typeface="Constantia"/>
                <a:cs typeface="Constantia"/>
              </a:rPr>
              <a:t> </a:t>
            </a:r>
            <a:r>
              <a:rPr sz="2000" i="1" spc="5" dirty="0">
                <a:latin typeface="Constantia"/>
                <a:cs typeface="Constantia"/>
              </a:rPr>
              <a:t>P</a:t>
            </a:r>
            <a:r>
              <a:rPr sz="1950" spc="7" baseline="-21367" dirty="0">
                <a:latin typeface="Constantia"/>
                <a:cs typeface="Constantia"/>
              </a:rPr>
              <a:t>8</a:t>
            </a:r>
            <a:endParaRPr sz="1950" baseline="-21367">
              <a:latin typeface="Constantia"/>
              <a:cs typeface="Constantia"/>
            </a:endParaRPr>
          </a:p>
          <a:p>
            <a:pPr marL="324485" algn="just">
              <a:lnSpc>
                <a:spcPct val="100000"/>
              </a:lnSpc>
              <a:spcBef>
                <a:spcPts val="25"/>
              </a:spcBef>
            </a:pPr>
            <a:r>
              <a:rPr sz="2000" spc="-5" dirty="0">
                <a:latin typeface="Constantia"/>
                <a:cs typeface="Constantia"/>
              </a:rPr>
              <a:t>be</a:t>
            </a:r>
            <a:r>
              <a:rPr sz="2000" spc="-75" dirty="0">
                <a:latin typeface="Constantia"/>
                <a:cs typeface="Constantia"/>
              </a:rPr>
              <a:t> </a:t>
            </a:r>
            <a:r>
              <a:rPr sz="2000" spc="-5" dirty="0">
                <a:latin typeface="Constantia"/>
                <a:cs typeface="Constantia"/>
              </a:rPr>
              <a:t>the</a:t>
            </a:r>
            <a:r>
              <a:rPr sz="2000" spc="-90" dirty="0">
                <a:latin typeface="Constantia"/>
                <a:cs typeface="Constantia"/>
              </a:rPr>
              <a:t> </a:t>
            </a:r>
            <a:r>
              <a:rPr sz="2000" spc="-10" dirty="0">
                <a:latin typeface="Constantia"/>
                <a:cs typeface="Constantia"/>
              </a:rPr>
              <a:t>passwords</a:t>
            </a:r>
            <a:r>
              <a:rPr sz="2000" spc="-105" dirty="0">
                <a:latin typeface="Constantia"/>
                <a:cs typeface="Constantia"/>
              </a:rPr>
              <a:t> </a:t>
            </a:r>
            <a:r>
              <a:rPr sz="2000" spc="-5" dirty="0">
                <a:latin typeface="Constantia"/>
                <a:cs typeface="Constantia"/>
              </a:rPr>
              <a:t>of</a:t>
            </a:r>
            <a:r>
              <a:rPr sz="2000" spc="50" dirty="0">
                <a:latin typeface="Constantia"/>
                <a:cs typeface="Constantia"/>
              </a:rPr>
              <a:t> </a:t>
            </a:r>
            <a:r>
              <a:rPr sz="2000" dirty="0">
                <a:latin typeface="Constantia"/>
                <a:cs typeface="Constantia"/>
              </a:rPr>
              <a:t>length</a:t>
            </a:r>
            <a:r>
              <a:rPr sz="2000" spc="-60" dirty="0">
                <a:latin typeface="Constantia"/>
                <a:cs typeface="Constantia"/>
              </a:rPr>
              <a:t> </a:t>
            </a:r>
            <a:r>
              <a:rPr sz="2000" spc="-5" dirty="0">
                <a:latin typeface="Constantia"/>
                <a:cs typeface="Constantia"/>
              </a:rPr>
              <a:t>6,</a:t>
            </a:r>
            <a:r>
              <a:rPr sz="2000" spc="5" dirty="0">
                <a:latin typeface="Constantia"/>
                <a:cs typeface="Constantia"/>
              </a:rPr>
              <a:t> </a:t>
            </a:r>
            <a:r>
              <a:rPr sz="2000" dirty="0">
                <a:latin typeface="Constantia"/>
                <a:cs typeface="Constantia"/>
              </a:rPr>
              <a:t>7,</a:t>
            </a:r>
            <a:r>
              <a:rPr sz="2000" spc="-60" dirty="0">
                <a:latin typeface="Constantia"/>
                <a:cs typeface="Constantia"/>
              </a:rPr>
              <a:t> </a:t>
            </a:r>
            <a:r>
              <a:rPr sz="2000" spc="-5" dirty="0">
                <a:latin typeface="Constantia"/>
                <a:cs typeface="Constantia"/>
              </a:rPr>
              <a:t>and</a:t>
            </a:r>
            <a:r>
              <a:rPr sz="2000" spc="-10" dirty="0">
                <a:latin typeface="Constantia"/>
                <a:cs typeface="Constantia"/>
              </a:rPr>
              <a:t> </a:t>
            </a:r>
            <a:r>
              <a:rPr sz="2000" dirty="0">
                <a:latin typeface="Constantia"/>
                <a:cs typeface="Constantia"/>
              </a:rPr>
              <a:t>8.</a:t>
            </a:r>
            <a:endParaRPr sz="2000">
              <a:latin typeface="Constantia"/>
              <a:cs typeface="Constantia"/>
            </a:endParaRPr>
          </a:p>
          <a:p>
            <a:pPr marL="690880" lvl="1" indent="-247015" algn="just">
              <a:lnSpc>
                <a:spcPct val="100000"/>
              </a:lnSpc>
              <a:spcBef>
                <a:spcPts val="480"/>
              </a:spcBef>
              <a:buClr>
                <a:srgbClr val="0E6EC5"/>
              </a:buClr>
              <a:buSzPct val="85000"/>
              <a:buFont typeface="Segoe UI Symbol"/>
              <a:buChar char="⚫"/>
              <a:tabLst>
                <a:tab pos="690880" algn="l"/>
              </a:tabLst>
            </a:pPr>
            <a:r>
              <a:rPr sz="2000" dirty="0">
                <a:latin typeface="Constantia"/>
                <a:cs typeface="Constantia"/>
              </a:rPr>
              <a:t>By</a:t>
            </a:r>
            <a:r>
              <a:rPr sz="2000" spc="-85" dirty="0">
                <a:latin typeface="Constantia"/>
                <a:cs typeface="Constantia"/>
              </a:rPr>
              <a:t> </a:t>
            </a:r>
            <a:r>
              <a:rPr sz="2000" spc="-5" dirty="0">
                <a:latin typeface="Constantia"/>
                <a:cs typeface="Constantia"/>
              </a:rPr>
              <a:t>the</a:t>
            </a:r>
            <a:r>
              <a:rPr sz="2000" spc="-95" dirty="0">
                <a:latin typeface="Constantia"/>
                <a:cs typeface="Constantia"/>
              </a:rPr>
              <a:t> </a:t>
            </a:r>
            <a:r>
              <a:rPr sz="2000" dirty="0">
                <a:latin typeface="Constantia"/>
                <a:cs typeface="Constantia"/>
              </a:rPr>
              <a:t>sum</a:t>
            </a:r>
            <a:r>
              <a:rPr sz="2000" spc="-70" dirty="0">
                <a:latin typeface="Constantia"/>
                <a:cs typeface="Constantia"/>
              </a:rPr>
              <a:t> </a:t>
            </a:r>
            <a:r>
              <a:rPr sz="2000" spc="-5" dirty="0">
                <a:latin typeface="Constantia"/>
                <a:cs typeface="Constantia"/>
              </a:rPr>
              <a:t>rule</a:t>
            </a:r>
            <a:r>
              <a:rPr sz="2000" spc="-60" dirty="0">
                <a:latin typeface="Constantia"/>
                <a:cs typeface="Constantia"/>
              </a:rPr>
              <a:t> </a:t>
            </a:r>
            <a:r>
              <a:rPr sz="2000" i="1" dirty="0">
                <a:latin typeface="Constantia"/>
                <a:cs typeface="Constantia"/>
              </a:rPr>
              <a:t>P</a:t>
            </a:r>
            <a:r>
              <a:rPr sz="2000" i="1" spc="20" dirty="0">
                <a:latin typeface="Constantia"/>
                <a:cs typeface="Constantia"/>
              </a:rPr>
              <a:t> </a:t>
            </a:r>
            <a:r>
              <a:rPr sz="2000" dirty="0">
                <a:latin typeface="Constantia"/>
                <a:cs typeface="Constantia"/>
              </a:rPr>
              <a:t>=</a:t>
            </a:r>
            <a:r>
              <a:rPr sz="2000" spc="-5" dirty="0">
                <a:latin typeface="Constantia"/>
                <a:cs typeface="Constantia"/>
              </a:rPr>
              <a:t> </a:t>
            </a:r>
            <a:r>
              <a:rPr sz="2000" i="1" spc="5" dirty="0">
                <a:latin typeface="Constantia"/>
                <a:cs typeface="Constantia"/>
              </a:rPr>
              <a:t>P</a:t>
            </a:r>
            <a:r>
              <a:rPr sz="1950" spc="7" baseline="-21367" dirty="0">
                <a:latin typeface="Constantia"/>
                <a:cs typeface="Constantia"/>
              </a:rPr>
              <a:t>6</a:t>
            </a:r>
            <a:r>
              <a:rPr sz="1950" spc="254" baseline="-21367" dirty="0">
                <a:latin typeface="Constantia"/>
                <a:cs typeface="Constantia"/>
              </a:rPr>
              <a:t> </a:t>
            </a:r>
            <a:r>
              <a:rPr sz="2000" dirty="0">
                <a:latin typeface="Constantia"/>
                <a:cs typeface="Constantia"/>
              </a:rPr>
              <a:t>+</a:t>
            </a:r>
            <a:r>
              <a:rPr sz="2000" spc="-15" dirty="0">
                <a:latin typeface="Constantia"/>
                <a:cs typeface="Constantia"/>
              </a:rPr>
              <a:t> </a:t>
            </a:r>
            <a:r>
              <a:rPr sz="2000" i="1" spc="5" dirty="0">
                <a:latin typeface="Constantia"/>
                <a:cs typeface="Constantia"/>
              </a:rPr>
              <a:t>P</a:t>
            </a:r>
            <a:r>
              <a:rPr sz="1950" spc="7" baseline="-21367" dirty="0">
                <a:latin typeface="Constantia"/>
                <a:cs typeface="Constantia"/>
              </a:rPr>
              <a:t>7</a:t>
            </a:r>
            <a:r>
              <a:rPr sz="1950" spc="262" baseline="-21367" dirty="0">
                <a:latin typeface="Constantia"/>
                <a:cs typeface="Constantia"/>
              </a:rPr>
              <a:t> </a:t>
            </a:r>
            <a:r>
              <a:rPr sz="2000" dirty="0">
                <a:latin typeface="Constantia"/>
                <a:cs typeface="Constantia"/>
              </a:rPr>
              <a:t>+</a:t>
            </a:r>
            <a:r>
              <a:rPr sz="2000" i="1" dirty="0">
                <a:latin typeface="Constantia"/>
                <a:cs typeface="Constantia"/>
              </a:rPr>
              <a:t>P</a:t>
            </a:r>
            <a:r>
              <a:rPr sz="1950" baseline="-21367" dirty="0">
                <a:latin typeface="Constantia"/>
                <a:cs typeface="Constantia"/>
              </a:rPr>
              <a:t>8</a:t>
            </a:r>
            <a:r>
              <a:rPr sz="2000" dirty="0">
                <a:latin typeface="Constantia"/>
                <a:cs typeface="Constantia"/>
              </a:rPr>
              <a:t>.</a:t>
            </a:r>
            <a:endParaRPr sz="2000">
              <a:latin typeface="Constantia"/>
              <a:cs typeface="Constantia"/>
            </a:endParaRPr>
          </a:p>
          <a:p>
            <a:pPr marL="443865" marR="44450" algn="just">
              <a:lnSpc>
                <a:spcPct val="100099"/>
              </a:lnSpc>
              <a:spcBef>
                <a:spcPts val="480"/>
              </a:spcBef>
            </a:pPr>
            <a:r>
              <a:rPr sz="2000" spc="-10" dirty="0">
                <a:latin typeface="Constantia"/>
                <a:cs typeface="Constantia"/>
              </a:rPr>
              <a:t>Finding </a:t>
            </a:r>
            <a:r>
              <a:rPr sz="2000" i="1" spc="5" dirty="0">
                <a:latin typeface="Constantia"/>
                <a:cs typeface="Constantia"/>
              </a:rPr>
              <a:t>P</a:t>
            </a:r>
            <a:r>
              <a:rPr sz="1950" spc="7" baseline="-21367" dirty="0">
                <a:latin typeface="Constantia"/>
                <a:cs typeface="Constantia"/>
              </a:rPr>
              <a:t>6 </a:t>
            </a:r>
            <a:r>
              <a:rPr sz="2000" spc="-10" dirty="0">
                <a:latin typeface="Constantia"/>
                <a:cs typeface="Constantia"/>
              </a:rPr>
              <a:t>directly </a:t>
            </a:r>
            <a:r>
              <a:rPr sz="2000" spc="-5" dirty="0">
                <a:latin typeface="Constantia"/>
                <a:cs typeface="Constantia"/>
              </a:rPr>
              <a:t>is </a:t>
            </a:r>
            <a:r>
              <a:rPr sz="2000" dirty="0">
                <a:latin typeface="Constantia"/>
                <a:cs typeface="Constantia"/>
              </a:rPr>
              <a:t>difficult. </a:t>
            </a:r>
            <a:r>
              <a:rPr sz="2000" spc="-95" dirty="0">
                <a:latin typeface="Constantia"/>
                <a:cs typeface="Constantia"/>
              </a:rPr>
              <a:t>To </a:t>
            </a:r>
            <a:r>
              <a:rPr sz="2000" spc="5" dirty="0">
                <a:latin typeface="Constantia"/>
                <a:cs typeface="Constantia"/>
              </a:rPr>
              <a:t>find </a:t>
            </a:r>
            <a:r>
              <a:rPr sz="2000" i="1" spc="5" dirty="0">
                <a:latin typeface="Constantia"/>
                <a:cs typeface="Constantia"/>
              </a:rPr>
              <a:t>P</a:t>
            </a:r>
            <a:r>
              <a:rPr sz="1950" spc="7" baseline="-21367" dirty="0">
                <a:latin typeface="Constantia"/>
                <a:cs typeface="Constantia"/>
              </a:rPr>
              <a:t>6 </a:t>
            </a:r>
            <a:r>
              <a:rPr sz="2000" spc="-10" dirty="0">
                <a:latin typeface="Constantia"/>
                <a:cs typeface="Constantia"/>
              </a:rPr>
              <a:t>it is </a:t>
            </a:r>
            <a:r>
              <a:rPr sz="2000" dirty="0">
                <a:latin typeface="Constantia"/>
                <a:cs typeface="Constantia"/>
              </a:rPr>
              <a:t>easier </a:t>
            </a:r>
            <a:r>
              <a:rPr sz="2000" spc="-15" dirty="0">
                <a:latin typeface="Constantia"/>
                <a:cs typeface="Constantia"/>
              </a:rPr>
              <a:t>to</a:t>
            </a:r>
            <a:r>
              <a:rPr sz="2000" spc="-10" dirty="0">
                <a:latin typeface="Constantia"/>
                <a:cs typeface="Constantia"/>
              </a:rPr>
              <a:t> </a:t>
            </a:r>
            <a:r>
              <a:rPr sz="2000" spc="5" dirty="0">
                <a:latin typeface="Constantia"/>
                <a:cs typeface="Constantia"/>
              </a:rPr>
              <a:t>find </a:t>
            </a:r>
            <a:r>
              <a:rPr sz="2000" spc="-5" dirty="0">
                <a:latin typeface="Constantia"/>
                <a:cs typeface="Constantia"/>
              </a:rPr>
              <a:t>the number </a:t>
            </a:r>
            <a:r>
              <a:rPr sz="2000" spc="-20" dirty="0">
                <a:latin typeface="Constantia"/>
                <a:cs typeface="Constantia"/>
              </a:rPr>
              <a:t>of </a:t>
            </a:r>
            <a:r>
              <a:rPr sz="2000" spc="-490" dirty="0">
                <a:latin typeface="Constantia"/>
                <a:cs typeface="Constantia"/>
              </a:rPr>
              <a:t> </a:t>
            </a:r>
            <a:r>
              <a:rPr sz="2000" spc="-5" dirty="0">
                <a:latin typeface="Constantia"/>
                <a:cs typeface="Constantia"/>
              </a:rPr>
              <a:t>strings</a:t>
            </a:r>
            <a:r>
              <a:rPr sz="2000" dirty="0">
                <a:latin typeface="Constantia"/>
                <a:cs typeface="Constantia"/>
              </a:rPr>
              <a:t> </a:t>
            </a:r>
            <a:r>
              <a:rPr sz="2000" spc="-5" dirty="0">
                <a:latin typeface="Constantia"/>
                <a:cs typeface="Constantia"/>
              </a:rPr>
              <a:t>of</a:t>
            </a:r>
            <a:r>
              <a:rPr sz="2000" dirty="0">
                <a:latin typeface="Constantia"/>
                <a:cs typeface="Constantia"/>
              </a:rPr>
              <a:t> </a:t>
            </a:r>
            <a:r>
              <a:rPr sz="2000" spc="-10" dirty="0">
                <a:latin typeface="Constantia"/>
                <a:cs typeface="Constantia"/>
              </a:rPr>
              <a:t>uppercase</a:t>
            </a:r>
            <a:r>
              <a:rPr sz="2000" spc="-5" dirty="0">
                <a:latin typeface="Constantia"/>
                <a:cs typeface="Constantia"/>
              </a:rPr>
              <a:t> </a:t>
            </a:r>
            <a:r>
              <a:rPr sz="2000" spc="-10" dirty="0">
                <a:latin typeface="Constantia"/>
                <a:cs typeface="Constantia"/>
              </a:rPr>
              <a:t>letters</a:t>
            </a:r>
            <a:r>
              <a:rPr sz="2000" spc="-5" dirty="0">
                <a:latin typeface="Constantia"/>
                <a:cs typeface="Constantia"/>
              </a:rPr>
              <a:t> and</a:t>
            </a:r>
            <a:r>
              <a:rPr sz="2000" dirty="0">
                <a:latin typeface="Constantia"/>
                <a:cs typeface="Constantia"/>
              </a:rPr>
              <a:t> </a:t>
            </a:r>
            <a:r>
              <a:rPr sz="2000" spc="-10" dirty="0">
                <a:latin typeface="Constantia"/>
                <a:cs typeface="Constantia"/>
              </a:rPr>
              <a:t>digits</a:t>
            </a:r>
            <a:r>
              <a:rPr sz="2000" spc="-5" dirty="0">
                <a:latin typeface="Constantia"/>
                <a:cs typeface="Constantia"/>
              </a:rPr>
              <a:t> that</a:t>
            </a:r>
            <a:r>
              <a:rPr sz="2000" dirty="0">
                <a:latin typeface="Constantia"/>
                <a:cs typeface="Constantia"/>
              </a:rPr>
              <a:t> </a:t>
            </a:r>
            <a:r>
              <a:rPr sz="2000" spc="-15" dirty="0">
                <a:latin typeface="Constantia"/>
                <a:cs typeface="Constantia"/>
              </a:rPr>
              <a:t>are</a:t>
            </a:r>
            <a:r>
              <a:rPr sz="2000" spc="-10" dirty="0">
                <a:latin typeface="Constantia"/>
                <a:cs typeface="Constantia"/>
              </a:rPr>
              <a:t> </a:t>
            </a:r>
            <a:r>
              <a:rPr sz="2000" dirty="0">
                <a:latin typeface="Constantia"/>
                <a:cs typeface="Constantia"/>
              </a:rPr>
              <a:t>six</a:t>
            </a:r>
            <a:r>
              <a:rPr sz="2000" spc="5" dirty="0">
                <a:latin typeface="Constantia"/>
                <a:cs typeface="Constantia"/>
              </a:rPr>
              <a:t> </a:t>
            </a:r>
            <a:r>
              <a:rPr sz="2000" spc="-10" dirty="0">
                <a:latin typeface="Constantia"/>
                <a:cs typeface="Constantia"/>
              </a:rPr>
              <a:t>characters</a:t>
            </a:r>
            <a:r>
              <a:rPr sz="2000" spc="-5" dirty="0">
                <a:latin typeface="Constantia"/>
                <a:cs typeface="Constantia"/>
              </a:rPr>
              <a:t> </a:t>
            </a:r>
            <a:r>
              <a:rPr sz="2000" spc="-15" dirty="0">
                <a:latin typeface="Constantia"/>
                <a:cs typeface="Constantia"/>
              </a:rPr>
              <a:t>long, </a:t>
            </a:r>
            <a:r>
              <a:rPr sz="2000" spc="-10" dirty="0">
                <a:latin typeface="Constantia"/>
                <a:cs typeface="Constantia"/>
              </a:rPr>
              <a:t> </a:t>
            </a:r>
            <a:r>
              <a:rPr sz="2000" spc="-5" dirty="0">
                <a:latin typeface="Constantia"/>
                <a:cs typeface="Constantia"/>
              </a:rPr>
              <a:t>including those with </a:t>
            </a:r>
            <a:r>
              <a:rPr sz="2000" spc="-10" dirty="0">
                <a:latin typeface="Constantia"/>
                <a:cs typeface="Constantia"/>
              </a:rPr>
              <a:t>no digits, </a:t>
            </a:r>
            <a:r>
              <a:rPr sz="2000" spc="-5" dirty="0">
                <a:latin typeface="Constantia"/>
                <a:cs typeface="Constantia"/>
              </a:rPr>
              <a:t>and </a:t>
            </a:r>
            <a:r>
              <a:rPr sz="2000" spc="-10" dirty="0">
                <a:latin typeface="Constantia"/>
                <a:cs typeface="Constantia"/>
              </a:rPr>
              <a:t>subtract </a:t>
            </a:r>
            <a:r>
              <a:rPr sz="2000" spc="-15" dirty="0">
                <a:latin typeface="Constantia"/>
                <a:cs typeface="Constantia"/>
              </a:rPr>
              <a:t>from </a:t>
            </a:r>
            <a:r>
              <a:rPr sz="2000" spc="-5" dirty="0">
                <a:latin typeface="Constantia"/>
                <a:cs typeface="Constantia"/>
              </a:rPr>
              <a:t>this the number </a:t>
            </a:r>
            <a:r>
              <a:rPr sz="2000" spc="-20" dirty="0">
                <a:latin typeface="Constantia"/>
                <a:cs typeface="Constantia"/>
              </a:rPr>
              <a:t>of </a:t>
            </a:r>
            <a:r>
              <a:rPr sz="2000" spc="-15" dirty="0">
                <a:latin typeface="Constantia"/>
                <a:cs typeface="Constantia"/>
              </a:rPr>
              <a:t> </a:t>
            </a:r>
            <a:r>
              <a:rPr sz="2000" spc="-5" dirty="0">
                <a:latin typeface="Constantia"/>
                <a:cs typeface="Constantia"/>
              </a:rPr>
              <a:t>strings with </a:t>
            </a:r>
            <a:r>
              <a:rPr sz="2000" spc="-10" dirty="0">
                <a:latin typeface="Constantia"/>
                <a:cs typeface="Constantia"/>
              </a:rPr>
              <a:t>no digits. </a:t>
            </a:r>
            <a:r>
              <a:rPr sz="2000" dirty="0">
                <a:latin typeface="Constantia"/>
                <a:cs typeface="Constantia"/>
              </a:rPr>
              <a:t>By </a:t>
            </a:r>
            <a:r>
              <a:rPr sz="2000" spc="-5" dirty="0">
                <a:latin typeface="Constantia"/>
                <a:cs typeface="Constantia"/>
              </a:rPr>
              <a:t>the product rule, the number </a:t>
            </a:r>
            <a:r>
              <a:rPr sz="2000" dirty="0">
                <a:latin typeface="Constantia"/>
                <a:cs typeface="Constantia"/>
              </a:rPr>
              <a:t>of </a:t>
            </a:r>
            <a:r>
              <a:rPr sz="2000" spc="-5" dirty="0">
                <a:latin typeface="Constantia"/>
                <a:cs typeface="Constantia"/>
              </a:rPr>
              <a:t>strings </a:t>
            </a:r>
            <a:r>
              <a:rPr sz="2000" dirty="0">
                <a:latin typeface="Constantia"/>
                <a:cs typeface="Constantia"/>
              </a:rPr>
              <a:t>of six </a:t>
            </a:r>
            <a:r>
              <a:rPr sz="2000" spc="5" dirty="0">
                <a:latin typeface="Constantia"/>
                <a:cs typeface="Constantia"/>
              </a:rPr>
              <a:t> </a:t>
            </a:r>
            <a:r>
              <a:rPr sz="2000" spc="-10" dirty="0">
                <a:latin typeface="Constantia"/>
                <a:cs typeface="Constantia"/>
              </a:rPr>
              <a:t>characters</a:t>
            </a:r>
            <a:r>
              <a:rPr sz="2000" spc="-50" dirty="0">
                <a:latin typeface="Constantia"/>
                <a:cs typeface="Constantia"/>
              </a:rPr>
              <a:t> </a:t>
            </a:r>
            <a:r>
              <a:rPr sz="2000" spc="-5" dirty="0">
                <a:latin typeface="Constantia"/>
                <a:cs typeface="Constantia"/>
              </a:rPr>
              <a:t>is</a:t>
            </a:r>
            <a:r>
              <a:rPr sz="2000" spc="-45" dirty="0">
                <a:latin typeface="Constantia"/>
                <a:cs typeface="Constantia"/>
              </a:rPr>
              <a:t> </a:t>
            </a:r>
            <a:r>
              <a:rPr sz="2000" spc="5" dirty="0">
                <a:latin typeface="Cambria Math"/>
                <a:cs typeface="Cambria Math"/>
              </a:rPr>
              <a:t>36</a:t>
            </a:r>
            <a:r>
              <a:rPr sz="2175" spc="7" baseline="28735" dirty="0">
                <a:latin typeface="Cambria Math"/>
                <a:cs typeface="Cambria Math"/>
              </a:rPr>
              <a:t>6</a:t>
            </a:r>
            <a:r>
              <a:rPr sz="2175" spc="434" baseline="28735" dirty="0">
                <a:latin typeface="Cambria Math"/>
                <a:cs typeface="Cambria Math"/>
              </a:rPr>
              <a:t> </a:t>
            </a:r>
            <a:r>
              <a:rPr sz="2000" dirty="0">
                <a:latin typeface="Constantia"/>
                <a:cs typeface="Constantia"/>
              </a:rPr>
              <a:t>,and</a:t>
            </a:r>
            <a:r>
              <a:rPr sz="2000" spc="-30" dirty="0">
                <a:latin typeface="Constantia"/>
                <a:cs typeface="Constantia"/>
              </a:rPr>
              <a:t> </a:t>
            </a:r>
            <a:r>
              <a:rPr sz="2000" spc="-5" dirty="0">
                <a:latin typeface="Constantia"/>
                <a:cs typeface="Constantia"/>
              </a:rPr>
              <a:t>the</a:t>
            </a:r>
            <a:r>
              <a:rPr sz="2000" spc="-50" dirty="0">
                <a:latin typeface="Constantia"/>
                <a:cs typeface="Constantia"/>
              </a:rPr>
              <a:t> </a:t>
            </a:r>
            <a:r>
              <a:rPr sz="2000" spc="-5" dirty="0">
                <a:latin typeface="Constantia"/>
                <a:cs typeface="Constantia"/>
              </a:rPr>
              <a:t>number</a:t>
            </a:r>
            <a:r>
              <a:rPr sz="2000" spc="-130" dirty="0">
                <a:latin typeface="Constantia"/>
                <a:cs typeface="Constantia"/>
              </a:rPr>
              <a:t> </a:t>
            </a:r>
            <a:r>
              <a:rPr sz="2000" spc="-5" dirty="0">
                <a:latin typeface="Constantia"/>
                <a:cs typeface="Constantia"/>
              </a:rPr>
              <a:t>of</a:t>
            </a:r>
            <a:r>
              <a:rPr sz="2000" spc="10" dirty="0">
                <a:latin typeface="Constantia"/>
                <a:cs typeface="Constantia"/>
              </a:rPr>
              <a:t> </a:t>
            </a:r>
            <a:r>
              <a:rPr sz="2000" dirty="0">
                <a:latin typeface="Constantia"/>
                <a:cs typeface="Constantia"/>
              </a:rPr>
              <a:t>strings</a:t>
            </a:r>
            <a:r>
              <a:rPr sz="2000" spc="-114" dirty="0">
                <a:latin typeface="Constantia"/>
                <a:cs typeface="Constantia"/>
              </a:rPr>
              <a:t> </a:t>
            </a:r>
            <a:r>
              <a:rPr sz="2000" spc="-5" dirty="0">
                <a:latin typeface="Constantia"/>
                <a:cs typeface="Constantia"/>
              </a:rPr>
              <a:t>with</a:t>
            </a:r>
            <a:r>
              <a:rPr sz="2000" spc="-40" dirty="0">
                <a:latin typeface="Constantia"/>
                <a:cs typeface="Constantia"/>
              </a:rPr>
              <a:t> </a:t>
            </a:r>
            <a:r>
              <a:rPr sz="2000" spc="-5" dirty="0">
                <a:latin typeface="Constantia"/>
                <a:cs typeface="Constantia"/>
              </a:rPr>
              <a:t>no</a:t>
            </a:r>
            <a:r>
              <a:rPr sz="2000" spc="-110" dirty="0">
                <a:latin typeface="Constantia"/>
                <a:cs typeface="Constantia"/>
              </a:rPr>
              <a:t> </a:t>
            </a:r>
            <a:r>
              <a:rPr sz="2000" spc="-5" dirty="0">
                <a:latin typeface="Constantia"/>
                <a:cs typeface="Constantia"/>
              </a:rPr>
              <a:t>digits</a:t>
            </a:r>
            <a:r>
              <a:rPr sz="2000" spc="-60" dirty="0">
                <a:latin typeface="Constantia"/>
                <a:cs typeface="Constantia"/>
              </a:rPr>
              <a:t> </a:t>
            </a:r>
            <a:r>
              <a:rPr sz="2000" spc="-5" dirty="0">
                <a:latin typeface="Constantia"/>
                <a:cs typeface="Constantia"/>
              </a:rPr>
              <a:t>is</a:t>
            </a:r>
            <a:r>
              <a:rPr sz="2000" spc="-40" dirty="0">
                <a:latin typeface="Constantia"/>
                <a:cs typeface="Constantia"/>
              </a:rPr>
              <a:t> </a:t>
            </a:r>
            <a:r>
              <a:rPr sz="2000" spc="5" dirty="0">
                <a:latin typeface="Cambria Math"/>
                <a:cs typeface="Cambria Math"/>
              </a:rPr>
              <a:t>26</a:t>
            </a:r>
            <a:r>
              <a:rPr sz="2175" spc="7" baseline="28735" dirty="0">
                <a:latin typeface="Cambria Math"/>
                <a:cs typeface="Cambria Math"/>
              </a:rPr>
              <a:t>6</a:t>
            </a:r>
            <a:endParaRPr sz="2175" baseline="28735">
              <a:latin typeface="Cambria Math"/>
              <a:cs typeface="Cambria Math"/>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327244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08101"/>
            <a:ext cx="8246109" cy="788670"/>
          </a:xfrm>
          <a:prstGeom prst="rect">
            <a:avLst/>
          </a:prstGeom>
        </p:spPr>
        <p:txBody>
          <a:bodyPr vert="horz" wrap="square" lIns="0" tIns="13335" rIns="0" bIns="0" rtlCol="0">
            <a:spAutoFit/>
          </a:bodyPr>
          <a:lstStyle/>
          <a:p>
            <a:pPr marL="12700">
              <a:lnSpc>
                <a:spcPct val="100000"/>
              </a:lnSpc>
              <a:spcBef>
                <a:spcPts val="105"/>
              </a:spcBef>
            </a:pPr>
            <a:r>
              <a:rPr sz="5000" spc="-10" dirty="0">
                <a:solidFill>
                  <a:srgbClr val="04607A"/>
                </a:solidFill>
                <a:latin typeface="Calibri"/>
                <a:cs typeface="Calibri"/>
              </a:rPr>
              <a:t>Counting</a:t>
            </a:r>
            <a:r>
              <a:rPr sz="5000" spc="-20" dirty="0">
                <a:solidFill>
                  <a:srgbClr val="04607A"/>
                </a:solidFill>
                <a:latin typeface="Calibri"/>
                <a:cs typeface="Calibri"/>
              </a:rPr>
              <a:t> Passwords(Continued)</a:t>
            </a:r>
            <a:endParaRPr sz="5000">
              <a:latin typeface="Calibri"/>
              <a:cs typeface="Calibri"/>
            </a:endParaRPr>
          </a:p>
        </p:txBody>
      </p:sp>
      <p:sp>
        <p:nvSpPr>
          <p:cNvPr id="3" name="object 3"/>
          <p:cNvSpPr txBox="1"/>
          <p:nvPr/>
        </p:nvSpPr>
        <p:spPr>
          <a:xfrm>
            <a:off x="294640" y="1917319"/>
            <a:ext cx="8497570" cy="3079750"/>
          </a:xfrm>
          <a:prstGeom prst="rect">
            <a:avLst/>
          </a:prstGeom>
        </p:spPr>
        <p:txBody>
          <a:bodyPr vert="horz" wrap="square" lIns="0" tIns="13335" rIns="0" bIns="0" rtlCol="0">
            <a:spAutoFit/>
          </a:bodyPr>
          <a:lstStyle/>
          <a:p>
            <a:pPr marL="299085" marR="17780" indent="-274320">
              <a:lnSpc>
                <a:spcPct val="100000"/>
              </a:lnSpc>
              <a:spcBef>
                <a:spcPts val="105"/>
              </a:spcBef>
              <a:buClr>
                <a:srgbClr val="0AD0D9"/>
              </a:buClr>
              <a:buSzPct val="94230"/>
              <a:buFont typeface="Segoe UI Symbol"/>
              <a:buChar char="⚫"/>
              <a:tabLst>
                <a:tab pos="299720" algn="l"/>
              </a:tabLst>
            </a:pPr>
            <a:r>
              <a:rPr sz="2600" spc="-229" dirty="0">
                <a:latin typeface="Constantia"/>
                <a:cs typeface="Constantia"/>
              </a:rPr>
              <a:t>T</a:t>
            </a:r>
            <a:r>
              <a:rPr sz="2600" dirty="0">
                <a:latin typeface="Constantia"/>
                <a:cs typeface="Constantia"/>
              </a:rPr>
              <a:t>o</a:t>
            </a:r>
            <a:r>
              <a:rPr sz="2600" spc="-85" dirty="0">
                <a:latin typeface="Constantia"/>
                <a:cs typeface="Constantia"/>
              </a:rPr>
              <a:t> </a:t>
            </a:r>
            <a:r>
              <a:rPr sz="2600" spc="55" dirty="0">
                <a:latin typeface="Constantia"/>
                <a:cs typeface="Constantia"/>
              </a:rPr>
              <a:t>f</a:t>
            </a:r>
            <a:r>
              <a:rPr sz="2600" spc="-5" dirty="0">
                <a:latin typeface="Constantia"/>
                <a:cs typeface="Constantia"/>
              </a:rPr>
              <a:t>i</a:t>
            </a:r>
            <a:r>
              <a:rPr sz="2600" spc="-10" dirty="0">
                <a:latin typeface="Constantia"/>
                <a:cs typeface="Constantia"/>
              </a:rPr>
              <a:t>n</a:t>
            </a:r>
            <a:r>
              <a:rPr sz="2600" dirty="0">
                <a:latin typeface="Constantia"/>
                <a:cs typeface="Constantia"/>
              </a:rPr>
              <a:t>d</a:t>
            </a:r>
            <a:r>
              <a:rPr sz="2600" spc="-70" dirty="0">
                <a:latin typeface="Constantia"/>
                <a:cs typeface="Constantia"/>
              </a:rPr>
              <a:t> </a:t>
            </a:r>
            <a:r>
              <a:rPr sz="2600" dirty="0">
                <a:latin typeface="Constantia"/>
                <a:cs typeface="Constantia"/>
              </a:rPr>
              <a:t>each</a:t>
            </a:r>
            <a:r>
              <a:rPr sz="2600" spc="-105" dirty="0">
                <a:latin typeface="Constantia"/>
                <a:cs typeface="Constantia"/>
              </a:rPr>
              <a:t> </a:t>
            </a:r>
            <a:r>
              <a:rPr sz="2600" dirty="0">
                <a:latin typeface="Constantia"/>
                <a:cs typeface="Constantia"/>
              </a:rPr>
              <a:t>of</a:t>
            </a:r>
            <a:r>
              <a:rPr sz="2600" spc="50" dirty="0">
                <a:latin typeface="Constantia"/>
                <a:cs typeface="Constantia"/>
              </a:rPr>
              <a:t> </a:t>
            </a:r>
            <a:r>
              <a:rPr sz="2600" spc="-10" dirty="0">
                <a:latin typeface="Constantia"/>
                <a:cs typeface="Constantia"/>
              </a:rPr>
              <a:t>P</a:t>
            </a:r>
            <a:r>
              <a:rPr sz="2600" spc="-5" dirty="0">
                <a:latin typeface="Constantia"/>
                <a:cs typeface="Constantia"/>
              </a:rPr>
              <a:t>6</a:t>
            </a:r>
            <a:r>
              <a:rPr sz="2600" dirty="0">
                <a:latin typeface="Constantia"/>
                <a:cs typeface="Constantia"/>
              </a:rPr>
              <a:t>, </a:t>
            </a:r>
            <a:r>
              <a:rPr sz="2600" spc="-10" dirty="0">
                <a:latin typeface="Constantia"/>
                <a:cs typeface="Constantia"/>
              </a:rPr>
              <a:t>P</a:t>
            </a:r>
            <a:r>
              <a:rPr sz="2600" spc="-5" dirty="0">
                <a:latin typeface="Constantia"/>
                <a:cs typeface="Constantia"/>
              </a:rPr>
              <a:t>7</a:t>
            </a:r>
            <a:r>
              <a:rPr sz="2600" dirty="0">
                <a:latin typeface="Constantia"/>
                <a:cs typeface="Constantia"/>
              </a:rPr>
              <a:t>,</a:t>
            </a:r>
            <a:r>
              <a:rPr sz="2600" spc="-75" dirty="0">
                <a:latin typeface="Constantia"/>
                <a:cs typeface="Constantia"/>
              </a:rPr>
              <a:t> </a:t>
            </a:r>
            <a:r>
              <a:rPr sz="2600" dirty="0">
                <a:latin typeface="Constantia"/>
                <a:cs typeface="Constantia"/>
              </a:rPr>
              <a:t>and P8</a:t>
            </a:r>
            <a:r>
              <a:rPr sz="2600" spc="-10" dirty="0">
                <a:latin typeface="Constantia"/>
                <a:cs typeface="Constantia"/>
              </a:rPr>
              <a:t> </a:t>
            </a:r>
            <a:r>
              <a:rPr sz="2600" dirty="0">
                <a:latin typeface="Constantia"/>
                <a:cs typeface="Constantia"/>
              </a:rPr>
              <a:t>,</a:t>
            </a:r>
            <a:r>
              <a:rPr sz="2600" spc="-70" dirty="0">
                <a:latin typeface="Constantia"/>
                <a:cs typeface="Constantia"/>
              </a:rPr>
              <a:t> </a:t>
            </a:r>
            <a:r>
              <a:rPr sz="2600" spc="-60" dirty="0">
                <a:latin typeface="Constantia"/>
                <a:cs typeface="Constantia"/>
              </a:rPr>
              <a:t>w</a:t>
            </a:r>
            <a:r>
              <a:rPr sz="2600" dirty="0">
                <a:latin typeface="Constantia"/>
                <a:cs typeface="Constantia"/>
              </a:rPr>
              <a:t>e</a:t>
            </a:r>
            <a:r>
              <a:rPr sz="2600" spc="-90" dirty="0">
                <a:latin typeface="Constantia"/>
                <a:cs typeface="Constantia"/>
              </a:rPr>
              <a:t> </a:t>
            </a:r>
            <a:r>
              <a:rPr sz="2600" spc="55" dirty="0">
                <a:latin typeface="Constantia"/>
                <a:cs typeface="Constantia"/>
              </a:rPr>
              <a:t>f</a:t>
            </a:r>
            <a:r>
              <a:rPr sz="2600" spc="-5" dirty="0">
                <a:latin typeface="Constantia"/>
                <a:cs typeface="Constantia"/>
              </a:rPr>
              <a:t>i</a:t>
            </a:r>
            <a:r>
              <a:rPr sz="2600" spc="-10" dirty="0">
                <a:latin typeface="Constantia"/>
                <a:cs typeface="Constantia"/>
              </a:rPr>
              <a:t>n</a:t>
            </a:r>
            <a:r>
              <a:rPr sz="2600" dirty="0">
                <a:latin typeface="Constantia"/>
                <a:cs typeface="Constantia"/>
              </a:rPr>
              <a:t>d</a:t>
            </a:r>
            <a:r>
              <a:rPr sz="2600" spc="-35" dirty="0">
                <a:latin typeface="Constantia"/>
                <a:cs typeface="Constantia"/>
              </a:rPr>
              <a:t> </a:t>
            </a:r>
            <a:r>
              <a:rPr sz="2600" spc="-5" dirty="0">
                <a:latin typeface="Constantia"/>
                <a:cs typeface="Constantia"/>
              </a:rPr>
              <a:t>th</a:t>
            </a:r>
            <a:r>
              <a:rPr sz="2600" dirty="0">
                <a:latin typeface="Constantia"/>
                <a:cs typeface="Constantia"/>
              </a:rPr>
              <a:t>e</a:t>
            </a:r>
            <a:r>
              <a:rPr sz="2600" spc="-70" dirty="0">
                <a:latin typeface="Constantia"/>
                <a:cs typeface="Constantia"/>
              </a:rPr>
              <a:t> </a:t>
            </a:r>
            <a:r>
              <a:rPr sz="2600" spc="-5" dirty="0">
                <a:latin typeface="Constantia"/>
                <a:cs typeface="Constantia"/>
              </a:rPr>
              <a:t>numbe</a:t>
            </a:r>
            <a:r>
              <a:rPr sz="2600" dirty="0">
                <a:latin typeface="Constantia"/>
                <a:cs typeface="Constantia"/>
              </a:rPr>
              <a:t>r</a:t>
            </a:r>
            <a:r>
              <a:rPr sz="2600" spc="-170" dirty="0">
                <a:latin typeface="Constantia"/>
                <a:cs typeface="Constantia"/>
              </a:rPr>
              <a:t> </a:t>
            </a:r>
            <a:r>
              <a:rPr sz="2600" dirty="0">
                <a:latin typeface="Constantia"/>
                <a:cs typeface="Constantia"/>
              </a:rPr>
              <a:t>of  </a:t>
            </a:r>
            <a:r>
              <a:rPr sz="2600" spc="-15" dirty="0">
                <a:latin typeface="Constantia"/>
                <a:cs typeface="Constantia"/>
              </a:rPr>
              <a:t>passwords</a:t>
            </a:r>
            <a:r>
              <a:rPr sz="2600" spc="-150" dirty="0">
                <a:latin typeface="Constantia"/>
                <a:cs typeface="Constantia"/>
              </a:rPr>
              <a:t> </a:t>
            </a:r>
            <a:r>
              <a:rPr sz="2600" dirty="0">
                <a:latin typeface="Constantia"/>
                <a:cs typeface="Constantia"/>
              </a:rPr>
              <a:t>of</a:t>
            </a:r>
            <a:r>
              <a:rPr sz="2600" spc="20" dirty="0">
                <a:latin typeface="Constantia"/>
                <a:cs typeface="Constantia"/>
              </a:rPr>
              <a:t> </a:t>
            </a:r>
            <a:r>
              <a:rPr sz="2600" spc="-5" dirty="0">
                <a:latin typeface="Constantia"/>
                <a:cs typeface="Constantia"/>
              </a:rPr>
              <a:t>the</a:t>
            </a:r>
            <a:r>
              <a:rPr sz="2600" spc="-125" dirty="0">
                <a:latin typeface="Constantia"/>
                <a:cs typeface="Constantia"/>
              </a:rPr>
              <a:t> </a:t>
            </a:r>
            <a:r>
              <a:rPr sz="2600" spc="5" dirty="0">
                <a:latin typeface="Constantia"/>
                <a:cs typeface="Constantia"/>
              </a:rPr>
              <a:t>specified</a:t>
            </a:r>
            <a:r>
              <a:rPr sz="2600" dirty="0">
                <a:latin typeface="Constantia"/>
                <a:cs typeface="Constantia"/>
              </a:rPr>
              <a:t> length</a:t>
            </a:r>
            <a:r>
              <a:rPr sz="2600" spc="-110" dirty="0">
                <a:latin typeface="Constantia"/>
                <a:cs typeface="Constantia"/>
              </a:rPr>
              <a:t> </a:t>
            </a:r>
            <a:r>
              <a:rPr sz="2600" spc="-10" dirty="0">
                <a:latin typeface="Constantia"/>
                <a:cs typeface="Constantia"/>
              </a:rPr>
              <a:t>composed</a:t>
            </a:r>
            <a:r>
              <a:rPr sz="2600" spc="-95" dirty="0">
                <a:latin typeface="Constantia"/>
                <a:cs typeface="Constantia"/>
              </a:rPr>
              <a:t> </a:t>
            </a:r>
            <a:r>
              <a:rPr sz="2600" dirty="0">
                <a:latin typeface="Constantia"/>
                <a:cs typeface="Constantia"/>
              </a:rPr>
              <a:t>of</a:t>
            </a:r>
            <a:r>
              <a:rPr sz="2600" spc="50" dirty="0">
                <a:latin typeface="Constantia"/>
                <a:cs typeface="Constantia"/>
              </a:rPr>
              <a:t> </a:t>
            </a:r>
            <a:r>
              <a:rPr sz="2600" spc="-10" dirty="0">
                <a:latin typeface="Constantia"/>
                <a:cs typeface="Constantia"/>
              </a:rPr>
              <a:t>letters</a:t>
            </a:r>
            <a:r>
              <a:rPr sz="2600" spc="-145" dirty="0">
                <a:latin typeface="Constantia"/>
                <a:cs typeface="Constantia"/>
              </a:rPr>
              <a:t> </a:t>
            </a:r>
            <a:r>
              <a:rPr sz="2600" dirty="0">
                <a:latin typeface="Constantia"/>
                <a:cs typeface="Constantia"/>
              </a:rPr>
              <a:t>and </a:t>
            </a:r>
            <a:r>
              <a:rPr sz="2600" spc="-640" dirty="0">
                <a:latin typeface="Constantia"/>
                <a:cs typeface="Constantia"/>
              </a:rPr>
              <a:t> </a:t>
            </a:r>
            <a:r>
              <a:rPr sz="2600" spc="-5" dirty="0">
                <a:latin typeface="Constantia"/>
                <a:cs typeface="Constantia"/>
              </a:rPr>
              <a:t>digits </a:t>
            </a:r>
            <a:r>
              <a:rPr sz="2600" dirty="0">
                <a:latin typeface="Constantia"/>
                <a:cs typeface="Constantia"/>
              </a:rPr>
              <a:t>and </a:t>
            </a:r>
            <a:r>
              <a:rPr sz="2600" spc="-5" dirty="0">
                <a:latin typeface="Constantia"/>
                <a:cs typeface="Constantia"/>
              </a:rPr>
              <a:t>subtract the number </a:t>
            </a:r>
            <a:r>
              <a:rPr sz="2600" spc="-10" dirty="0">
                <a:latin typeface="Constantia"/>
                <a:cs typeface="Constantia"/>
              </a:rPr>
              <a:t>composed only </a:t>
            </a:r>
            <a:r>
              <a:rPr sz="2600" dirty="0">
                <a:latin typeface="Constantia"/>
                <a:cs typeface="Constantia"/>
              </a:rPr>
              <a:t>of </a:t>
            </a:r>
            <a:r>
              <a:rPr sz="2600" spc="-15" dirty="0">
                <a:latin typeface="Constantia"/>
                <a:cs typeface="Constantia"/>
              </a:rPr>
              <a:t>letters. </a:t>
            </a:r>
            <a:r>
              <a:rPr sz="2600" spc="-10" dirty="0">
                <a:latin typeface="Constantia"/>
                <a:cs typeface="Constantia"/>
              </a:rPr>
              <a:t> </a:t>
            </a:r>
            <a:r>
              <a:rPr sz="2600" spc="-185" dirty="0">
                <a:latin typeface="Constantia"/>
                <a:cs typeface="Constantia"/>
              </a:rPr>
              <a:t>W</a:t>
            </a:r>
            <a:r>
              <a:rPr sz="2600" dirty="0">
                <a:latin typeface="Constantia"/>
                <a:cs typeface="Constantia"/>
              </a:rPr>
              <a:t>e</a:t>
            </a:r>
            <a:r>
              <a:rPr sz="2600" spc="-90" dirty="0">
                <a:latin typeface="Constantia"/>
                <a:cs typeface="Constantia"/>
              </a:rPr>
              <a:t> </a:t>
            </a:r>
            <a:r>
              <a:rPr sz="2600" spc="55" dirty="0">
                <a:latin typeface="Constantia"/>
                <a:cs typeface="Constantia"/>
              </a:rPr>
              <a:t>f</a:t>
            </a:r>
            <a:r>
              <a:rPr sz="2600" spc="-5" dirty="0">
                <a:latin typeface="Constantia"/>
                <a:cs typeface="Constantia"/>
              </a:rPr>
              <a:t>i</a:t>
            </a:r>
            <a:r>
              <a:rPr sz="2600" spc="-10" dirty="0">
                <a:latin typeface="Constantia"/>
                <a:cs typeface="Constantia"/>
              </a:rPr>
              <a:t>n</a:t>
            </a:r>
            <a:r>
              <a:rPr sz="2600" dirty="0">
                <a:latin typeface="Constantia"/>
                <a:cs typeface="Constantia"/>
              </a:rPr>
              <a:t>d</a:t>
            </a:r>
            <a:r>
              <a:rPr sz="2600" spc="-20" dirty="0">
                <a:latin typeface="Constantia"/>
                <a:cs typeface="Constantia"/>
              </a:rPr>
              <a:t> </a:t>
            </a:r>
            <a:r>
              <a:rPr sz="2600" spc="-5" dirty="0">
                <a:latin typeface="Constantia"/>
                <a:cs typeface="Constantia"/>
              </a:rPr>
              <a:t>tha</a:t>
            </a:r>
            <a:r>
              <a:rPr sz="2600" spc="5" dirty="0">
                <a:latin typeface="Constantia"/>
                <a:cs typeface="Constantia"/>
              </a:rPr>
              <a:t>t</a:t>
            </a:r>
            <a:r>
              <a:rPr sz="2600" dirty="0">
                <a:latin typeface="Constantia"/>
                <a:cs typeface="Constantia"/>
              </a:rPr>
              <a:t>:</a:t>
            </a:r>
            <a:endParaRPr sz="2600">
              <a:latin typeface="Constantia"/>
              <a:cs typeface="Constantia"/>
            </a:endParaRPr>
          </a:p>
          <a:p>
            <a:pPr marL="363220" indent="-338455">
              <a:lnSpc>
                <a:spcPct val="100000"/>
              </a:lnSpc>
              <a:spcBef>
                <a:spcPts val="525"/>
              </a:spcBef>
              <a:buClr>
                <a:srgbClr val="0AD0D9"/>
              </a:buClr>
              <a:buSzPct val="95000"/>
              <a:buFont typeface="Segoe UI Symbol"/>
              <a:buChar char="⚫"/>
              <a:tabLst>
                <a:tab pos="363220" algn="l"/>
                <a:tab pos="363855" algn="l"/>
              </a:tabLst>
            </a:pPr>
            <a:r>
              <a:rPr sz="2000" i="1" spc="5" dirty="0">
                <a:latin typeface="Constantia"/>
                <a:cs typeface="Constantia"/>
              </a:rPr>
              <a:t>P</a:t>
            </a:r>
            <a:r>
              <a:rPr sz="1950" spc="7" baseline="-21367" dirty="0">
                <a:latin typeface="Constantia"/>
                <a:cs typeface="Constantia"/>
              </a:rPr>
              <a:t>6</a:t>
            </a:r>
            <a:r>
              <a:rPr sz="1950" spc="262" baseline="-21367" dirty="0">
                <a:latin typeface="Constantia"/>
                <a:cs typeface="Constantia"/>
              </a:rPr>
              <a:t> </a:t>
            </a:r>
            <a:r>
              <a:rPr sz="2000" dirty="0">
                <a:latin typeface="Constantia"/>
                <a:cs typeface="Constantia"/>
              </a:rPr>
              <a:t>=</a:t>
            </a:r>
            <a:r>
              <a:rPr sz="2000" spc="-20" dirty="0">
                <a:latin typeface="Constantia"/>
                <a:cs typeface="Constantia"/>
              </a:rPr>
              <a:t> </a:t>
            </a:r>
            <a:r>
              <a:rPr sz="2000" spc="5" dirty="0">
                <a:latin typeface="Cambria Math"/>
                <a:cs typeface="Cambria Math"/>
              </a:rPr>
              <a:t>36</a:t>
            </a:r>
            <a:r>
              <a:rPr sz="2175" spc="7" baseline="28735" dirty="0">
                <a:latin typeface="Cambria Math"/>
                <a:cs typeface="Cambria Math"/>
              </a:rPr>
              <a:t>6</a:t>
            </a:r>
            <a:r>
              <a:rPr sz="2175" spc="427" baseline="28735" dirty="0">
                <a:latin typeface="Cambria Math"/>
                <a:cs typeface="Cambria Math"/>
              </a:rPr>
              <a:t> </a:t>
            </a:r>
            <a:r>
              <a:rPr sz="2000" dirty="0">
                <a:latin typeface="Constantia"/>
                <a:cs typeface="Constantia"/>
              </a:rPr>
              <a:t>−</a:t>
            </a:r>
            <a:r>
              <a:rPr sz="2000" spc="-15" dirty="0">
                <a:latin typeface="Constantia"/>
                <a:cs typeface="Constantia"/>
              </a:rPr>
              <a:t> </a:t>
            </a:r>
            <a:r>
              <a:rPr sz="2000" spc="10" dirty="0">
                <a:latin typeface="Cambria Math"/>
                <a:cs typeface="Cambria Math"/>
              </a:rPr>
              <a:t>26</a:t>
            </a:r>
            <a:r>
              <a:rPr sz="2175" spc="15" baseline="28735" dirty="0">
                <a:latin typeface="Cambria Math"/>
                <a:cs typeface="Cambria Math"/>
              </a:rPr>
              <a:t>6</a:t>
            </a:r>
            <a:r>
              <a:rPr sz="2175" spc="397" baseline="28735" dirty="0">
                <a:latin typeface="Cambria Math"/>
                <a:cs typeface="Cambria Math"/>
              </a:rPr>
              <a:t> </a:t>
            </a:r>
            <a:r>
              <a:rPr sz="2000" dirty="0">
                <a:latin typeface="Constantia"/>
                <a:cs typeface="Constantia"/>
              </a:rPr>
              <a:t>=</a:t>
            </a:r>
            <a:r>
              <a:rPr sz="2000" spc="-15" dirty="0">
                <a:latin typeface="Constantia"/>
                <a:cs typeface="Constantia"/>
              </a:rPr>
              <a:t> </a:t>
            </a:r>
            <a:r>
              <a:rPr sz="2000" spc="-10" dirty="0">
                <a:latin typeface="Constantia"/>
                <a:cs typeface="Constantia"/>
              </a:rPr>
              <a:t>2,176,782,336</a:t>
            </a:r>
            <a:r>
              <a:rPr sz="2000" spc="-30" dirty="0">
                <a:latin typeface="Constantia"/>
                <a:cs typeface="Constantia"/>
              </a:rPr>
              <a:t> </a:t>
            </a:r>
            <a:r>
              <a:rPr sz="2000" dirty="0">
                <a:latin typeface="Constantia"/>
                <a:cs typeface="Constantia"/>
              </a:rPr>
              <a:t>−</a:t>
            </a:r>
            <a:r>
              <a:rPr sz="2000" spc="-15" dirty="0">
                <a:latin typeface="Constantia"/>
                <a:cs typeface="Constantia"/>
              </a:rPr>
              <a:t> </a:t>
            </a:r>
            <a:r>
              <a:rPr sz="2000" dirty="0">
                <a:latin typeface="Constantia"/>
                <a:cs typeface="Constantia"/>
              </a:rPr>
              <a:t>308,915,776</a:t>
            </a:r>
            <a:r>
              <a:rPr sz="2000" spc="-30" dirty="0">
                <a:latin typeface="Constantia"/>
                <a:cs typeface="Constantia"/>
              </a:rPr>
              <a:t> </a:t>
            </a:r>
            <a:r>
              <a:rPr sz="2000" dirty="0">
                <a:latin typeface="Constantia"/>
                <a:cs typeface="Constantia"/>
              </a:rPr>
              <a:t>=1,867,866,560.</a:t>
            </a:r>
            <a:endParaRPr sz="2000">
              <a:latin typeface="Constantia"/>
              <a:cs typeface="Constantia"/>
            </a:endParaRPr>
          </a:p>
          <a:p>
            <a:pPr marL="363220" indent="-338455">
              <a:lnSpc>
                <a:spcPct val="100000"/>
              </a:lnSpc>
              <a:spcBef>
                <a:spcPts val="480"/>
              </a:spcBef>
              <a:buClr>
                <a:srgbClr val="0AD0D9"/>
              </a:buClr>
              <a:buSzPct val="95000"/>
              <a:buFont typeface="Segoe UI Symbol"/>
              <a:buChar char="⚫"/>
              <a:tabLst>
                <a:tab pos="363220" algn="l"/>
                <a:tab pos="363855" algn="l"/>
              </a:tabLst>
            </a:pPr>
            <a:r>
              <a:rPr sz="2000" i="1" spc="5" dirty="0">
                <a:latin typeface="Constantia"/>
                <a:cs typeface="Constantia"/>
              </a:rPr>
              <a:t>P</a:t>
            </a:r>
            <a:r>
              <a:rPr sz="1950" spc="7" baseline="-21367" dirty="0">
                <a:latin typeface="Constantia"/>
                <a:cs typeface="Constantia"/>
              </a:rPr>
              <a:t>7</a:t>
            </a:r>
            <a:r>
              <a:rPr sz="1950" spc="254" baseline="-21367" dirty="0">
                <a:latin typeface="Constantia"/>
                <a:cs typeface="Constantia"/>
              </a:rPr>
              <a:t> </a:t>
            </a:r>
            <a:r>
              <a:rPr sz="2000" dirty="0">
                <a:latin typeface="Constantia"/>
                <a:cs typeface="Constantia"/>
              </a:rPr>
              <a:t>= </a:t>
            </a:r>
            <a:r>
              <a:rPr sz="2000" spc="10" dirty="0">
                <a:latin typeface="Cambria Math"/>
                <a:cs typeface="Cambria Math"/>
              </a:rPr>
              <a:t>36</a:t>
            </a:r>
            <a:r>
              <a:rPr sz="2175" spc="15" baseline="28735" dirty="0">
                <a:latin typeface="Cambria Math"/>
                <a:cs typeface="Cambria Math"/>
              </a:rPr>
              <a:t>7</a:t>
            </a:r>
            <a:r>
              <a:rPr sz="2175" spc="412" baseline="28735" dirty="0">
                <a:latin typeface="Cambria Math"/>
                <a:cs typeface="Cambria Math"/>
              </a:rPr>
              <a:t> </a:t>
            </a:r>
            <a:r>
              <a:rPr sz="2000" dirty="0">
                <a:latin typeface="Constantia"/>
                <a:cs typeface="Constantia"/>
              </a:rPr>
              <a:t>− </a:t>
            </a:r>
            <a:r>
              <a:rPr sz="2000" spc="10" dirty="0">
                <a:latin typeface="Cambria Math"/>
                <a:cs typeface="Cambria Math"/>
              </a:rPr>
              <a:t>26</a:t>
            </a:r>
            <a:r>
              <a:rPr sz="2175" spc="15" baseline="28735" dirty="0">
                <a:latin typeface="Cambria Math"/>
                <a:cs typeface="Cambria Math"/>
              </a:rPr>
              <a:t>7</a:t>
            </a:r>
            <a:r>
              <a:rPr sz="2175" spc="412" baseline="28735" dirty="0">
                <a:latin typeface="Cambria Math"/>
                <a:cs typeface="Cambria Math"/>
              </a:rPr>
              <a:t> </a:t>
            </a:r>
            <a:r>
              <a:rPr sz="2000" dirty="0">
                <a:latin typeface="Constantia"/>
                <a:cs typeface="Constantia"/>
              </a:rPr>
              <a:t>=</a:t>
            </a:r>
            <a:r>
              <a:rPr sz="2000" spc="5" dirty="0">
                <a:latin typeface="Constantia"/>
                <a:cs typeface="Constantia"/>
              </a:rPr>
              <a:t> </a:t>
            </a:r>
            <a:r>
              <a:rPr sz="2000" spc="-5" dirty="0">
                <a:latin typeface="Constantia"/>
                <a:cs typeface="Constantia"/>
              </a:rPr>
              <a:t>78,364,164,096</a:t>
            </a:r>
            <a:r>
              <a:rPr sz="2000" spc="-10" dirty="0">
                <a:latin typeface="Constantia"/>
                <a:cs typeface="Constantia"/>
              </a:rPr>
              <a:t> </a:t>
            </a:r>
            <a:r>
              <a:rPr sz="2000" dirty="0">
                <a:latin typeface="Constantia"/>
                <a:cs typeface="Constantia"/>
              </a:rPr>
              <a:t>−</a:t>
            </a:r>
            <a:r>
              <a:rPr sz="2000" spc="5" dirty="0">
                <a:latin typeface="Constantia"/>
                <a:cs typeface="Constantia"/>
              </a:rPr>
              <a:t> </a:t>
            </a:r>
            <a:r>
              <a:rPr sz="2000" spc="-5" dirty="0">
                <a:latin typeface="Constantia"/>
                <a:cs typeface="Constantia"/>
              </a:rPr>
              <a:t>8,031,810,176</a:t>
            </a:r>
            <a:r>
              <a:rPr sz="2000" spc="-35" dirty="0">
                <a:latin typeface="Constantia"/>
                <a:cs typeface="Constantia"/>
              </a:rPr>
              <a:t> </a:t>
            </a:r>
            <a:r>
              <a:rPr sz="2000" dirty="0">
                <a:latin typeface="Constantia"/>
                <a:cs typeface="Constantia"/>
              </a:rPr>
              <a:t>=</a:t>
            </a:r>
            <a:r>
              <a:rPr sz="2000" spc="500" dirty="0">
                <a:latin typeface="Constantia"/>
                <a:cs typeface="Constantia"/>
              </a:rPr>
              <a:t> </a:t>
            </a:r>
            <a:r>
              <a:rPr sz="2000" spc="-10" dirty="0">
                <a:latin typeface="Constantia"/>
                <a:cs typeface="Constantia"/>
              </a:rPr>
              <a:t>70,332,353,920.</a:t>
            </a:r>
            <a:endParaRPr sz="2000">
              <a:latin typeface="Constantia"/>
              <a:cs typeface="Constantia"/>
            </a:endParaRPr>
          </a:p>
          <a:p>
            <a:pPr marL="363220" indent="-338455">
              <a:lnSpc>
                <a:spcPct val="100000"/>
              </a:lnSpc>
              <a:spcBef>
                <a:spcPts val="484"/>
              </a:spcBef>
              <a:buClr>
                <a:srgbClr val="0AD0D9"/>
              </a:buClr>
              <a:buSzPct val="95000"/>
              <a:buFont typeface="Segoe UI Symbol"/>
              <a:buChar char="⚫"/>
              <a:tabLst>
                <a:tab pos="363220" algn="l"/>
                <a:tab pos="363855" algn="l"/>
              </a:tabLst>
            </a:pPr>
            <a:r>
              <a:rPr sz="2000" i="1" spc="5" dirty="0">
                <a:latin typeface="Constantia"/>
                <a:cs typeface="Constantia"/>
              </a:rPr>
              <a:t>P</a:t>
            </a:r>
            <a:r>
              <a:rPr sz="1950" spc="7" baseline="-21367" dirty="0">
                <a:latin typeface="Constantia"/>
                <a:cs typeface="Constantia"/>
              </a:rPr>
              <a:t>8</a:t>
            </a:r>
            <a:r>
              <a:rPr sz="1950" spc="254" baseline="-21367" dirty="0">
                <a:latin typeface="Constantia"/>
                <a:cs typeface="Constantia"/>
              </a:rPr>
              <a:t> </a:t>
            </a:r>
            <a:r>
              <a:rPr sz="2000" dirty="0">
                <a:latin typeface="Constantia"/>
                <a:cs typeface="Constantia"/>
              </a:rPr>
              <a:t>=</a:t>
            </a:r>
            <a:r>
              <a:rPr sz="2000" spc="-15" dirty="0">
                <a:latin typeface="Constantia"/>
                <a:cs typeface="Constantia"/>
              </a:rPr>
              <a:t> </a:t>
            </a:r>
            <a:r>
              <a:rPr sz="2000" spc="5" dirty="0">
                <a:latin typeface="Cambria Math"/>
                <a:cs typeface="Cambria Math"/>
              </a:rPr>
              <a:t>36</a:t>
            </a:r>
            <a:r>
              <a:rPr sz="2175" spc="7" baseline="28735" dirty="0">
                <a:latin typeface="Cambria Math"/>
                <a:cs typeface="Cambria Math"/>
              </a:rPr>
              <a:t>8</a:t>
            </a:r>
            <a:r>
              <a:rPr sz="2175" spc="427" baseline="28735" dirty="0">
                <a:latin typeface="Cambria Math"/>
                <a:cs typeface="Cambria Math"/>
              </a:rPr>
              <a:t> </a:t>
            </a:r>
            <a:r>
              <a:rPr sz="2000" dirty="0">
                <a:latin typeface="Constantia"/>
                <a:cs typeface="Constantia"/>
              </a:rPr>
              <a:t>−</a:t>
            </a:r>
            <a:r>
              <a:rPr sz="2000" spc="-15" dirty="0">
                <a:latin typeface="Constantia"/>
                <a:cs typeface="Constantia"/>
              </a:rPr>
              <a:t> </a:t>
            </a:r>
            <a:r>
              <a:rPr sz="2000" spc="5" dirty="0">
                <a:latin typeface="Cambria Math"/>
                <a:cs typeface="Cambria Math"/>
              </a:rPr>
              <a:t>26</a:t>
            </a:r>
            <a:r>
              <a:rPr sz="2175" spc="7" baseline="28735" dirty="0">
                <a:latin typeface="Cambria Math"/>
                <a:cs typeface="Cambria Math"/>
              </a:rPr>
              <a:t>8</a:t>
            </a:r>
            <a:r>
              <a:rPr sz="2175" spc="434" baseline="28735" dirty="0">
                <a:latin typeface="Cambria Math"/>
                <a:cs typeface="Cambria Math"/>
              </a:rPr>
              <a:t> </a:t>
            </a:r>
            <a:r>
              <a:rPr sz="2000" dirty="0">
                <a:latin typeface="Constantia"/>
                <a:cs typeface="Constantia"/>
              </a:rPr>
              <a:t>=</a:t>
            </a:r>
            <a:r>
              <a:rPr sz="2000" spc="-15" dirty="0">
                <a:latin typeface="Constantia"/>
                <a:cs typeface="Constantia"/>
              </a:rPr>
              <a:t> </a:t>
            </a:r>
            <a:r>
              <a:rPr sz="2000" spc="-10" dirty="0">
                <a:latin typeface="Constantia"/>
                <a:cs typeface="Constantia"/>
              </a:rPr>
              <a:t>2,821,109,907,456</a:t>
            </a:r>
            <a:r>
              <a:rPr sz="2000" spc="-40" dirty="0">
                <a:latin typeface="Constantia"/>
                <a:cs typeface="Constantia"/>
              </a:rPr>
              <a:t> </a:t>
            </a:r>
            <a:r>
              <a:rPr sz="2000" dirty="0">
                <a:latin typeface="Constantia"/>
                <a:cs typeface="Constantia"/>
              </a:rPr>
              <a:t>− </a:t>
            </a:r>
            <a:r>
              <a:rPr sz="2000" spc="-5" dirty="0">
                <a:latin typeface="Constantia"/>
                <a:cs typeface="Constantia"/>
              </a:rPr>
              <a:t>208,827,064,576</a:t>
            </a:r>
            <a:r>
              <a:rPr sz="2000" spc="-40" dirty="0">
                <a:latin typeface="Constantia"/>
                <a:cs typeface="Constantia"/>
              </a:rPr>
              <a:t> </a:t>
            </a:r>
            <a:r>
              <a:rPr sz="2000" dirty="0">
                <a:latin typeface="Constantia"/>
                <a:cs typeface="Constantia"/>
              </a:rPr>
              <a:t>=2,612,282,842,880.</a:t>
            </a:r>
            <a:endParaRPr sz="2000">
              <a:latin typeface="Constantia"/>
              <a:cs typeface="Constantia"/>
            </a:endParaRPr>
          </a:p>
          <a:p>
            <a:pPr marL="299720" indent="-274320">
              <a:lnSpc>
                <a:spcPct val="100000"/>
              </a:lnSpc>
              <a:spcBef>
                <a:spcPts val="470"/>
              </a:spcBef>
              <a:buClr>
                <a:srgbClr val="0AD0D9"/>
              </a:buClr>
              <a:buSzPct val="95000"/>
              <a:buFont typeface="Segoe UI Symbol"/>
              <a:buChar char="⚫"/>
              <a:tabLst>
                <a:tab pos="299085" algn="l"/>
                <a:tab pos="299720" algn="l"/>
              </a:tabLst>
            </a:pPr>
            <a:r>
              <a:rPr sz="2000" spc="-20" dirty="0">
                <a:latin typeface="Constantia"/>
                <a:cs typeface="Constantia"/>
              </a:rPr>
              <a:t>Consequently,</a:t>
            </a:r>
            <a:r>
              <a:rPr sz="2000" spc="-10" dirty="0">
                <a:latin typeface="Constantia"/>
                <a:cs typeface="Constantia"/>
              </a:rPr>
              <a:t> </a:t>
            </a:r>
            <a:r>
              <a:rPr sz="2000" dirty="0">
                <a:latin typeface="Constantia"/>
                <a:cs typeface="Constantia"/>
              </a:rPr>
              <a:t>P</a:t>
            </a:r>
            <a:r>
              <a:rPr sz="2000" spc="-25" dirty="0">
                <a:latin typeface="Constantia"/>
                <a:cs typeface="Constantia"/>
              </a:rPr>
              <a:t> </a:t>
            </a:r>
            <a:r>
              <a:rPr sz="2000" dirty="0">
                <a:latin typeface="Constantia"/>
                <a:cs typeface="Constantia"/>
              </a:rPr>
              <a:t>=</a:t>
            </a:r>
            <a:r>
              <a:rPr sz="2000" spc="-20" dirty="0">
                <a:latin typeface="Constantia"/>
                <a:cs typeface="Constantia"/>
              </a:rPr>
              <a:t> </a:t>
            </a:r>
            <a:r>
              <a:rPr sz="2000" i="1" spc="5" dirty="0">
                <a:latin typeface="Constantia"/>
                <a:cs typeface="Constantia"/>
              </a:rPr>
              <a:t>P</a:t>
            </a:r>
            <a:r>
              <a:rPr sz="1950" spc="7" baseline="-21367" dirty="0">
                <a:latin typeface="Constantia"/>
                <a:cs typeface="Constantia"/>
              </a:rPr>
              <a:t>6</a:t>
            </a:r>
            <a:r>
              <a:rPr sz="1950" spc="262" baseline="-21367" dirty="0">
                <a:latin typeface="Constantia"/>
                <a:cs typeface="Constantia"/>
              </a:rPr>
              <a:t> </a:t>
            </a:r>
            <a:r>
              <a:rPr sz="2000" dirty="0">
                <a:latin typeface="Constantia"/>
                <a:cs typeface="Constantia"/>
              </a:rPr>
              <a:t>+</a:t>
            </a:r>
            <a:r>
              <a:rPr sz="2000" spc="-15" dirty="0">
                <a:latin typeface="Constantia"/>
                <a:cs typeface="Constantia"/>
              </a:rPr>
              <a:t> </a:t>
            </a:r>
            <a:r>
              <a:rPr sz="2000" i="1" spc="5" dirty="0">
                <a:latin typeface="Constantia"/>
                <a:cs typeface="Constantia"/>
              </a:rPr>
              <a:t>P</a:t>
            </a:r>
            <a:r>
              <a:rPr sz="1950" spc="7" baseline="-21367" dirty="0">
                <a:latin typeface="Constantia"/>
                <a:cs typeface="Constantia"/>
              </a:rPr>
              <a:t>7</a:t>
            </a:r>
            <a:r>
              <a:rPr sz="1950" spc="277" baseline="-21367" dirty="0">
                <a:latin typeface="Constantia"/>
                <a:cs typeface="Constantia"/>
              </a:rPr>
              <a:t> </a:t>
            </a:r>
            <a:r>
              <a:rPr sz="2000" dirty="0">
                <a:latin typeface="Constantia"/>
                <a:cs typeface="Constantia"/>
              </a:rPr>
              <a:t>+</a:t>
            </a:r>
            <a:r>
              <a:rPr sz="2000" spc="-40" dirty="0">
                <a:latin typeface="Constantia"/>
                <a:cs typeface="Constantia"/>
              </a:rPr>
              <a:t> </a:t>
            </a:r>
            <a:r>
              <a:rPr sz="2000" i="1" spc="5" dirty="0">
                <a:latin typeface="Constantia"/>
                <a:cs typeface="Constantia"/>
              </a:rPr>
              <a:t>P</a:t>
            </a:r>
            <a:r>
              <a:rPr sz="1950" spc="7" baseline="-21367" dirty="0">
                <a:latin typeface="Constantia"/>
                <a:cs typeface="Constantia"/>
              </a:rPr>
              <a:t>8</a:t>
            </a:r>
            <a:r>
              <a:rPr sz="1950" spc="247" baseline="-21367" dirty="0">
                <a:latin typeface="Constantia"/>
                <a:cs typeface="Constantia"/>
              </a:rPr>
              <a:t> </a:t>
            </a:r>
            <a:r>
              <a:rPr sz="2000" dirty="0">
                <a:latin typeface="Constantia"/>
                <a:cs typeface="Constantia"/>
              </a:rPr>
              <a:t>=</a:t>
            </a:r>
            <a:r>
              <a:rPr sz="2000" spc="-15" dirty="0">
                <a:latin typeface="Constantia"/>
                <a:cs typeface="Constantia"/>
              </a:rPr>
              <a:t> </a:t>
            </a:r>
            <a:r>
              <a:rPr sz="2000" spc="-5" dirty="0">
                <a:latin typeface="Constantia"/>
                <a:cs typeface="Constantia"/>
              </a:rPr>
              <a:t>2,684,483,063,360.</a:t>
            </a:r>
            <a:endParaRPr sz="200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887363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152400"/>
            <a:ext cx="7501890" cy="574675"/>
          </a:xfrm>
          <a:prstGeom prst="rect">
            <a:avLst/>
          </a:prstGeom>
        </p:spPr>
        <p:txBody>
          <a:bodyPr vert="horz" wrap="square" lIns="0" tIns="12700" rIns="0" bIns="0" rtlCol="0">
            <a:spAutoFit/>
          </a:bodyPr>
          <a:lstStyle/>
          <a:p>
            <a:pPr marL="12700">
              <a:lnSpc>
                <a:spcPct val="100000"/>
              </a:lnSpc>
              <a:spcBef>
                <a:spcPts val="100"/>
              </a:spcBef>
              <a:tabLst>
                <a:tab pos="4958715" algn="l"/>
              </a:tabLst>
            </a:pPr>
            <a:r>
              <a:rPr sz="3600" dirty="0">
                <a:solidFill>
                  <a:srgbClr val="04607A"/>
                </a:solidFill>
                <a:latin typeface="Calibri"/>
                <a:cs typeface="Calibri"/>
              </a:rPr>
              <a:t>Basic</a:t>
            </a:r>
            <a:r>
              <a:rPr sz="3600" spc="5" dirty="0">
                <a:solidFill>
                  <a:srgbClr val="04607A"/>
                </a:solidFill>
                <a:latin typeface="Calibri"/>
                <a:cs typeface="Calibri"/>
              </a:rPr>
              <a:t> </a:t>
            </a:r>
            <a:r>
              <a:rPr sz="3600" spc="-5" dirty="0">
                <a:solidFill>
                  <a:srgbClr val="04607A"/>
                </a:solidFill>
                <a:latin typeface="Calibri"/>
                <a:cs typeface="Calibri"/>
              </a:rPr>
              <a:t>Counting</a:t>
            </a:r>
            <a:r>
              <a:rPr sz="3600" spc="-15" dirty="0">
                <a:solidFill>
                  <a:srgbClr val="04607A"/>
                </a:solidFill>
                <a:latin typeface="Calibri"/>
                <a:cs typeface="Calibri"/>
              </a:rPr>
              <a:t> </a:t>
            </a:r>
            <a:r>
              <a:rPr sz="3600" dirty="0">
                <a:solidFill>
                  <a:srgbClr val="04607A"/>
                </a:solidFill>
                <a:latin typeface="Calibri"/>
                <a:cs typeface="Calibri"/>
              </a:rPr>
              <a:t>Principles:	</a:t>
            </a:r>
            <a:r>
              <a:rPr sz="3600" spc="-5" dirty="0">
                <a:solidFill>
                  <a:srgbClr val="04607A"/>
                </a:solidFill>
                <a:latin typeface="Calibri"/>
                <a:cs typeface="Calibri"/>
              </a:rPr>
              <a:t>The</a:t>
            </a:r>
            <a:r>
              <a:rPr sz="3600" spc="-50" dirty="0">
                <a:solidFill>
                  <a:srgbClr val="04607A"/>
                </a:solidFill>
                <a:latin typeface="Calibri"/>
                <a:cs typeface="Calibri"/>
              </a:rPr>
              <a:t> </a:t>
            </a:r>
            <a:r>
              <a:rPr sz="3600" spc="-5" dirty="0">
                <a:solidFill>
                  <a:srgbClr val="04607A"/>
                </a:solidFill>
                <a:latin typeface="Calibri"/>
                <a:cs typeface="Calibri"/>
              </a:rPr>
              <a:t>Sum</a:t>
            </a:r>
            <a:r>
              <a:rPr sz="3600" spc="-60" dirty="0">
                <a:solidFill>
                  <a:srgbClr val="04607A"/>
                </a:solidFill>
                <a:latin typeface="Calibri"/>
                <a:cs typeface="Calibri"/>
              </a:rPr>
              <a:t> </a:t>
            </a:r>
            <a:r>
              <a:rPr sz="3600" dirty="0">
                <a:solidFill>
                  <a:srgbClr val="04607A"/>
                </a:solidFill>
                <a:latin typeface="Calibri"/>
                <a:cs typeface="Calibri"/>
              </a:rPr>
              <a:t>Rule</a:t>
            </a:r>
            <a:endParaRPr sz="3600" dirty="0">
              <a:latin typeface="Calibri"/>
              <a:cs typeface="Calibri"/>
            </a:endParaRPr>
          </a:p>
        </p:txBody>
      </p:sp>
      <p:sp>
        <p:nvSpPr>
          <p:cNvPr id="3" name="object 3"/>
          <p:cNvSpPr txBox="1"/>
          <p:nvPr/>
        </p:nvSpPr>
        <p:spPr>
          <a:xfrm>
            <a:off x="207645" y="990600"/>
            <a:ext cx="8610600" cy="4401205"/>
          </a:xfrm>
          <a:prstGeom prst="rect">
            <a:avLst/>
          </a:prstGeom>
        </p:spPr>
        <p:txBody>
          <a:bodyPr vert="horz" wrap="square" lIns="0" tIns="91440" rIns="0" bIns="0" rtlCol="0">
            <a:spAutoFit/>
          </a:bodyPr>
          <a:lstStyle/>
          <a:p>
            <a:pPr marL="12700">
              <a:lnSpc>
                <a:spcPct val="100000"/>
              </a:lnSpc>
              <a:spcBef>
                <a:spcPts val="720"/>
              </a:spcBef>
            </a:pPr>
            <a:r>
              <a:rPr sz="2600" b="1" spc="-5" dirty="0">
                <a:latin typeface="Constantia"/>
                <a:cs typeface="Constantia"/>
              </a:rPr>
              <a:t>Example</a:t>
            </a:r>
            <a:r>
              <a:rPr sz="2600" spc="-5" dirty="0">
                <a:latin typeface="Constantia"/>
                <a:cs typeface="Constantia"/>
              </a:rPr>
              <a:t>:</a:t>
            </a:r>
            <a:endParaRPr sz="2600" dirty="0">
              <a:latin typeface="Constantia"/>
              <a:cs typeface="Constantia"/>
            </a:endParaRPr>
          </a:p>
          <a:p>
            <a:pPr marL="286385" marR="5080" indent="54610" algn="just">
              <a:lnSpc>
                <a:spcPct val="100000"/>
              </a:lnSpc>
              <a:spcBef>
                <a:spcPts val="625"/>
              </a:spcBef>
            </a:pPr>
            <a:r>
              <a:rPr sz="2600" dirty="0">
                <a:latin typeface="Constantia"/>
                <a:cs typeface="Constantia"/>
              </a:rPr>
              <a:t>Suppose</a:t>
            </a:r>
            <a:r>
              <a:rPr sz="2600" spc="5" dirty="0">
                <a:latin typeface="Constantia"/>
                <a:cs typeface="Constantia"/>
              </a:rPr>
              <a:t> </a:t>
            </a:r>
            <a:r>
              <a:rPr sz="2600" spc="-10" dirty="0">
                <a:latin typeface="Constantia"/>
                <a:cs typeface="Constantia"/>
              </a:rPr>
              <a:t>there</a:t>
            </a:r>
            <a:r>
              <a:rPr sz="2600" spc="-5" dirty="0">
                <a:latin typeface="Constantia"/>
                <a:cs typeface="Constantia"/>
              </a:rPr>
              <a:t> </a:t>
            </a:r>
            <a:r>
              <a:rPr sz="2600" spc="-10" dirty="0">
                <a:latin typeface="Constantia"/>
                <a:cs typeface="Constantia"/>
              </a:rPr>
              <a:t>are</a:t>
            </a:r>
            <a:r>
              <a:rPr sz="2600" spc="-5" dirty="0">
                <a:latin typeface="Constantia"/>
                <a:cs typeface="Constantia"/>
              </a:rPr>
              <a:t> </a:t>
            </a:r>
            <a:r>
              <a:rPr sz="2600" dirty="0">
                <a:latin typeface="Constantia"/>
                <a:cs typeface="Constantia"/>
              </a:rPr>
              <a:t>7</a:t>
            </a:r>
            <a:r>
              <a:rPr sz="2600" spc="5" dirty="0">
                <a:latin typeface="Constantia"/>
                <a:cs typeface="Constantia"/>
              </a:rPr>
              <a:t> </a:t>
            </a:r>
            <a:r>
              <a:rPr sz="2600" spc="-10" dirty="0">
                <a:latin typeface="Constantia"/>
                <a:cs typeface="Constantia"/>
              </a:rPr>
              <a:t>different</a:t>
            </a:r>
            <a:r>
              <a:rPr sz="2600" spc="-5" dirty="0">
                <a:latin typeface="Constantia"/>
                <a:cs typeface="Constantia"/>
              </a:rPr>
              <a:t> </a:t>
            </a:r>
            <a:r>
              <a:rPr sz="2600" spc="-10" dirty="0">
                <a:latin typeface="Constantia"/>
                <a:cs typeface="Constantia"/>
              </a:rPr>
              <a:t>optional</a:t>
            </a:r>
            <a:r>
              <a:rPr sz="2600" spc="-5" dirty="0">
                <a:latin typeface="Constantia"/>
                <a:cs typeface="Constantia"/>
              </a:rPr>
              <a:t> </a:t>
            </a:r>
            <a:r>
              <a:rPr sz="2600" spc="-10" dirty="0">
                <a:latin typeface="Constantia"/>
                <a:cs typeface="Constantia"/>
              </a:rPr>
              <a:t>courses</a:t>
            </a:r>
            <a:r>
              <a:rPr sz="2600" spc="-5" dirty="0">
                <a:latin typeface="Constantia"/>
                <a:cs typeface="Constantia"/>
              </a:rPr>
              <a:t> </a:t>
            </a:r>
            <a:r>
              <a:rPr sz="2600" spc="-10" dirty="0">
                <a:latin typeface="Constantia"/>
                <a:cs typeface="Constantia"/>
              </a:rPr>
              <a:t>in </a:t>
            </a:r>
            <a:r>
              <a:rPr sz="2600" spc="-5" dirty="0">
                <a:latin typeface="Constantia"/>
                <a:cs typeface="Constantia"/>
              </a:rPr>
              <a:t> </a:t>
            </a:r>
            <a:r>
              <a:rPr sz="2600" spc="-10" dirty="0">
                <a:latin typeface="Constantia"/>
                <a:cs typeface="Constantia"/>
              </a:rPr>
              <a:t>Computer Science </a:t>
            </a:r>
            <a:r>
              <a:rPr sz="2600" dirty="0">
                <a:latin typeface="Constantia"/>
                <a:cs typeface="Constantia"/>
              </a:rPr>
              <a:t>and 3 </a:t>
            </a:r>
            <a:r>
              <a:rPr sz="2600" spc="-10" dirty="0">
                <a:latin typeface="Constantia"/>
                <a:cs typeface="Constantia"/>
              </a:rPr>
              <a:t>different optional </a:t>
            </a:r>
            <a:r>
              <a:rPr sz="2600" spc="-15" dirty="0">
                <a:latin typeface="Constantia"/>
                <a:cs typeface="Constantia"/>
              </a:rPr>
              <a:t>courses </a:t>
            </a:r>
            <a:r>
              <a:rPr sz="2600" spc="-10" dirty="0">
                <a:latin typeface="Constantia"/>
                <a:cs typeface="Constantia"/>
              </a:rPr>
              <a:t>in </a:t>
            </a:r>
            <a:r>
              <a:rPr sz="2600" spc="-5" dirty="0">
                <a:latin typeface="Constantia"/>
                <a:cs typeface="Constantia"/>
              </a:rPr>
              <a:t> </a:t>
            </a:r>
            <a:r>
              <a:rPr sz="2600" spc="-10" dirty="0">
                <a:latin typeface="Constantia"/>
                <a:cs typeface="Constantia"/>
              </a:rPr>
              <a:t>Mathematics. </a:t>
            </a:r>
            <a:r>
              <a:rPr sz="2600" spc="-40" dirty="0">
                <a:latin typeface="Constantia"/>
                <a:cs typeface="Constantia"/>
              </a:rPr>
              <a:t>How </a:t>
            </a:r>
            <a:r>
              <a:rPr sz="2600" spc="-15" dirty="0">
                <a:latin typeface="Constantia"/>
                <a:cs typeface="Constantia"/>
              </a:rPr>
              <a:t>many </a:t>
            </a:r>
            <a:r>
              <a:rPr sz="2600" spc="-30" dirty="0">
                <a:latin typeface="Constantia"/>
                <a:cs typeface="Constantia"/>
              </a:rPr>
              <a:t>ways </a:t>
            </a:r>
            <a:r>
              <a:rPr sz="2600" spc="-10" dirty="0">
                <a:latin typeface="Constantia"/>
                <a:cs typeface="Constantia"/>
              </a:rPr>
              <a:t>student </a:t>
            </a:r>
            <a:r>
              <a:rPr sz="2600" spc="-5" dirty="0">
                <a:latin typeface="Constantia"/>
                <a:cs typeface="Constantia"/>
              </a:rPr>
              <a:t>can choose </a:t>
            </a:r>
            <a:r>
              <a:rPr sz="2600" dirty="0">
                <a:latin typeface="Constantia"/>
                <a:cs typeface="Constantia"/>
              </a:rPr>
              <a:t>a </a:t>
            </a:r>
            <a:r>
              <a:rPr sz="2600" spc="5" dirty="0">
                <a:latin typeface="Constantia"/>
                <a:cs typeface="Constantia"/>
              </a:rPr>
              <a:t> </a:t>
            </a:r>
            <a:r>
              <a:rPr sz="2600" spc="-10" dirty="0">
                <a:latin typeface="Constantia"/>
                <a:cs typeface="Constantia"/>
              </a:rPr>
              <a:t>course.</a:t>
            </a:r>
            <a:endParaRPr lang="en-US" sz="2600" spc="-10" dirty="0">
              <a:latin typeface="Constantia"/>
              <a:cs typeface="Constantia"/>
            </a:endParaRPr>
          </a:p>
          <a:p>
            <a:pPr marL="286385" marR="5080" indent="54610" algn="just">
              <a:lnSpc>
                <a:spcPct val="100000"/>
              </a:lnSpc>
              <a:spcBef>
                <a:spcPts val="625"/>
              </a:spcBef>
            </a:pPr>
            <a:endParaRPr sz="2600" dirty="0">
              <a:latin typeface="Constantia"/>
              <a:cs typeface="Constantia"/>
            </a:endParaRPr>
          </a:p>
          <a:p>
            <a:pPr marL="286385" marR="5080" indent="-274320" algn="just">
              <a:lnSpc>
                <a:spcPct val="100000"/>
              </a:lnSpc>
              <a:spcBef>
                <a:spcPts val="625"/>
              </a:spcBef>
            </a:pPr>
            <a:r>
              <a:rPr sz="2600" b="1" spc="-5" dirty="0">
                <a:latin typeface="Constantia"/>
                <a:cs typeface="Constantia"/>
              </a:rPr>
              <a:t>Solution</a:t>
            </a:r>
            <a:r>
              <a:rPr sz="2600" spc="-5" dirty="0">
                <a:latin typeface="Constantia"/>
                <a:cs typeface="Constantia"/>
              </a:rPr>
              <a:t>:</a:t>
            </a:r>
            <a:endParaRPr lang="en-US" sz="2600" spc="1290" dirty="0">
              <a:latin typeface="Constantia"/>
              <a:cs typeface="Constantia"/>
            </a:endParaRPr>
          </a:p>
          <a:p>
            <a:pPr marL="286385" marR="5080" indent="-274320" algn="just">
              <a:lnSpc>
                <a:spcPct val="100000"/>
              </a:lnSpc>
              <a:spcBef>
                <a:spcPts val="625"/>
              </a:spcBef>
            </a:pPr>
            <a:r>
              <a:rPr lang="en-US" sz="2600" spc="1290" dirty="0">
                <a:latin typeface="Constantia"/>
                <a:cs typeface="Constantia"/>
              </a:rPr>
              <a:t>	</a:t>
            </a:r>
            <a:r>
              <a:rPr sz="2600" dirty="0">
                <a:latin typeface="Constantia"/>
                <a:cs typeface="Constantia"/>
              </a:rPr>
              <a:t>By</a:t>
            </a:r>
            <a:r>
              <a:rPr sz="2600" spc="650" dirty="0">
                <a:latin typeface="Constantia"/>
                <a:cs typeface="Constantia"/>
              </a:rPr>
              <a:t> </a:t>
            </a:r>
            <a:r>
              <a:rPr sz="2600" dirty="0">
                <a:latin typeface="Constantia"/>
                <a:cs typeface="Constantia"/>
              </a:rPr>
              <a:t>the</a:t>
            </a:r>
            <a:r>
              <a:rPr sz="2600" spc="655" dirty="0">
                <a:latin typeface="Constantia"/>
                <a:cs typeface="Constantia"/>
              </a:rPr>
              <a:t> </a:t>
            </a:r>
            <a:r>
              <a:rPr sz="2600" spc="-5" dirty="0">
                <a:latin typeface="Constantia"/>
                <a:cs typeface="Constantia"/>
              </a:rPr>
              <a:t>sum</a:t>
            </a:r>
            <a:r>
              <a:rPr sz="2600" spc="640" dirty="0">
                <a:latin typeface="Constantia"/>
                <a:cs typeface="Constantia"/>
              </a:rPr>
              <a:t> </a:t>
            </a:r>
            <a:r>
              <a:rPr sz="2600" spc="-5" dirty="0">
                <a:latin typeface="Constantia"/>
                <a:cs typeface="Constantia"/>
              </a:rPr>
              <a:t>rule</a:t>
            </a:r>
            <a:r>
              <a:rPr sz="2600" spc="645" dirty="0">
                <a:latin typeface="Constantia"/>
                <a:cs typeface="Constantia"/>
              </a:rPr>
              <a:t> </a:t>
            </a:r>
            <a:r>
              <a:rPr sz="2600" spc="-10" dirty="0">
                <a:latin typeface="Constantia"/>
                <a:cs typeface="Constantia"/>
              </a:rPr>
              <a:t>it</a:t>
            </a:r>
            <a:r>
              <a:rPr sz="2600" spc="630" dirty="0">
                <a:latin typeface="Constantia"/>
                <a:cs typeface="Constantia"/>
              </a:rPr>
              <a:t> </a:t>
            </a:r>
            <a:r>
              <a:rPr sz="2600" spc="-20" dirty="0">
                <a:latin typeface="Constantia"/>
                <a:cs typeface="Constantia"/>
              </a:rPr>
              <a:t>follows</a:t>
            </a:r>
            <a:r>
              <a:rPr sz="2600" spc="615" dirty="0">
                <a:latin typeface="Constantia"/>
                <a:cs typeface="Constantia"/>
              </a:rPr>
              <a:t> </a:t>
            </a:r>
            <a:r>
              <a:rPr sz="2600" spc="-5" dirty="0">
                <a:latin typeface="Constantia"/>
                <a:cs typeface="Constantia"/>
              </a:rPr>
              <a:t>that</a:t>
            </a:r>
            <a:r>
              <a:rPr sz="2600" spc="640" dirty="0">
                <a:latin typeface="Constantia"/>
                <a:cs typeface="Constantia"/>
              </a:rPr>
              <a:t> </a:t>
            </a:r>
            <a:r>
              <a:rPr sz="2600" spc="-10" dirty="0">
                <a:latin typeface="Constantia"/>
                <a:cs typeface="Constantia"/>
              </a:rPr>
              <a:t>there</a:t>
            </a:r>
            <a:r>
              <a:rPr sz="2600" spc="635" dirty="0">
                <a:latin typeface="Constantia"/>
                <a:cs typeface="Constantia"/>
              </a:rPr>
              <a:t> </a:t>
            </a:r>
            <a:r>
              <a:rPr sz="2600" spc="-15" dirty="0">
                <a:latin typeface="Constantia"/>
                <a:cs typeface="Constantia"/>
              </a:rPr>
              <a:t>are </a:t>
            </a:r>
            <a:r>
              <a:rPr sz="2600" spc="-10" dirty="0">
                <a:latin typeface="Constantia"/>
                <a:cs typeface="Constantia"/>
              </a:rPr>
              <a:t> </a:t>
            </a:r>
            <a:r>
              <a:rPr sz="2600" dirty="0">
                <a:latin typeface="Constantia"/>
                <a:cs typeface="Constantia"/>
              </a:rPr>
              <a:t>7 + 3 = 10 </a:t>
            </a:r>
            <a:r>
              <a:rPr sz="2600" spc="-10" dirty="0">
                <a:latin typeface="Constantia"/>
                <a:cs typeface="Constantia"/>
              </a:rPr>
              <a:t>choices for </a:t>
            </a:r>
            <a:r>
              <a:rPr sz="2600" dirty="0">
                <a:latin typeface="Constantia"/>
                <a:cs typeface="Constantia"/>
              </a:rPr>
              <a:t>a </a:t>
            </a:r>
            <a:r>
              <a:rPr sz="2600" spc="-5" dirty="0">
                <a:latin typeface="Constantia"/>
                <a:cs typeface="Constantia"/>
              </a:rPr>
              <a:t>student </a:t>
            </a:r>
            <a:r>
              <a:rPr sz="2600" spc="-10" dirty="0">
                <a:latin typeface="Constantia"/>
                <a:cs typeface="Constantia"/>
              </a:rPr>
              <a:t>who wants </a:t>
            </a:r>
            <a:r>
              <a:rPr sz="2600" spc="-20" dirty="0">
                <a:latin typeface="Constantia"/>
                <a:cs typeface="Constantia"/>
              </a:rPr>
              <a:t>to take </a:t>
            </a:r>
            <a:r>
              <a:rPr sz="2600" spc="-5" dirty="0">
                <a:latin typeface="Constantia"/>
                <a:cs typeface="Constantia"/>
              </a:rPr>
              <a:t>one </a:t>
            </a:r>
            <a:r>
              <a:rPr sz="2600" dirty="0">
                <a:latin typeface="Constantia"/>
                <a:cs typeface="Constantia"/>
              </a:rPr>
              <a:t> optional</a:t>
            </a:r>
            <a:r>
              <a:rPr sz="2600" spc="-120" dirty="0">
                <a:latin typeface="Constantia"/>
                <a:cs typeface="Constantia"/>
              </a:rPr>
              <a:t> </a:t>
            </a:r>
            <a:r>
              <a:rPr sz="2600" spc="-10" dirty="0">
                <a:latin typeface="Constantia"/>
                <a:cs typeface="Constantia"/>
              </a:rPr>
              <a:t>course.</a:t>
            </a:r>
            <a:endParaRPr sz="2600" dirty="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0731687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3240" y="198091"/>
            <a:ext cx="7404100" cy="505267"/>
          </a:xfrm>
          <a:prstGeom prst="rect">
            <a:avLst/>
          </a:prstGeom>
        </p:spPr>
        <p:txBody>
          <a:bodyPr vert="horz" wrap="square" lIns="0" tIns="12700" rIns="0" bIns="0" rtlCol="0">
            <a:spAutoFit/>
          </a:bodyPr>
          <a:lstStyle/>
          <a:p>
            <a:pPr marL="12700" marR="5080">
              <a:lnSpc>
                <a:spcPct val="100000"/>
              </a:lnSpc>
              <a:spcBef>
                <a:spcPts val="100"/>
              </a:spcBef>
              <a:tabLst>
                <a:tab pos="3545840" algn="l"/>
              </a:tabLst>
            </a:pPr>
            <a:r>
              <a:rPr sz="3200" dirty="0">
                <a:solidFill>
                  <a:srgbClr val="04607A"/>
                </a:solidFill>
                <a:latin typeface="Calibri"/>
                <a:cs typeface="Calibri"/>
              </a:rPr>
              <a:t>Basic </a:t>
            </a:r>
            <a:r>
              <a:rPr sz="3200" spc="-5" dirty="0">
                <a:solidFill>
                  <a:srgbClr val="04607A"/>
                </a:solidFill>
                <a:latin typeface="Calibri"/>
                <a:cs typeface="Calibri"/>
              </a:rPr>
              <a:t>Cou</a:t>
            </a:r>
            <a:r>
              <a:rPr sz="3200" spc="-40" dirty="0">
                <a:solidFill>
                  <a:srgbClr val="04607A"/>
                </a:solidFill>
                <a:latin typeface="Calibri"/>
                <a:cs typeface="Calibri"/>
              </a:rPr>
              <a:t>n</a:t>
            </a:r>
            <a:r>
              <a:rPr sz="3200" dirty="0">
                <a:solidFill>
                  <a:srgbClr val="04607A"/>
                </a:solidFill>
                <a:latin typeface="Calibri"/>
                <a:cs typeface="Calibri"/>
              </a:rPr>
              <a:t>ting</a:t>
            </a:r>
            <a:r>
              <a:rPr lang="en-US" sz="3200" dirty="0">
                <a:solidFill>
                  <a:srgbClr val="04607A"/>
                </a:solidFill>
                <a:latin typeface="Calibri"/>
                <a:cs typeface="Calibri"/>
              </a:rPr>
              <a:t> </a:t>
            </a:r>
            <a:r>
              <a:rPr sz="3200" dirty="0">
                <a:solidFill>
                  <a:srgbClr val="04607A"/>
                </a:solidFill>
                <a:latin typeface="Calibri"/>
                <a:cs typeface="Calibri"/>
              </a:rPr>
              <a:t>Principles:  </a:t>
            </a:r>
            <a:r>
              <a:rPr sz="3200" spc="-15" dirty="0">
                <a:solidFill>
                  <a:srgbClr val="04607A"/>
                </a:solidFill>
                <a:latin typeface="Calibri"/>
                <a:cs typeface="Calibri"/>
              </a:rPr>
              <a:t>Subtraction</a:t>
            </a:r>
            <a:r>
              <a:rPr sz="3200" spc="-5" dirty="0">
                <a:solidFill>
                  <a:srgbClr val="04607A"/>
                </a:solidFill>
                <a:latin typeface="Calibri"/>
                <a:cs typeface="Calibri"/>
              </a:rPr>
              <a:t> </a:t>
            </a:r>
            <a:r>
              <a:rPr sz="3200" dirty="0">
                <a:solidFill>
                  <a:srgbClr val="04607A"/>
                </a:solidFill>
                <a:latin typeface="Calibri"/>
                <a:cs typeface="Calibri"/>
              </a:rPr>
              <a:t>Rule</a:t>
            </a:r>
            <a:endParaRPr sz="3200" dirty="0">
              <a:latin typeface="Calibri"/>
              <a:cs typeface="Calibri"/>
            </a:endParaRPr>
          </a:p>
        </p:txBody>
      </p:sp>
      <p:sp>
        <p:nvSpPr>
          <p:cNvPr id="3" name="object 3"/>
          <p:cNvSpPr txBox="1"/>
          <p:nvPr/>
        </p:nvSpPr>
        <p:spPr>
          <a:xfrm>
            <a:off x="381000" y="871329"/>
            <a:ext cx="7971155" cy="2483485"/>
          </a:xfrm>
          <a:prstGeom prst="rect">
            <a:avLst/>
          </a:prstGeom>
        </p:spPr>
        <p:txBody>
          <a:bodyPr vert="horz" wrap="square" lIns="0" tIns="13335" rIns="0" bIns="0" rtlCol="0">
            <a:spAutoFit/>
          </a:bodyPr>
          <a:lstStyle/>
          <a:p>
            <a:pPr marL="299085" marR="17780" indent="-36830">
              <a:lnSpc>
                <a:spcPct val="100000"/>
              </a:lnSpc>
              <a:spcBef>
                <a:spcPts val="105"/>
              </a:spcBef>
              <a:tabLst>
                <a:tab pos="1136650" algn="l"/>
                <a:tab pos="3576320" algn="l"/>
                <a:tab pos="3792854" algn="l"/>
              </a:tabLst>
            </a:pPr>
            <a:r>
              <a:rPr sz="2600" b="1" spc="-5" dirty="0">
                <a:latin typeface="Constantia"/>
                <a:cs typeface="Constantia"/>
              </a:rPr>
              <a:t>Subtraction </a:t>
            </a:r>
            <a:r>
              <a:rPr sz="2600" b="1" spc="-10" dirty="0">
                <a:latin typeface="Constantia"/>
                <a:cs typeface="Constantia"/>
              </a:rPr>
              <a:t>Rule</a:t>
            </a:r>
            <a:r>
              <a:rPr sz="2600" spc="-10" dirty="0">
                <a:latin typeface="Constantia"/>
                <a:cs typeface="Constantia"/>
              </a:rPr>
              <a:t>: </a:t>
            </a:r>
            <a:r>
              <a:rPr sz="2600" dirty="0">
                <a:latin typeface="Constantia"/>
                <a:cs typeface="Constantia"/>
              </a:rPr>
              <a:t>If a </a:t>
            </a:r>
            <a:r>
              <a:rPr sz="2600" spc="-5" dirty="0">
                <a:latin typeface="Constantia"/>
                <a:cs typeface="Constantia"/>
              </a:rPr>
              <a:t>task can be done </a:t>
            </a:r>
            <a:r>
              <a:rPr sz="2600" dirty="0">
                <a:latin typeface="Constantia"/>
                <a:cs typeface="Constantia"/>
              </a:rPr>
              <a:t>either </a:t>
            </a:r>
            <a:r>
              <a:rPr sz="2600" spc="-10" dirty="0">
                <a:latin typeface="Constantia"/>
                <a:cs typeface="Constantia"/>
              </a:rPr>
              <a:t>in </a:t>
            </a:r>
            <a:r>
              <a:rPr sz="2600" spc="-5" dirty="0">
                <a:latin typeface="Constantia"/>
                <a:cs typeface="Constantia"/>
              </a:rPr>
              <a:t>one </a:t>
            </a:r>
            <a:r>
              <a:rPr sz="2600" spc="-640" dirty="0">
                <a:latin typeface="Constantia"/>
                <a:cs typeface="Constantia"/>
              </a:rPr>
              <a:t> </a:t>
            </a:r>
            <a:r>
              <a:rPr sz="2600" dirty="0">
                <a:latin typeface="Constantia"/>
                <a:cs typeface="Constantia"/>
              </a:rPr>
              <a:t>of</a:t>
            </a:r>
            <a:r>
              <a:rPr sz="2600" spc="55" dirty="0">
                <a:latin typeface="Constantia"/>
                <a:cs typeface="Constantia"/>
              </a:rPr>
              <a:t> </a:t>
            </a:r>
            <a:r>
              <a:rPr sz="2600" i="1" spc="5" dirty="0">
                <a:latin typeface="Constantia"/>
                <a:cs typeface="Constantia"/>
              </a:rPr>
              <a:t>n</a:t>
            </a:r>
            <a:r>
              <a:rPr sz="2550" spc="7" baseline="-21241" dirty="0">
                <a:latin typeface="Cambria Math"/>
                <a:cs typeface="Cambria Math"/>
              </a:rPr>
              <a:t>1</a:t>
            </a:r>
            <a:r>
              <a:rPr sz="2550" spc="330" baseline="-21241" dirty="0">
                <a:latin typeface="Cambria Math"/>
                <a:cs typeface="Cambria Math"/>
              </a:rPr>
              <a:t> </a:t>
            </a:r>
            <a:r>
              <a:rPr sz="2600" spc="-25" dirty="0">
                <a:latin typeface="Constantia"/>
                <a:cs typeface="Constantia"/>
              </a:rPr>
              <a:t>ways</a:t>
            </a:r>
            <a:r>
              <a:rPr sz="2600" spc="-135" dirty="0">
                <a:latin typeface="Constantia"/>
                <a:cs typeface="Constantia"/>
              </a:rPr>
              <a:t> </a:t>
            </a:r>
            <a:r>
              <a:rPr sz="2600" dirty="0">
                <a:latin typeface="Constantia"/>
                <a:cs typeface="Constantia"/>
              </a:rPr>
              <a:t>or</a:t>
            </a:r>
            <a:r>
              <a:rPr sz="2600" spc="-85" dirty="0">
                <a:latin typeface="Constantia"/>
                <a:cs typeface="Constantia"/>
              </a:rPr>
              <a:t> </a:t>
            </a:r>
            <a:r>
              <a:rPr sz="2600" spc="-10" dirty="0">
                <a:latin typeface="Constantia"/>
                <a:cs typeface="Constantia"/>
              </a:rPr>
              <a:t>in</a:t>
            </a:r>
            <a:r>
              <a:rPr sz="2600" spc="-100" dirty="0">
                <a:latin typeface="Constantia"/>
                <a:cs typeface="Constantia"/>
              </a:rPr>
              <a:t> </a:t>
            </a:r>
            <a:r>
              <a:rPr sz="2600" spc="-5" dirty="0">
                <a:latin typeface="Constantia"/>
                <a:cs typeface="Constantia"/>
              </a:rPr>
              <a:t>one</a:t>
            </a:r>
            <a:r>
              <a:rPr sz="2600" spc="-135" dirty="0">
                <a:latin typeface="Constantia"/>
                <a:cs typeface="Constantia"/>
              </a:rPr>
              <a:t> </a:t>
            </a:r>
            <a:r>
              <a:rPr sz="2600" dirty="0">
                <a:latin typeface="Constantia"/>
                <a:cs typeface="Constantia"/>
              </a:rPr>
              <a:t>of	</a:t>
            </a:r>
            <a:r>
              <a:rPr sz="2600" i="1" spc="5" dirty="0">
                <a:latin typeface="Constantia"/>
                <a:cs typeface="Constantia"/>
              </a:rPr>
              <a:t>n</a:t>
            </a:r>
            <a:r>
              <a:rPr sz="2550" spc="7" baseline="-21241" dirty="0">
                <a:latin typeface="Cambria Math"/>
                <a:cs typeface="Cambria Math"/>
              </a:rPr>
              <a:t>2 </a:t>
            </a:r>
            <a:r>
              <a:rPr sz="2600" spc="-25" dirty="0">
                <a:latin typeface="Constantia"/>
                <a:cs typeface="Constantia"/>
              </a:rPr>
              <a:t>ways, </a:t>
            </a:r>
            <a:r>
              <a:rPr sz="2600" spc="-5" dirty="0">
                <a:latin typeface="Constantia"/>
                <a:cs typeface="Constantia"/>
              </a:rPr>
              <a:t>then the </a:t>
            </a:r>
            <a:r>
              <a:rPr sz="2600" spc="-10" dirty="0">
                <a:latin typeface="Constantia"/>
                <a:cs typeface="Constantia"/>
              </a:rPr>
              <a:t>total </a:t>
            </a:r>
            <a:r>
              <a:rPr sz="2600" spc="-5" dirty="0">
                <a:latin typeface="Constantia"/>
                <a:cs typeface="Constantia"/>
              </a:rPr>
              <a:t>number </a:t>
            </a:r>
            <a:r>
              <a:rPr sz="2600" spc="-635" dirty="0">
                <a:latin typeface="Constantia"/>
                <a:cs typeface="Constantia"/>
              </a:rPr>
              <a:t> </a:t>
            </a:r>
            <a:r>
              <a:rPr sz="2600" dirty="0">
                <a:latin typeface="Constantia"/>
                <a:cs typeface="Constantia"/>
              </a:rPr>
              <a:t>of</a:t>
            </a:r>
            <a:r>
              <a:rPr sz="2600" spc="-20" dirty="0">
                <a:latin typeface="Constantia"/>
                <a:cs typeface="Constantia"/>
              </a:rPr>
              <a:t> </a:t>
            </a:r>
            <a:r>
              <a:rPr sz="2600" spc="-25" dirty="0">
                <a:latin typeface="Constantia"/>
                <a:cs typeface="Constantia"/>
              </a:rPr>
              <a:t>w</a:t>
            </a:r>
            <a:r>
              <a:rPr sz="2600" spc="-50" dirty="0">
                <a:latin typeface="Constantia"/>
                <a:cs typeface="Constantia"/>
              </a:rPr>
              <a:t>a</a:t>
            </a:r>
            <a:r>
              <a:rPr sz="2600" spc="-30" dirty="0">
                <a:latin typeface="Constantia"/>
                <a:cs typeface="Constantia"/>
              </a:rPr>
              <a:t>y</a:t>
            </a:r>
            <a:r>
              <a:rPr sz="2600" dirty="0">
                <a:latin typeface="Constantia"/>
                <a:cs typeface="Constantia"/>
              </a:rPr>
              <a:t>s</a:t>
            </a:r>
            <a:r>
              <a:rPr sz="2600" spc="-85" dirty="0">
                <a:latin typeface="Constantia"/>
                <a:cs typeface="Constantia"/>
              </a:rPr>
              <a:t> </a:t>
            </a:r>
            <a:r>
              <a:rPr sz="2600" spc="-30" dirty="0">
                <a:latin typeface="Constantia"/>
                <a:cs typeface="Constantia"/>
              </a:rPr>
              <a:t>t</a:t>
            </a:r>
            <a:r>
              <a:rPr sz="2600" dirty="0">
                <a:latin typeface="Constantia"/>
                <a:cs typeface="Constantia"/>
              </a:rPr>
              <a:t>o</a:t>
            </a:r>
            <a:r>
              <a:rPr sz="2600" spc="-150" dirty="0">
                <a:latin typeface="Constantia"/>
                <a:cs typeface="Constantia"/>
              </a:rPr>
              <a:t> </a:t>
            </a:r>
            <a:r>
              <a:rPr sz="2600" spc="-5" dirty="0">
                <a:latin typeface="Constantia"/>
                <a:cs typeface="Constantia"/>
              </a:rPr>
              <a:t>d</a:t>
            </a:r>
            <a:r>
              <a:rPr sz="2600" dirty="0">
                <a:latin typeface="Constantia"/>
                <a:cs typeface="Constantia"/>
              </a:rPr>
              <a:t>o</a:t>
            </a:r>
            <a:r>
              <a:rPr sz="2600" spc="-100" dirty="0">
                <a:latin typeface="Constantia"/>
                <a:cs typeface="Constantia"/>
              </a:rPr>
              <a:t> </a:t>
            </a:r>
            <a:r>
              <a:rPr sz="2600" spc="-5" dirty="0">
                <a:latin typeface="Constantia"/>
                <a:cs typeface="Constantia"/>
              </a:rPr>
              <a:t>t</a:t>
            </a:r>
            <a:r>
              <a:rPr sz="2600" spc="5" dirty="0">
                <a:latin typeface="Constantia"/>
                <a:cs typeface="Constantia"/>
              </a:rPr>
              <a:t>h</a:t>
            </a:r>
            <a:r>
              <a:rPr sz="2600" dirty="0">
                <a:latin typeface="Constantia"/>
                <a:cs typeface="Constantia"/>
              </a:rPr>
              <a:t>e</a:t>
            </a:r>
            <a:r>
              <a:rPr sz="2600" spc="-100" dirty="0">
                <a:latin typeface="Constantia"/>
                <a:cs typeface="Constantia"/>
              </a:rPr>
              <a:t> </a:t>
            </a:r>
            <a:r>
              <a:rPr sz="2600" spc="-5" dirty="0">
                <a:latin typeface="Constantia"/>
                <a:cs typeface="Constantia"/>
              </a:rPr>
              <a:t>ta</a:t>
            </a:r>
            <a:r>
              <a:rPr sz="2600" spc="5" dirty="0">
                <a:latin typeface="Constantia"/>
                <a:cs typeface="Constantia"/>
              </a:rPr>
              <a:t>s</a:t>
            </a:r>
            <a:r>
              <a:rPr sz="2600" dirty="0">
                <a:latin typeface="Constantia"/>
                <a:cs typeface="Constantia"/>
              </a:rPr>
              <a:t>k</a:t>
            </a:r>
            <a:r>
              <a:rPr sz="2600" spc="-40" dirty="0">
                <a:latin typeface="Constantia"/>
                <a:cs typeface="Constantia"/>
              </a:rPr>
              <a:t> </a:t>
            </a:r>
            <a:r>
              <a:rPr sz="2600" spc="-5" dirty="0">
                <a:latin typeface="Constantia"/>
                <a:cs typeface="Constantia"/>
              </a:rPr>
              <a:t>i</a:t>
            </a:r>
            <a:r>
              <a:rPr sz="2600" dirty="0">
                <a:latin typeface="Constantia"/>
                <a:cs typeface="Constantia"/>
              </a:rPr>
              <a:t>s	</a:t>
            </a:r>
            <a:r>
              <a:rPr sz="2600" i="1" dirty="0">
                <a:latin typeface="Constantia"/>
                <a:cs typeface="Constantia"/>
              </a:rPr>
              <a:t>n</a:t>
            </a:r>
            <a:r>
              <a:rPr sz="2550" spc="22" baseline="-21241" dirty="0">
                <a:latin typeface="Cambria Math"/>
                <a:cs typeface="Cambria Math"/>
              </a:rPr>
              <a:t>1</a:t>
            </a:r>
            <a:r>
              <a:rPr sz="2550" spc="15" baseline="-21241" dirty="0">
                <a:latin typeface="Cambria Math"/>
                <a:cs typeface="Cambria Math"/>
              </a:rPr>
              <a:t> </a:t>
            </a:r>
            <a:r>
              <a:rPr sz="2600" dirty="0">
                <a:latin typeface="Cambria Math"/>
                <a:cs typeface="Cambria Math"/>
              </a:rPr>
              <a:t>+</a:t>
            </a:r>
            <a:r>
              <a:rPr sz="2600" spc="40" dirty="0">
                <a:latin typeface="Cambria Math"/>
                <a:cs typeface="Cambria Math"/>
              </a:rPr>
              <a:t> </a:t>
            </a:r>
            <a:r>
              <a:rPr sz="2600" i="1" dirty="0">
                <a:latin typeface="Constantia"/>
                <a:cs typeface="Constantia"/>
              </a:rPr>
              <a:t>n</a:t>
            </a:r>
            <a:r>
              <a:rPr sz="2550" spc="22" baseline="-21241" dirty="0">
                <a:latin typeface="Cambria Math"/>
                <a:cs typeface="Cambria Math"/>
              </a:rPr>
              <a:t>2</a:t>
            </a:r>
            <a:r>
              <a:rPr sz="2550" baseline="-21241" dirty="0">
                <a:latin typeface="Cambria Math"/>
                <a:cs typeface="Cambria Math"/>
              </a:rPr>
              <a:t> </a:t>
            </a:r>
            <a:r>
              <a:rPr sz="2550" spc="-150" baseline="-21241" dirty="0">
                <a:latin typeface="Cambria Math"/>
                <a:cs typeface="Cambria Math"/>
              </a:rPr>
              <a:t> </a:t>
            </a:r>
            <a:r>
              <a:rPr sz="2600" spc="-5" dirty="0">
                <a:latin typeface="Constantia"/>
                <a:cs typeface="Constantia"/>
              </a:rPr>
              <a:t>minu</a:t>
            </a:r>
            <a:r>
              <a:rPr sz="2600" dirty="0">
                <a:latin typeface="Constantia"/>
                <a:cs typeface="Constantia"/>
              </a:rPr>
              <a:t>s</a:t>
            </a:r>
            <a:r>
              <a:rPr sz="2600" spc="-105" dirty="0">
                <a:latin typeface="Constantia"/>
                <a:cs typeface="Constantia"/>
              </a:rPr>
              <a:t> </a:t>
            </a:r>
            <a:r>
              <a:rPr sz="2600" spc="-5" dirty="0">
                <a:latin typeface="Constantia"/>
                <a:cs typeface="Constantia"/>
              </a:rPr>
              <a:t>th</a:t>
            </a:r>
            <a:r>
              <a:rPr sz="2600" dirty="0">
                <a:latin typeface="Constantia"/>
                <a:cs typeface="Constantia"/>
              </a:rPr>
              <a:t>e</a:t>
            </a:r>
            <a:r>
              <a:rPr sz="2600" spc="-70" dirty="0">
                <a:latin typeface="Constantia"/>
                <a:cs typeface="Constantia"/>
              </a:rPr>
              <a:t> </a:t>
            </a:r>
            <a:r>
              <a:rPr sz="2600" spc="-5" dirty="0">
                <a:latin typeface="Constantia"/>
                <a:cs typeface="Constantia"/>
              </a:rPr>
              <a:t>numbe</a:t>
            </a:r>
            <a:r>
              <a:rPr sz="2600" dirty="0">
                <a:latin typeface="Constantia"/>
                <a:cs typeface="Constantia"/>
              </a:rPr>
              <a:t>r</a:t>
            </a:r>
            <a:r>
              <a:rPr sz="2600" spc="-170" dirty="0">
                <a:latin typeface="Constantia"/>
                <a:cs typeface="Constantia"/>
              </a:rPr>
              <a:t> </a:t>
            </a:r>
            <a:r>
              <a:rPr sz="2600" dirty="0">
                <a:latin typeface="Constantia"/>
                <a:cs typeface="Constantia"/>
              </a:rPr>
              <a:t>of  </a:t>
            </a:r>
            <a:r>
              <a:rPr sz="2600" spc="-25" dirty="0">
                <a:latin typeface="Constantia"/>
                <a:cs typeface="Constantia"/>
              </a:rPr>
              <a:t>w</a:t>
            </a:r>
            <a:r>
              <a:rPr sz="2600" spc="-50" dirty="0">
                <a:latin typeface="Constantia"/>
                <a:cs typeface="Constantia"/>
              </a:rPr>
              <a:t>a</a:t>
            </a:r>
            <a:r>
              <a:rPr sz="2600" spc="-30" dirty="0">
                <a:latin typeface="Constantia"/>
                <a:cs typeface="Constantia"/>
              </a:rPr>
              <a:t>y</a:t>
            </a:r>
            <a:r>
              <a:rPr sz="2600" dirty="0">
                <a:latin typeface="Constantia"/>
                <a:cs typeface="Constantia"/>
              </a:rPr>
              <a:t>s	</a:t>
            </a:r>
            <a:r>
              <a:rPr sz="2600" spc="-30" dirty="0">
                <a:latin typeface="Constantia"/>
                <a:cs typeface="Constantia"/>
              </a:rPr>
              <a:t>t</a:t>
            </a:r>
            <a:r>
              <a:rPr sz="2600" dirty="0">
                <a:latin typeface="Constantia"/>
                <a:cs typeface="Constantia"/>
              </a:rPr>
              <a:t>o</a:t>
            </a:r>
            <a:r>
              <a:rPr sz="2600" spc="-150" dirty="0">
                <a:latin typeface="Constantia"/>
                <a:cs typeface="Constantia"/>
              </a:rPr>
              <a:t> </a:t>
            </a:r>
            <a:r>
              <a:rPr sz="2600" spc="-5" dirty="0">
                <a:latin typeface="Constantia"/>
                <a:cs typeface="Constantia"/>
              </a:rPr>
              <a:t>d</a:t>
            </a:r>
            <a:r>
              <a:rPr sz="2600" dirty="0">
                <a:latin typeface="Constantia"/>
                <a:cs typeface="Constantia"/>
              </a:rPr>
              <a:t>o</a:t>
            </a:r>
            <a:r>
              <a:rPr sz="2600" spc="-100" dirty="0">
                <a:latin typeface="Constantia"/>
                <a:cs typeface="Constantia"/>
              </a:rPr>
              <a:t> </a:t>
            </a:r>
            <a:r>
              <a:rPr sz="2600" spc="-5" dirty="0">
                <a:latin typeface="Constantia"/>
                <a:cs typeface="Constantia"/>
              </a:rPr>
              <a:t>t</a:t>
            </a:r>
            <a:r>
              <a:rPr sz="2600" spc="5" dirty="0">
                <a:latin typeface="Constantia"/>
                <a:cs typeface="Constantia"/>
              </a:rPr>
              <a:t>h</a:t>
            </a:r>
            <a:r>
              <a:rPr sz="2600" dirty="0">
                <a:latin typeface="Constantia"/>
                <a:cs typeface="Constantia"/>
              </a:rPr>
              <a:t>e</a:t>
            </a:r>
            <a:r>
              <a:rPr sz="2600" spc="-100" dirty="0">
                <a:latin typeface="Constantia"/>
                <a:cs typeface="Constantia"/>
              </a:rPr>
              <a:t> </a:t>
            </a:r>
            <a:r>
              <a:rPr sz="2600" spc="-5" dirty="0">
                <a:latin typeface="Constantia"/>
                <a:cs typeface="Constantia"/>
              </a:rPr>
              <a:t>ta</a:t>
            </a:r>
            <a:r>
              <a:rPr sz="2600" spc="5" dirty="0">
                <a:latin typeface="Constantia"/>
                <a:cs typeface="Constantia"/>
              </a:rPr>
              <a:t>s</a:t>
            </a:r>
            <a:r>
              <a:rPr sz="2600" dirty="0">
                <a:latin typeface="Constantia"/>
                <a:cs typeface="Constantia"/>
              </a:rPr>
              <a:t>k</a:t>
            </a:r>
            <a:r>
              <a:rPr sz="2600" spc="-75" dirty="0">
                <a:latin typeface="Constantia"/>
                <a:cs typeface="Constantia"/>
              </a:rPr>
              <a:t> </a:t>
            </a:r>
            <a:r>
              <a:rPr sz="2600" spc="-5" dirty="0">
                <a:latin typeface="Constantia"/>
                <a:cs typeface="Constantia"/>
              </a:rPr>
              <a:t>t</a:t>
            </a:r>
            <a:r>
              <a:rPr sz="2600" spc="5" dirty="0">
                <a:latin typeface="Constantia"/>
                <a:cs typeface="Constantia"/>
              </a:rPr>
              <a:t>h</a:t>
            </a:r>
            <a:r>
              <a:rPr sz="2600" dirty="0">
                <a:latin typeface="Constantia"/>
                <a:cs typeface="Constantia"/>
              </a:rPr>
              <a:t>at</a:t>
            </a:r>
            <a:r>
              <a:rPr sz="2600" spc="-140" dirty="0">
                <a:latin typeface="Constantia"/>
                <a:cs typeface="Constantia"/>
              </a:rPr>
              <a:t> </a:t>
            </a:r>
            <a:r>
              <a:rPr sz="2600" dirty="0">
                <a:latin typeface="Constantia"/>
                <a:cs typeface="Constantia"/>
              </a:rPr>
              <a:t>a</a:t>
            </a:r>
            <a:r>
              <a:rPr sz="2600" spc="-35" dirty="0">
                <a:latin typeface="Constantia"/>
                <a:cs typeface="Constantia"/>
              </a:rPr>
              <a:t>r</a:t>
            </a:r>
            <a:r>
              <a:rPr sz="2600" dirty="0">
                <a:latin typeface="Constantia"/>
                <a:cs typeface="Constantia"/>
              </a:rPr>
              <a:t>e</a:t>
            </a:r>
            <a:r>
              <a:rPr sz="2600" spc="-120" dirty="0">
                <a:latin typeface="Constantia"/>
                <a:cs typeface="Constantia"/>
              </a:rPr>
              <a:t> </a:t>
            </a:r>
            <a:r>
              <a:rPr sz="2600" spc="-50" dirty="0">
                <a:latin typeface="Constantia"/>
                <a:cs typeface="Constantia"/>
              </a:rPr>
              <a:t>c</a:t>
            </a:r>
            <a:r>
              <a:rPr sz="2600" dirty="0">
                <a:latin typeface="Constantia"/>
                <a:cs typeface="Constantia"/>
              </a:rPr>
              <a:t>ommon</a:t>
            </a:r>
            <a:r>
              <a:rPr sz="2600" spc="-90" dirty="0">
                <a:latin typeface="Constantia"/>
                <a:cs typeface="Constantia"/>
              </a:rPr>
              <a:t> </a:t>
            </a:r>
            <a:r>
              <a:rPr sz="2600" spc="-30" dirty="0">
                <a:latin typeface="Constantia"/>
                <a:cs typeface="Constantia"/>
              </a:rPr>
              <a:t>t</a:t>
            </a:r>
            <a:r>
              <a:rPr sz="2600" dirty="0">
                <a:latin typeface="Constantia"/>
                <a:cs typeface="Constantia"/>
              </a:rPr>
              <a:t>o</a:t>
            </a:r>
            <a:r>
              <a:rPr sz="2600" spc="-100" dirty="0">
                <a:latin typeface="Constantia"/>
                <a:cs typeface="Constantia"/>
              </a:rPr>
              <a:t> </a:t>
            </a:r>
            <a:r>
              <a:rPr sz="2600" spc="-5" dirty="0">
                <a:latin typeface="Constantia"/>
                <a:cs typeface="Constantia"/>
              </a:rPr>
              <a:t>t</a:t>
            </a:r>
            <a:r>
              <a:rPr sz="2600" spc="5" dirty="0">
                <a:latin typeface="Constantia"/>
                <a:cs typeface="Constantia"/>
              </a:rPr>
              <a:t>h</a:t>
            </a:r>
            <a:r>
              <a:rPr sz="2600" dirty="0">
                <a:latin typeface="Constantia"/>
                <a:cs typeface="Constantia"/>
              </a:rPr>
              <a:t>e</a:t>
            </a:r>
            <a:r>
              <a:rPr sz="2600" spc="-100" dirty="0">
                <a:latin typeface="Constantia"/>
                <a:cs typeface="Constantia"/>
              </a:rPr>
              <a:t> </a:t>
            </a:r>
            <a:r>
              <a:rPr sz="2600" spc="-5" dirty="0">
                <a:latin typeface="Constantia"/>
                <a:cs typeface="Constantia"/>
              </a:rPr>
              <a:t>t</a:t>
            </a:r>
            <a:r>
              <a:rPr sz="2600" spc="-50" dirty="0">
                <a:latin typeface="Constantia"/>
                <a:cs typeface="Constantia"/>
              </a:rPr>
              <a:t>w</a:t>
            </a:r>
            <a:r>
              <a:rPr sz="2600" dirty="0">
                <a:latin typeface="Constantia"/>
                <a:cs typeface="Constantia"/>
              </a:rPr>
              <a:t>o  </a:t>
            </a:r>
            <a:r>
              <a:rPr sz="2600" spc="-10" dirty="0">
                <a:latin typeface="Constantia"/>
                <a:cs typeface="Constantia"/>
              </a:rPr>
              <a:t>different</a:t>
            </a:r>
            <a:r>
              <a:rPr sz="2600" spc="-135" dirty="0">
                <a:latin typeface="Constantia"/>
                <a:cs typeface="Constantia"/>
              </a:rPr>
              <a:t> </a:t>
            </a:r>
            <a:r>
              <a:rPr sz="2600" spc="-30" dirty="0">
                <a:latin typeface="Constantia"/>
                <a:cs typeface="Constantia"/>
              </a:rPr>
              <a:t>ways.</a:t>
            </a:r>
            <a:endParaRPr sz="2600" dirty="0">
              <a:latin typeface="Constantia"/>
              <a:cs typeface="Constantia"/>
            </a:endParaRPr>
          </a:p>
          <a:p>
            <a:pPr marL="299720" indent="-274320">
              <a:lnSpc>
                <a:spcPct val="100000"/>
              </a:lnSpc>
              <a:spcBef>
                <a:spcPts val="625"/>
              </a:spcBef>
              <a:buClr>
                <a:srgbClr val="0AD0D9"/>
              </a:buClr>
              <a:buSzPct val="94230"/>
              <a:buFont typeface="Segoe UI Symbol"/>
              <a:buChar char="⚫"/>
              <a:tabLst>
                <a:tab pos="299720" algn="l"/>
              </a:tabLst>
            </a:pPr>
            <a:r>
              <a:rPr sz="2600" spc="-5" dirty="0">
                <a:latin typeface="Constantia"/>
                <a:cs typeface="Constantia"/>
              </a:rPr>
              <a:t>Also</a:t>
            </a:r>
            <a:r>
              <a:rPr sz="2600" spc="-85" dirty="0">
                <a:latin typeface="Constantia"/>
                <a:cs typeface="Constantia"/>
              </a:rPr>
              <a:t> </a:t>
            </a:r>
            <a:r>
              <a:rPr sz="2600" spc="-10" dirty="0">
                <a:latin typeface="Constantia"/>
                <a:cs typeface="Constantia"/>
              </a:rPr>
              <a:t>known</a:t>
            </a:r>
            <a:r>
              <a:rPr sz="2600" spc="-114" dirty="0">
                <a:latin typeface="Constantia"/>
                <a:cs typeface="Constantia"/>
              </a:rPr>
              <a:t> </a:t>
            </a:r>
            <a:r>
              <a:rPr sz="2600" spc="-10" dirty="0">
                <a:latin typeface="Constantia"/>
                <a:cs typeface="Constantia"/>
              </a:rPr>
              <a:t>as,</a:t>
            </a:r>
            <a:r>
              <a:rPr sz="2600" spc="-25" dirty="0">
                <a:latin typeface="Constantia"/>
                <a:cs typeface="Constantia"/>
              </a:rPr>
              <a:t> </a:t>
            </a:r>
            <a:r>
              <a:rPr sz="2600" dirty="0">
                <a:latin typeface="Constantia"/>
                <a:cs typeface="Constantia"/>
              </a:rPr>
              <a:t>the</a:t>
            </a:r>
            <a:r>
              <a:rPr sz="2600" spc="-100" dirty="0">
                <a:latin typeface="Constantia"/>
                <a:cs typeface="Constantia"/>
              </a:rPr>
              <a:t> </a:t>
            </a:r>
            <a:r>
              <a:rPr sz="2600" i="1" dirty="0">
                <a:latin typeface="Constantia"/>
                <a:cs typeface="Constantia"/>
              </a:rPr>
              <a:t>principle</a:t>
            </a:r>
            <a:r>
              <a:rPr sz="2600" i="1" spc="5" dirty="0">
                <a:latin typeface="Constantia"/>
                <a:cs typeface="Constantia"/>
              </a:rPr>
              <a:t> </a:t>
            </a:r>
            <a:r>
              <a:rPr sz="2600" i="1" dirty="0">
                <a:latin typeface="Constantia"/>
                <a:cs typeface="Constantia"/>
              </a:rPr>
              <a:t>of</a:t>
            </a:r>
            <a:r>
              <a:rPr sz="2600" i="1" spc="5" dirty="0">
                <a:latin typeface="Constantia"/>
                <a:cs typeface="Constantia"/>
              </a:rPr>
              <a:t> </a:t>
            </a:r>
            <a:r>
              <a:rPr sz="2600" i="1" spc="-10" dirty="0">
                <a:latin typeface="Constantia"/>
                <a:cs typeface="Constantia"/>
              </a:rPr>
              <a:t>inclusion-exclusion</a:t>
            </a:r>
            <a:r>
              <a:rPr sz="2600" spc="-10" dirty="0">
                <a:latin typeface="Constantia"/>
                <a:cs typeface="Constantia"/>
              </a:rPr>
              <a:t>:</a:t>
            </a:r>
            <a:endParaRPr sz="2600" dirty="0">
              <a:latin typeface="Constantia"/>
              <a:cs typeface="Constantia"/>
            </a:endParaRPr>
          </a:p>
        </p:txBody>
      </p:sp>
      <p:pic>
        <p:nvPicPr>
          <p:cNvPr id="4" name="object 4"/>
          <p:cNvPicPr/>
          <p:nvPr/>
        </p:nvPicPr>
        <p:blipFill>
          <a:blip r:embed="rId2" cstate="print"/>
          <a:stretch>
            <a:fillRect/>
          </a:stretch>
        </p:blipFill>
        <p:spPr>
          <a:xfrm>
            <a:off x="1600200" y="3657600"/>
            <a:ext cx="4812792" cy="379475"/>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372987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152400"/>
            <a:ext cx="4586605" cy="711200"/>
          </a:xfrm>
          <a:prstGeom prst="rect">
            <a:avLst/>
          </a:prstGeom>
        </p:spPr>
        <p:txBody>
          <a:bodyPr vert="horz" wrap="square" lIns="0" tIns="12700" rIns="0" bIns="0" rtlCol="0">
            <a:spAutoFit/>
          </a:bodyPr>
          <a:lstStyle/>
          <a:p>
            <a:pPr marL="12700">
              <a:lnSpc>
                <a:spcPct val="100000"/>
              </a:lnSpc>
              <a:spcBef>
                <a:spcPts val="100"/>
              </a:spcBef>
              <a:tabLst>
                <a:tab pos="2236470" algn="l"/>
                <a:tab pos="2996565" algn="l"/>
              </a:tabLst>
            </a:pPr>
            <a:r>
              <a:rPr sz="4500" spc="-5" dirty="0">
                <a:solidFill>
                  <a:srgbClr val="04607A"/>
                </a:solidFill>
                <a:latin typeface="Calibri"/>
                <a:cs typeface="Calibri"/>
              </a:rPr>
              <a:t>Cou</a:t>
            </a:r>
            <a:r>
              <a:rPr sz="4500" spc="-30" dirty="0">
                <a:solidFill>
                  <a:srgbClr val="04607A"/>
                </a:solidFill>
                <a:latin typeface="Calibri"/>
                <a:cs typeface="Calibri"/>
              </a:rPr>
              <a:t>n</a:t>
            </a:r>
            <a:r>
              <a:rPr sz="4500" dirty="0">
                <a:solidFill>
                  <a:srgbClr val="04607A"/>
                </a:solidFill>
                <a:latin typeface="Calibri"/>
                <a:cs typeface="Calibri"/>
              </a:rPr>
              <a:t>ting	B</a:t>
            </a:r>
            <a:r>
              <a:rPr sz="4500" spc="-20" dirty="0">
                <a:solidFill>
                  <a:srgbClr val="04607A"/>
                </a:solidFill>
                <a:latin typeface="Calibri"/>
                <a:cs typeface="Calibri"/>
              </a:rPr>
              <a:t>i</a:t>
            </a:r>
            <a:r>
              <a:rPr sz="4500" dirty="0">
                <a:solidFill>
                  <a:srgbClr val="04607A"/>
                </a:solidFill>
                <a:latin typeface="Calibri"/>
                <a:cs typeface="Calibri"/>
              </a:rPr>
              <a:t>t	</a:t>
            </a:r>
            <a:r>
              <a:rPr sz="4500" spc="-5" dirty="0">
                <a:solidFill>
                  <a:srgbClr val="04607A"/>
                </a:solidFill>
                <a:latin typeface="Calibri"/>
                <a:cs typeface="Calibri"/>
              </a:rPr>
              <a:t>Strin</a:t>
            </a:r>
            <a:r>
              <a:rPr sz="4500" spc="5" dirty="0">
                <a:solidFill>
                  <a:srgbClr val="04607A"/>
                </a:solidFill>
                <a:latin typeface="Calibri"/>
                <a:cs typeface="Calibri"/>
              </a:rPr>
              <a:t>g</a:t>
            </a:r>
            <a:r>
              <a:rPr sz="4500" dirty="0">
                <a:solidFill>
                  <a:srgbClr val="04607A"/>
                </a:solidFill>
                <a:latin typeface="Calibri"/>
                <a:cs typeface="Calibri"/>
              </a:rPr>
              <a:t>s</a:t>
            </a:r>
            <a:endParaRPr sz="4500">
              <a:latin typeface="Calibri"/>
              <a:cs typeface="Calibri"/>
            </a:endParaRPr>
          </a:p>
        </p:txBody>
      </p:sp>
      <p:sp>
        <p:nvSpPr>
          <p:cNvPr id="3" name="object 3"/>
          <p:cNvSpPr txBox="1"/>
          <p:nvPr/>
        </p:nvSpPr>
        <p:spPr>
          <a:xfrm>
            <a:off x="348762" y="838200"/>
            <a:ext cx="7472045" cy="4197350"/>
          </a:xfrm>
          <a:prstGeom prst="rect">
            <a:avLst/>
          </a:prstGeom>
        </p:spPr>
        <p:txBody>
          <a:bodyPr vert="horz" wrap="square" lIns="0" tIns="9525" rIns="0" bIns="0" rtlCol="0">
            <a:spAutoFit/>
          </a:bodyPr>
          <a:lstStyle/>
          <a:p>
            <a:pPr marL="61594" marR="17780" indent="-36830">
              <a:lnSpc>
                <a:spcPct val="100899"/>
              </a:lnSpc>
              <a:spcBef>
                <a:spcPts val="75"/>
              </a:spcBef>
            </a:pPr>
            <a:r>
              <a:rPr sz="2600" b="1" spc="-5" dirty="0">
                <a:latin typeface="Constantia"/>
                <a:cs typeface="Constantia"/>
              </a:rPr>
              <a:t>Example</a:t>
            </a:r>
            <a:r>
              <a:rPr sz="2600" spc="-5" dirty="0">
                <a:latin typeface="Constantia"/>
                <a:cs typeface="Constantia"/>
              </a:rPr>
              <a:t>:</a:t>
            </a:r>
            <a:r>
              <a:rPr sz="2600" spc="-25" dirty="0">
                <a:latin typeface="Constantia"/>
                <a:cs typeface="Constantia"/>
              </a:rPr>
              <a:t> </a:t>
            </a:r>
            <a:r>
              <a:rPr sz="2600" spc="-35" dirty="0">
                <a:latin typeface="Constantia"/>
                <a:cs typeface="Constantia"/>
              </a:rPr>
              <a:t>How</a:t>
            </a:r>
            <a:r>
              <a:rPr sz="2600" spc="-100" dirty="0">
                <a:latin typeface="Constantia"/>
                <a:cs typeface="Constantia"/>
              </a:rPr>
              <a:t> </a:t>
            </a:r>
            <a:r>
              <a:rPr sz="2600" spc="-10" dirty="0">
                <a:latin typeface="Constantia"/>
                <a:cs typeface="Constantia"/>
              </a:rPr>
              <a:t>many</a:t>
            </a:r>
            <a:r>
              <a:rPr sz="2600" spc="-70" dirty="0">
                <a:latin typeface="Constantia"/>
                <a:cs typeface="Constantia"/>
              </a:rPr>
              <a:t> </a:t>
            </a:r>
            <a:r>
              <a:rPr sz="2600" spc="-5" dirty="0">
                <a:latin typeface="Constantia"/>
                <a:cs typeface="Constantia"/>
              </a:rPr>
              <a:t>bit</a:t>
            </a:r>
            <a:r>
              <a:rPr sz="2600" spc="-130" dirty="0">
                <a:latin typeface="Constantia"/>
                <a:cs typeface="Constantia"/>
              </a:rPr>
              <a:t> </a:t>
            </a:r>
            <a:r>
              <a:rPr sz="2600" dirty="0">
                <a:latin typeface="Constantia"/>
                <a:cs typeface="Constantia"/>
              </a:rPr>
              <a:t>strings</a:t>
            </a:r>
            <a:r>
              <a:rPr sz="2600" spc="-135" dirty="0">
                <a:latin typeface="Constantia"/>
                <a:cs typeface="Constantia"/>
              </a:rPr>
              <a:t> </a:t>
            </a:r>
            <a:r>
              <a:rPr sz="2600" dirty="0">
                <a:latin typeface="Constantia"/>
                <a:cs typeface="Constantia"/>
              </a:rPr>
              <a:t>of</a:t>
            </a:r>
            <a:r>
              <a:rPr sz="2600" spc="40" dirty="0">
                <a:latin typeface="Constantia"/>
                <a:cs typeface="Constantia"/>
              </a:rPr>
              <a:t> </a:t>
            </a:r>
            <a:r>
              <a:rPr sz="2600" dirty="0">
                <a:latin typeface="Constantia"/>
                <a:cs typeface="Constantia"/>
              </a:rPr>
              <a:t>length</a:t>
            </a:r>
            <a:r>
              <a:rPr sz="2600" spc="-135" dirty="0">
                <a:latin typeface="Constantia"/>
                <a:cs typeface="Constantia"/>
              </a:rPr>
              <a:t> </a:t>
            </a:r>
            <a:r>
              <a:rPr sz="2600" spc="-5" dirty="0">
                <a:latin typeface="Constantia"/>
                <a:cs typeface="Constantia"/>
              </a:rPr>
              <a:t>eight</a:t>
            </a:r>
            <a:r>
              <a:rPr sz="2600" spc="-114" dirty="0">
                <a:latin typeface="Constantia"/>
                <a:cs typeface="Constantia"/>
              </a:rPr>
              <a:t> </a:t>
            </a:r>
            <a:r>
              <a:rPr sz="2600" dirty="0">
                <a:latin typeface="Constantia"/>
                <a:cs typeface="Constantia"/>
              </a:rPr>
              <a:t>start </a:t>
            </a:r>
            <a:r>
              <a:rPr sz="2600" spc="-635" dirty="0">
                <a:latin typeface="Constantia"/>
                <a:cs typeface="Constantia"/>
              </a:rPr>
              <a:t> </a:t>
            </a:r>
            <a:r>
              <a:rPr sz="2600" dirty="0">
                <a:latin typeface="Constantia"/>
                <a:cs typeface="Constantia"/>
              </a:rPr>
              <a:t>either</a:t>
            </a:r>
            <a:r>
              <a:rPr sz="2600" spc="-145" dirty="0">
                <a:latin typeface="Constantia"/>
                <a:cs typeface="Constantia"/>
              </a:rPr>
              <a:t> </a:t>
            </a:r>
            <a:r>
              <a:rPr sz="2600" dirty="0">
                <a:latin typeface="Constantia"/>
                <a:cs typeface="Constantia"/>
              </a:rPr>
              <a:t>with</a:t>
            </a:r>
            <a:r>
              <a:rPr sz="2600" spc="-114" dirty="0">
                <a:latin typeface="Constantia"/>
                <a:cs typeface="Constantia"/>
              </a:rPr>
              <a:t> </a:t>
            </a:r>
            <a:r>
              <a:rPr sz="2600" dirty="0">
                <a:latin typeface="Constantia"/>
                <a:cs typeface="Constantia"/>
              </a:rPr>
              <a:t>a</a:t>
            </a:r>
            <a:r>
              <a:rPr sz="2600" spc="-95" dirty="0">
                <a:latin typeface="Constantia"/>
                <a:cs typeface="Constantia"/>
              </a:rPr>
              <a:t> </a:t>
            </a:r>
            <a:r>
              <a:rPr sz="2600" dirty="0">
                <a:latin typeface="Cambria Math"/>
                <a:cs typeface="Cambria Math"/>
              </a:rPr>
              <a:t>1</a:t>
            </a:r>
            <a:r>
              <a:rPr sz="2600" spc="75" dirty="0">
                <a:latin typeface="Cambria Math"/>
                <a:cs typeface="Cambria Math"/>
              </a:rPr>
              <a:t> </a:t>
            </a:r>
            <a:r>
              <a:rPr sz="2600" spc="-5" dirty="0">
                <a:latin typeface="Constantia"/>
                <a:cs typeface="Constantia"/>
              </a:rPr>
              <a:t>bit</a:t>
            </a:r>
            <a:r>
              <a:rPr sz="2600" spc="-135" dirty="0">
                <a:latin typeface="Constantia"/>
                <a:cs typeface="Constantia"/>
              </a:rPr>
              <a:t> </a:t>
            </a:r>
            <a:r>
              <a:rPr sz="2600" dirty="0">
                <a:latin typeface="Constantia"/>
                <a:cs typeface="Constantia"/>
              </a:rPr>
              <a:t>or</a:t>
            </a:r>
            <a:r>
              <a:rPr sz="2600" spc="-155" dirty="0">
                <a:latin typeface="Constantia"/>
                <a:cs typeface="Constantia"/>
              </a:rPr>
              <a:t> </a:t>
            </a:r>
            <a:r>
              <a:rPr sz="2600" dirty="0">
                <a:latin typeface="Constantia"/>
                <a:cs typeface="Constantia"/>
              </a:rPr>
              <a:t>end</a:t>
            </a:r>
            <a:r>
              <a:rPr sz="2600" spc="-70" dirty="0">
                <a:latin typeface="Constantia"/>
                <a:cs typeface="Constantia"/>
              </a:rPr>
              <a:t> </a:t>
            </a:r>
            <a:r>
              <a:rPr sz="2600" dirty="0">
                <a:latin typeface="Constantia"/>
                <a:cs typeface="Constantia"/>
              </a:rPr>
              <a:t>with</a:t>
            </a:r>
            <a:r>
              <a:rPr sz="2600" spc="-90" dirty="0">
                <a:latin typeface="Constantia"/>
                <a:cs typeface="Constantia"/>
              </a:rPr>
              <a:t> </a:t>
            </a:r>
            <a:r>
              <a:rPr sz="2600" spc="-5" dirty="0">
                <a:latin typeface="Constantia"/>
                <a:cs typeface="Constantia"/>
              </a:rPr>
              <a:t>the</a:t>
            </a:r>
            <a:r>
              <a:rPr sz="2600" spc="-95" dirty="0">
                <a:latin typeface="Constantia"/>
                <a:cs typeface="Constantia"/>
              </a:rPr>
              <a:t> </a:t>
            </a:r>
            <a:r>
              <a:rPr sz="2600" spc="-20" dirty="0">
                <a:latin typeface="Constantia"/>
                <a:cs typeface="Constantia"/>
              </a:rPr>
              <a:t>two</a:t>
            </a:r>
            <a:r>
              <a:rPr sz="2600" spc="-95" dirty="0">
                <a:latin typeface="Constantia"/>
                <a:cs typeface="Constantia"/>
              </a:rPr>
              <a:t> </a:t>
            </a:r>
            <a:r>
              <a:rPr sz="2600" spc="-5" dirty="0">
                <a:latin typeface="Constantia"/>
                <a:cs typeface="Constantia"/>
              </a:rPr>
              <a:t>bits</a:t>
            </a:r>
            <a:r>
              <a:rPr sz="2600" spc="-60" dirty="0">
                <a:latin typeface="Constantia"/>
                <a:cs typeface="Constantia"/>
              </a:rPr>
              <a:t> </a:t>
            </a:r>
            <a:r>
              <a:rPr sz="2600" spc="-5" dirty="0">
                <a:latin typeface="Cambria Math"/>
                <a:cs typeface="Cambria Math"/>
              </a:rPr>
              <a:t>00</a:t>
            </a:r>
            <a:r>
              <a:rPr sz="2600" spc="-5" dirty="0">
                <a:latin typeface="Constantia"/>
                <a:cs typeface="Constantia"/>
              </a:rPr>
              <a:t>?</a:t>
            </a:r>
            <a:endParaRPr sz="2600" dirty="0">
              <a:latin typeface="Constantia"/>
              <a:cs typeface="Constantia"/>
            </a:endParaRPr>
          </a:p>
          <a:p>
            <a:pPr marL="25400">
              <a:lnSpc>
                <a:spcPct val="100000"/>
              </a:lnSpc>
              <a:spcBef>
                <a:spcPts val="600"/>
              </a:spcBef>
              <a:tabLst>
                <a:tab pos="1610995" algn="l"/>
              </a:tabLst>
            </a:pPr>
            <a:r>
              <a:rPr sz="2600" b="1" spc="-5" dirty="0">
                <a:latin typeface="Constantia"/>
                <a:cs typeface="Constantia"/>
              </a:rPr>
              <a:t>Solution</a:t>
            </a:r>
            <a:r>
              <a:rPr sz="2600" spc="-5" dirty="0">
                <a:latin typeface="Constantia"/>
                <a:cs typeface="Constantia"/>
              </a:rPr>
              <a:t>:	</a:t>
            </a:r>
            <a:r>
              <a:rPr sz="2600" spc="-20" dirty="0">
                <a:latin typeface="Constantia"/>
                <a:cs typeface="Constantia"/>
              </a:rPr>
              <a:t>Use</a:t>
            </a:r>
            <a:r>
              <a:rPr sz="2600" spc="-110" dirty="0">
                <a:latin typeface="Constantia"/>
                <a:cs typeface="Constantia"/>
              </a:rPr>
              <a:t> </a:t>
            </a:r>
            <a:r>
              <a:rPr sz="2600" spc="-5" dirty="0">
                <a:latin typeface="Constantia"/>
                <a:cs typeface="Constantia"/>
              </a:rPr>
              <a:t>the</a:t>
            </a:r>
            <a:r>
              <a:rPr sz="2600" spc="-130" dirty="0">
                <a:latin typeface="Constantia"/>
                <a:cs typeface="Constantia"/>
              </a:rPr>
              <a:t> </a:t>
            </a:r>
            <a:r>
              <a:rPr sz="2600" spc="-5" dirty="0">
                <a:latin typeface="Constantia"/>
                <a:cs typeface="Constantia"/>
              </a:rPr>
              <a:t>subtraction</a:t>
            </a:r>
            <a:r>
              <a:rPr sz="2600" spc="-135" dirty="0">
                <a:latin typeface="Constantia"/>
                <a:cs typeface="Constantia"/>
              </a:rPr>
              <a:t> </a:t>
            </a:r>
            <a:r>
              <a:rPr sz="2600" spc="-5" dirty="0">
                <a:latin typeface="Constantia"/>
                <a:cs typeface="Constantia"/>
              </a:rPr>
              <a:t>rule.</a:t>
            </a:r>
            <a:endParaRPr sz="2600" dirty="0">
              <a:latin typeface="Constantia"/>
              <a:cs typeface="Constantia"/>
            </a:endParaRPr>
          </a:p>
          <a:p>
            <a:pPr marL="427990" marR="2235835" indent="-247015">
              <a:lnSpc>
                <a:spcPct val="100800"/>
              </a:lnSpc>
              <a:spcBef>
                <a:spcPts val="565"/>
              </a:spcBef>
              <a:buClr>
                <a:srgbClr val="0E6EC5"/>
              </a:buClr>
              <a:buSzPct val="85416"/>
              <a:buFont typeface="Segoe UI Symbol"/>
              <a:buChar char="⚫"/>
              <a:tabLst>
                <a:tab pos="428625" algn="l"/>
                <a:tab pos="3404235" algn="l"/>
              </a:tabLst>
            </a:pPr>
            <a:r>
              <a:rPr sz="2400" spc="-35" dirty="0">
                <a:latin typeface="Constantia"/>
                <a:cs typeface="Constantia"/>
              </a:rPr>
              <a:t>N</a:t>
            </a:r>
            <a:r>
              <a:rPr sz="2400" spc="-5" dirty="0">
                <a:latin typeface="Constantia"/>
                <a:cs typeface="Constantia"/>
              </a:rPr>
              <a:t>umbe</a:t>
            </a:r>
            <a:r>
              <a:rPr sz="2400" dirty="0">
                <a:latin typeface="Constantia"/>
                <a:cs typeface="Constantia"/>
              </a:rPr>
              <a:t>r</a:t>
            </a:r>
            <a:r>
              <a:rPr sz="2400" spc="-145" dirty="0">
                <a:latin typeface="Constantia"/>
                <a:cs typeface="Constantia"/>
              </a:rPr>
              <a:t> </a:t>
            </a:r>
            <a:r>
              <a:rPr sz="2400" dirty="0">
                <a:latin typeface="Constantia"/>
                <a:cs typeface="Constantia"/>
              </a:rPr>
              <a:t>of</a:t>
            </a:r>
            <a:r>
              <a:rPr sz="2400" spc="55" dirty="0">
                <a:latin typeface="Constantia"/>
                <a:cs typeface="Constantia"/>
              </a:rPr>
              <a:t> </a:t>
            </a:r>
            <a:r>
              <a:rPr sz="2400" spc="-5" dirty="0">
                <a:latin typeface="Constantia"/>
                <a:cs typeface="Constantia"/>
              </a:rPr>
              <a:t>bi</a:t>
            </a:r>
            <a:r>
              <a:rPr sz="2400" dirty="0">
                <a:latin typeface="Constantia"/>
                <a:cs typeface="Constantia"/>
              </a:rPr>
              <a:t>t</a:t>
            </a:r>
            <a:r>
              <a:rPr sz="2400" spc="-110" dirty="0">
                <a:latin typeface="Constantia"/>
                <a:cs typeface="Constantia"/>
              </a:rPr>
              <a:t> </a:t>
            </a:r>
            <a:r>
              <a:rPr sz="2400" dirty="0">
                <a:latin typeface="Constantia"/>
                <a:cs typeface="Constantia"/>
              </a:rPr>
              <a:t>st</a:t>
            </a:r>
            <a:r>
              <a:rPr sz="2400" spc="5" dirty="0">
                <a:latin typeface="Constantia"/>
                <a:cs typeface="Constantia"/>
              </a:rPr>
              <a:t>r</a:t>
            </a:r>
            <a:r>
              <a:rPr sz="2400" spc="-5" dirty="0">
                <a:latin typeface="Constantia"/>
                <a:cs typeface="Constantia"/>
              </a:rPr>
              <a:t>ing</a:t>
            </a:r>
            <a:r>
              <a:rPr sz="2400" dirty="0">
                <a:latin typeface="Constantia"/>
                <a:cs typeface="Constantia"/>
              </a:rPr>
              <a:t>s</a:t>
            </a:r>
            <a:r>
              <a:rPr sz="2400" spc="-110" dirty="0">
                <a:latin typeface="Constantia"/>
                <a:cs typeface="Constantia"/>
              </a:rPr>
              <a:t> </a:t>
            </a:r>
            <a:r>
              <a:rPr sz="2400" dirty="0">
                <a:latin typeface="Constantia"/>
                <a:cs typeface="Constantia"/>
              </a:rPr>
              <a:t>of</a:t>
            </a:r>
            <a:r>
              <a:rPr sz="2400" spc="55" dirty="0">
                <a:latin typeface="Constantia"/>
                <a:cs typeface="Constantia"/>
              </a:rPr>
              <a:t> </a:t>
            </a:r>
            <a:r>
              <a:rPr sz="2400" dirty="0">
                <a:latin typeface="Constantia"/>
                <a:cs typeface="Constantia"/>
              </a:rPr>
              <a:t>le</a:t>
            </a:r>
            <a:r>
              <a:rPr sz="2400" spc="-10" dirty="0">
                <a:latin typeface="Constantia"/>
                <a:cs typeface="Constantia"/>
              </a:rPr>
              <a:t>n</a:t>
            </a:r>
            <a:r>
              <a:rPr sz="2400" dirty="0">
                <a:latin typeface="Constantia"/>
                <a:cs typeface="Constantia"/>
              </a:rPr>
              <a:t>g</a:t>
            </a:r>
            <a:r>
              <a:rPr sz="2400" spc="5" dirty="0">
                <a:latin typeface="Constantia"/>
                <a:cs typeface="Constantia"/>
              </a:rPr>
              <a:t>t</a:t>
            </a:r>
            <a:r>
              <a:rPr sz="2400" dirty="0">
                <a:latin typeface="Constantia"/>
                <a:cs typeface="Constantia"/>
              </a:rPr>
              <a:t>h</a:t>
            </a:r>
            <a:r>
              <a:rPr sz="2400" spc="-100" dirty="0">
                <a:latin typeface="Constantia"/>
                <a:cs typeface="Constantia"/>
              </a:rPr>
              <a:t> </a:t>
            </a:r>
            <a:r>
              <a:rPr sz="2400" dirty="0">
                <a:latin typeface="Constantia"/>
                <a:cs typeface="Constantia"/>
              </a:rPr>
              <a:t>ei</a:t>
            </a:r>
            <a:r>
              <a:rPr sz="2400" spc="-20" dirty="0">
                <a:latin typeface="Constantia"/>
                <a:cs typeface="Constantia"/>
              </a:rPr>
              <a:t>g</a:t>
            </a:r>
            <a:r>
              <a:rPr sz="2400" dirty="0">
                <a:latin typeface="Constantia"/>
                <a:cs typeface="Constantia"/>
              </a:rPr>
              <a:t>ht  </a:t>
            </a:r>
            <a:r>
              <a:rPr sz="2400" spc="-5" dirty="0">
                <a:latin typeface="Constantia"/>
                <a:cs typeface="Constantia"/>
              </a:rPr>
              <a:t>that</a:t>
            </a:r>
            <a:r>
              <a:rPr sz="2400" spc="-114" dirty="0">
                <a:latin typeface="Constantia"/>
                <a:cs typeface="Constantia"/>
              </a:rPr>
              <a:t> </a:t>
            </a:r>
            <a:r>
              <a:rPr sz="2400" dirty="0">
                <a:latin typeface="Constantia"/>
                <a:cs typeface="Constantia"/>
              </a:rPr>
              <a:t>start</a:t>
            </a:r>
            <a:r>
              <a:rPr sz="2400" spc="-120" dirty="0">
                <a:latin typeface="Constantia"/>
                <a:cs typeface="Constantia"/>
              </a:rPr>
              <a:t> </a:t>
            </a:r>
            <a:r>
              <a:rPr sz="2400" dirty="0">
                <a:latin typeface="Constantia"/>
                <a:cs typeface="Constantia"/>
              </a:rPr>
              <a:t>with</a:t>
            </a:r>
            <a:r>
              <a:rPr sz="2400" spc="-90" dirty="0">
                <a:latin typeface="Constantia"/>
                <a:cs typeface="Constantia"/>
              </a:rPr>
              <a:t> </a:t>
            </a:r>
            <a:r>
              <a:rPr sz="2400" dirty="0">
                <a:latin typeface="Constantia"/>
                <a:cs typeface="Constantia"/>
              </a:rPr>
              <a:t>a</a:t>
            </a:r>
            <a:r>
              <a:rPr sz="2400" spc="-60" dirty="0">
                <a:latin typeface="Constantia"/>
                <a:cs typeface="Constantia"/>
              </a:rPr>
              <a:t> </a:t>
            </a:r>
            <a:r>
              <a:rPr sz="2400" dirty="0">
                <a:latin typeface="Cambria Math"/>
                <a:cs typeface="Cambria Math"/>
              </a:rPr>
              <a:t>1</a:t>
            </a:r>
            <a:r>
              <a:rPr sz="2400" spc="75" dirty="0">
                <a:latin typeface="Cambria Math"/>
                <a:cs typeface="Cambria Math"/>
              </a:rPr>
              <a:t> </a:t>
            </a:r>
            <a:r>
              <a:rPr sz="2400" spc="-5" dirty="0">
                <a:latin typeface="Constantia"/>
                <a:cs typeface="Constantia"/>
              </a:rPr>
              <a:t>bit:	</a:t>
            </a:r>
            <a:r>
              <a:rPr sz="2400" spc="-5" dirty="0">
                <a:latin typeface="Cambria Math"/>
                <a:cs typeface="Cambria Math"/>
              </a:rPr>
              <a:t>2</a:t>
            </a:r>
            <a:r>
              <a:rPr sz="2400" spc="-7" baseline="24305" dirty="0">
                <a:latin typeface="Cambria Math"/>
                <a:cs typeface="Cambria Math"/>
              </a:rPr>
              <a:t>7</a:t>
            </a:r>
            <a:r>
              <a:rPr sz="2400" spc="352" baseline="24305" dirty="0">
                <a:latin typeface="Cambria Math"/>
                <a:cs typeface="Cambria Math"/>
              </a:rPr>
              <a:t> </a:t>
            </a:r>
            <a:r>
              <a:rPr sz="2400" dirty="0">
                <a:latin typeface="Constantia"/>
                <a:cs typeface="Constantia"/>
              </a:rPr>
              <a:t>=</a:t>
            </a:r>
            <a:r>
              <a:rPr sz="2400" spc="-15" dirty="0">
                <a:latin typeface="Constantia"/>
                <a:cs typeface="Constantia"/>
              </a:rPr>
              <a:t> </a:t>
            </a:r>
            <a:r>
              <a:rPr sz="2400" spc="5" dirty="0">
                <a:latin typeface="Cambria Math"/>
                <a:cs typeface="Cambria Math"/>
              </a:rPr>
              <a:t>128</a:t>
            </a:r>
            <a:endParaRPr sz="2400" dirty="0">
              <a:latin typeface="Cambria Math"/>
              <a:cs typeface="Cambria Math"/>
            </a:endParaRPr>
          </a:p>
          <a:p>
            <a:pPr marL="427990" marR="2235835" indent="-247015">
              <a:lnSpc>
                <a:spcPct val="100800"/>
              </a:lnSpc>
              <a:spcBef>
                <a:spcPts val="530"/>
              </a:spcBef>
              <a:buClr>
                <a:srgbClr val="0E6EC5"/>
              </a:buClr>
              <a:buSzPct val="85416"/>
              <a:buFont typeface="Segoe UI Symbol"/>
              <a:buChar char="⚫"/>
              <a:tabLst>
                <a:tab pos="428625" algn="l"/>
                <a:tab pos="3383279" algn="l"/>
              </a:tabLst>
            </a:pPr>
            <a:r>
              <a:rPr sz="2400" spc="-35" dirty="0">
                <a:latin typeface="Constantia"/>
                <a:cs typeface="Constantia"/>
              </a:rPr>
              <a:t>N</a:t>
            </a:r>
            <a:r>
              <a:rPr sz="2400" spc="-5" dirty="0">
                <a:latin typeface="Constantia"/>
                <a:cs typeface="Constantia"/>
              </a:rPr>
              <a:t>umbe</a:t>
            </a:r>
            <a:r>
              <a:rPr sz="2400" dirty="0">
                <a:latin typeface="Constantia"/>
                <a:cs typeface="Constantia"/>
              </a:rPr>
              <a:t>r</a:t>
            </a:r>
            <a:r>
              <a:rPr sz="2400" spc="-145" dirty="0">
                <a:latin typeface="Constantia"/>
                <a:cs typeface="Constantia"/>
              </a:rPr>
              <a:t> </a:t>
            </a:r>
            <a:r>
              <a:rPr sz="2400" dirty="0">
                <a:latin typeface="Constantia"/>
                <a:cs typeface="Constantia"/>
              </a:rPr>
              <a:t>of</a:t>
            </a:r>
            <a:r>
              <a:rPr sz="2400" spc="55" dirty="0">
                <a:latin typeface="Constantia"/>
                <a:cs typeface="Constantia"/>
              </a:rPr>
              <a:t> </a:t>
            </a:r>
            <a:r>
              <a:rPr sz="2400" spc="-5" dirty="0">
                <a:latin typeface="Constantia"/>
                <a:cs typeface="Constantia"/>
              </a:rPr>
              <a:t>bi</a:t>
            </a:r>
            <a:r>
              <a:rPr sz="2400" dirty="0">
                <a:latin typeface="Constantia"/>
                <a:cs typeface="Constantia"/>
              </a:rPr>
              <a:t>t</a:t>
            </a:r>
            <a:r>
              <a:rPr sz="2400" spc="-110" dirty="0">
                <a:latin typeface="Constantia"/>
                <a:cs typeface="Constantia"/>
              </a:rPr>
              <a:t> </a:t>
            </a:r>
            <a:r>
              <a:rPr sz="2400" dirty="0">
                <a:latin typeface="Constantia"/>
                <a:cs typeface="Constantia"/>
              </a:rPr>
              <a:t>st</a:t>
            </a:r>
            <a:r>
              <a:rPr sz="2400" spc="5" dirty="0">
                <a:latin typeface="Constantia"/>
                <a:cs typeface="Constantia"/>
              </a:rPr>
              <a:t>r</a:t>
            </a:r>
            <a:r>
              <a:rPr sz="2400" spc="-5" dirty="0">
                <a:latin typeface="Constantia"/>
                <a:cs typeface="Constantia"/>
              </a:rPr>
              <a:t>ing</a:t>
            </a:r>
            <a:r>
              <a:rPr sz="2400" dirty="0">
                <a:latin typeface="Constantia"/>
                <a:cs typeface="Constantia"/>
              </a:rPr>
              <a:t>s</a:t>
            </a:r>
            <a:r>
              <a:rPr sz="2400" spc="-110" dirty="0">
                <a:latin typeface="Constantia"/>
                <a:cs typeface="Constantia"/>
              </a:rPr>
              <a:t> </a:t>
            </a:r>
            <a:r>
              <a:rPr sz="2400" dirty="0">
                <a:latin typeface="Constantia"/>
                <a:cs typeface="Constantia"/>
              </a:rPr>
              <a:t>of</a:t>
            </a:r>
            <a:r>
              <a:rPr sz="2400" spc="55" dirty="0">
                <a:latin typeface="Constantia"/>
                <a:cs typeface="Constantia"/>
              </a:rPr>
              <a:t> </a:t>
            </a:r>
            <a:r>
              <a:rPr sz="2400" dirty="0">
                <a:latin typeface="Constantia"/>
                <a:cs typeface="Constantia"/>
              </a:rPr>
              <a:t>le</a:t>
            </a:r>
            <a:r>
              <a:rPr sz="2400" spc="-10" dirty="0">
                <a:latin typeface="Constantia"/>
                <a:cs typeface="Constantia"/>
              </a:rPr>
              <a:t>n</a:t>
            </a:r>
            <a:r>
              <a:rPr sz="2400" dirty="0">
                <a:latin typeface="Constantia"/>
                <a:cs typeface="Constantia"/>
              </a:rPr>
              <a:t>g</a:t>
            </a:r>
            <a:r>
              <a:rPr sz="2400" spc="5" dirty="0">
                <a:latin typeface="Constantia"/>
                <a:cs typeface="Constantia"/>
              </a:rPr>
              <a:t>t</a:t>
            </a:r>
            <a:r>
              <a:rPr sz="2400" dirty="0">
                <a:latin typeface="Constantia"/>
                <a:cs typeface="Constantia"/>
              </a:rPr>
              <a:t>h</a:t>
            </a:r>
            <a:r>
              <a:rPr sz="2400" spc="-100" dirty="0">
                <a:latin typeface="Constantia"/>
                <a:cs typeface="Constantia"/>
              </a:rPr>
              <a:t> </a:t>
            </a:r>
            <a:r>
              <a:rPr sz="2400" dirty="0">
                <a:latin typeface="Constantia"/>
                <a:cs typeface="Constantia"/>
              </a:rPr>
              <a:t>ei</a:t>
            </a:r>
            <a:r>
              <a:rPr sz="2400" spc="-20" dirty="0">
                <a:latin typeface="Constantia"/>
                <a:cs typeface="Constantia"/>
              </a:rPr>
              <a:t>g</a:t>
            </a:r>
            <a:r>
              <a:rPr sz="2400" dirty="0">
                <a:latin typeface="Constantia"/>
                <a:cs typeface="Constantia"/>
              </a:rPr>
              <a:t>ht  </a:t>
            </a:r>
            <a:r>
              <a:rPr sz="2400" spc="-5" dirty="0">
                <a:latin typeface="Constantia"/>
                <a:cs typeface="Constantia"/>
              </a:rPr>
              <a:t>that</a:t>
            </a:r>
            <a:r>
              <a:rPr sz="2400" spc="-125" dirty="0">
                <a:latin typeface="Constantia"/>
                <a:cs typeface="Constantia"/>
              </a:rPr>
              <a:t> </a:t>
            </a:r>
            <a:r>
              <a:rPr sz="2400" dirty="0">
                <a:latin typeface="Constantia"/>
                <a:cs typeface="Constantia"/>
              </a:rPr>
              <a:t>end</a:t>
            </a:r>
            <a:r>
              <a:rPr sz="2400" spc="-45" dirty="0">
                <a:latin typeface="Constantia"/>
                <a:cs typeface="Constantia"/>
              </a:rPr>
              <a:t> </a:t>
            </a:r>
            <a:r>
              <a:rPr sz="2400" dirty="0">
                <a:latin typeface="Constantia"/>
                <a:cs typeface="Constantia"/>
              </a:rPr>
              <a:t>with</a:t>
            </a:r>
            <a:r>
              <a:rPr sz="2400" spc="-45" dirty="0">
                <a:latin typeface="Constantia"/>
                <a:cs typeface="Constantia"/>
              </a:rPr>
              <a:t> </a:t>
            </a:r>
            <a:r>
              <a:rPr sz="2400" spc="-5" dirty="0">
                <a:latin typeface="Constantia"/>
                <a:cs typeface="Constantia"/>
              </a:rPr>
              <a:t>bits</a:t>
            </a:r>
            <a:r>
              <a:rPr sz="2400" spc="-40" dirty="0">
                <a:latin typeface="Constantia"/>
                <a:cs typeface="Constantia"/>
              </a:rPr>
              <a:t> </a:t>
            </a:r>
            <a:r>
              <a:rPr sz="2400" dirty="0">
                <a:latin typeface="Cambria Math"/>
                <a:cs typeface="Cambria Math"/>
              </a:rPr>
              <a:t>00</a:t>
            </a:r>
            <a:r>
              <a:rPr sz="2400" dirty="0">
                <a:latin typeface="Constantia"/>
                <a:cs typeface="Constantia"/>
              </a:rPr>
              <a:t>:	</a:t>
            </a:r>
            <a:r>
              <a:rPr sz="2400" dirty="0">
                <a:latin typeface="Cambria Math"/>
                <a:cs typeface="Cambria Math"/>
              </a:rPr>
              <a:t>2</a:t>
            </a:r>
            <a:r>
              <a:rPr sz="2400" baseline="24305" dirty="0">
                <a:latin typeface="Cambria Math"/>
                <a:cs typeface="Cambria Math"/>
              </a:rPr>
              <a:t>6</a:t>
            </a:r>
            <a:r>
              <a:rPr sz="2400" spc="345" baseline="24305" dirty="0">
                <a:latin typeface="Cambria Math"/>
                <a:cs typeface="Cambria Math"/>
              </a:rPr>
              <a:t> </a:t>
            </a:r>
            <a:r>
              <a:rPr sz="2400" dirty="0">
                <a:latin typeface="Constantia"/>
                <a:cs typeface="Constantia"/>
              </a:rPr>
              <a:t>=</a:t>
            </a:r>
            <a:r>
              <a:rPr sz="2400" spc="-5" dirty="0">
                <a:latin typeface="Constantia"/>
                <a:cs typeface="Constantia"/>
              </a:rPr>
              <a:t> </a:t>
            </a:r>
            <a:r>
              <a:rPr sz="2400" dirty="0">
                <a:latin typeface="Cambria Math"/>
                <a:cs typeface="Cambria Math"/>
              </a:rPr>
              <a:t>64</a:t>
            </a:r>
          </a:p>
          <a:p>
            <a:pPr marL="427990" indent="-247650">
              <a:lnSpc>
                <a:spcPct val="100000"/>
              </a:lnSpc>
              <a:spcBef>
                <a:spcPts val="555"/>
              </a:spcBef>
              <a:buClr>
                <a:srgbClr val="0E6EC5"/>
              </a:buClr>
              <a:buSzPct val="85416"/>
              <a:buFont typeface="Segoe UI Symbol"/>
              <a:buChar char="⚫"/>
              <a:tabLst>
                <a:tab pos="428625" algn="l"/>
              </a:tabLst>
            </a:pPr>
            <a:r>
              <a:rPr sz="2400" spc="-35" dirty="0">
                <a:latin typeface="Constantia"/>
                <a:cs typeface="Constantia"/>
              </a:rPr>
              <a:t>N</a:t>
            </a:r>
            <a:r>
              <a:rPr sz="2400" spc="-5" dirty="0">
                <a:latin typeface="Constantia"/>
                <a:cs typeface="Constantia"/>
              </a:rPr>
              <a:t>umbe</a:t>
            </a:r>
            <a:r>
              <a:rPr sz="2400" dirty="0">
                <a:latin typeface="Constantia"/>
                <a:cs typeface="Constantia"/>
              </a:rPr>
              <a:t>r</a:t>
            </a:r>
            <a:r>
              <a:rPr sz="2400" spc="-145" dirty="0">
                <a:latin typeface="Constantia"/>
                <a:cs typeface="Constantia"/>
              </a:rPr>
              <a:t> </a:t>
            </a:r>
            <a:r>
              <a:rPr sz="2400" dirty="0">
                <a:latin typeface="Constantia"/>
                <a:cs typeface="Constantia"/>
              </a:rPr>
              <a:t>of</a:t>
            </a:r>
            <a:r>
              <a:rPr sz="2400" spc="55" dirty="0">
                <a:latin typeface="Constantia"/>
                <a:cs typeface="Constantia"/>
              </a:rPr>
              <a:t> </a:t>
            </a:r>
            <a:r>
              <a:rPr sz="2400" spc="-5" dirty="0">
                <a:latin typeface="Constantia"/>
                <a:cs typeface="Constantia"/>
              </a:rPr>
              <a:t>bi</a:t>
            </a:r>
            <a:r>
              <a:rPr sz="2400" dirty="0">
                <a:latin typeface="Constantia"/>
                <a:cs typeface="Constantia"/>
              </a:rPr>
              <a:t>t</a:t>
            </a:r>
            <a:r>
              <a:rPr sz="2400" spc="-110" dirty="0">
                <a:latin typeface="Constantia"/>
                <a:cs typeface="Constantia"/>
              </a:rPr>
              <a:t> </a:t>
            </a:r>
            <a:r>
              <a:rPr sz="2400" dirty="0">
                <a:latin typeface="Constantia"/>
                <a:cs typeface="Constantia"/>
              </a:rPr>
              <a:t>st</a:t>
            </a:r>
            <a:r>
              <a:rPr sz="2400" spc="5" dirty="0">
                <a:latin typeface="Constantia"/>
                <a:cs typeface="Constantia"/>
              </a:rPr>
              <a:t>r</a:t>
            </a:r>
            <a:r>
              <a:rPr sz="2400" spc="-5" dirty="0">
                <a:latin typeface="Constantia"/>
                <a:cs typeface="Constantia"/>
              </a:rPr>
              <a:t>ing</a:t>
            </a:r>
            <a:r>
              <a:rPr sz="2400" dirty="0">
                <a:latin typeface="Constantia"/>
                <a:cs typeface="Constantia"/>
              </a:rPr>
              <a:t>s</a:t>
            </a:r>
            <a:r>
              <a:rPr sz="2400" spc="-110" dirty="0">
                <a:latin typeface="Constantia"/>
                <a:cs typeface="Constantia"/>
              </a:rPr>
              <a:t> </a:t>
            </a:r>
            <a:r>
              <a:rPr sz="2400" dirty="0">
                <a:latin typeface="Constantia"/>
                <a:cs typeface="Constantia"/>
              </a:rPr>
              <a:t>of</a:t>
            </a:r>
            <a:r>
              <a:rPr sz="2400" spc="55" dirty="0">
                <a:latin typeface="Constantia"/>
                <a:cs typeface="Constantia"/>
              </a:rPr>
              <a:t> </a:t>
            </a:r>
            <a:r>
              <a:rPr sz="2400" dirty="0">
                <a:latin typeface="Constantia"/>
                <a:cs typeface="Constantia"/>
              </a:rPr>
              <a:t>le</a:t>
            </a:r>
            <a:r>
              <a:rPr sz="2400" spc="-10" dirty="0">
                <a:latin typeface="Constantia"/>
                <a:cs typeface="Constantia"/>
              </a:rPr>
              <a:t>n</a:t>
            </a:r>
            <a:r>
              <a:rPr sz="2400" dirty="0">
                <a:latin typeface="Constantia"/>
                <a:cs typeface="Constantia"/>
              </a:rPr>
              <a:t>g</a:t>
            </a:r>
            <a:r>
              <a:rPr sz="2400" spc="5" dirty="0">
                <a:latin typeface="Constantia"/>
                <a:cs typeface="Constantia"/>
              </a:rPr>
              <a:t>t</a:t>
            </a:r>
            <a:r>
              <a:rPr sz="2400" dirty="0">
                <a:latin typeface="Constantia"/>
                <a:cs typeface="Constantia"/>
              </a:rPr>
              <a:t>h</a:t>
            </a:r>
            <a:r>
              <a:rPr sz="2400" spc="-100" dirty="0">
                <a:latin typeface="Constantia"/>
                <a:cs typeface="Constantia"/>
              </a:rPr>
              <a:t> </a:t>
            </a:r>
            <a:r>
              <a:rPr sz="2400" dirty="0">
                <a:latin typeface="Constantia"/>
                <a:cs typeface="Constantia"/>
              </a:rPr>
              <a:t>ei</a:t>
            </a:r>
            <a:r>
              <a:rPr sz="2400" spc="-20" dirty="0">
                <a:latin typeface="Constantia"/>
                <a:cs typeface="Constantia"/>
              </a:rPr>
              <a:t>g</a:t>
            </a:r>
            <a:r>
              <a:rPr sz="2400" dirty="0">
                <a:latin typeface="Constantia"/>
                <a:cs typeface="Constantia"/>
              </a:rPr>
              <a:t>ht</a:t>
            </a:r>
          </a:p>
          <a:p>
            <a:pPr marL="427990">
              <a:lnSpc>
                <a:spcPct val="100000"/>
              </a:lnSpc>
              <a:spcBef>
                <a:spcPts val="25"/>
              </a:spcBef>
              <a:tabLst>
                <a:tab pos="6224270" algn="l"/>
              </a:tabLst>
            </a:pPr>
            <a:r>
              <a:rPr sz="2400" spc="-5" dirty="0">
                <a:latin typeface="Constantia"/>
                <a:cs typeface="Constantia"/>
              </a:rPr>
              <a:t>that</a:t>
            </a:r>
            <a:r>
              <a:rPr sz="2400" spc="-114" dirty="0">
                <a:latin typeface="Constantia"/>
                <a:cs typeface="Constantia"/>
              </a:rPr>
              <a:t> </a:t>
            </a:r>
            <a:r>
              <a:rPr sz="2400" dirty="0">
                <a:latin typeface="Constantia"/>
                <a:cs typeface="Constantia"/>
              </a:rPr>
              <a:t>start</a:t>
            </a:r>
            <a:r>
              <a:rPr sz="2400" spc="-120" dirty="0">
                <a:latin typeface="Constantia"/>
                <a:cs typeface="Constantia"/>
              </a:rPr>
              <a:t> </a:t>
            </a:r>
            <a:r>
              <a:rPr sz="2400" dirty="0">
                <a:latin typeface="Constantia"/>
                <a:cs typeface="Constantia"/>
              </a:rPr>
              <a:t>with</a:t>
            </a:r>
            <a:r>
              <a:rPr sz="2400" spc="-95" dirty="0">
                <a:latin typeface="Constantia"/>
                <a:cs typeface="Constantia"/>
              </a:rPr>
              <a:t> </a:t>
            </a:r>
            <a:r>
              <a:rPr sz="2400" dirty="0">
                <a:latin typeface="Constantia"/>
                <a:cs typeface="Constantia"/>
              </a:rPr>
              <a:t>a</a:t>
            </a:r>
            <a:r>
              <a:rPr sz="2400" spc="-55" dirty="0">
                <a:latin typeface="Constantia"/>
                <a:cs typeface="Constantia"/>
              </a:rPr>
              <a:t> </a:t>
            </a:r>
            <a:r>
              <a:rPr sz="2400" dirty="0">
                <a:latin typeface="Cambria Math"/>
                <a:cs typeface="Cambria Math"/>
              </a:rPr>
              <a:t>1</a:t>
            </a:r>
            <a:r>
              <a:rPr sz="2400" spc="70" dirty="0">
                <a:latin typeface="Cambria Math"/>
                <a:cs typeface="Cambria Math"/>
              </a:rPr>
              <a:t> </a:t>
            </a:r>
            <a:r>
              <a:rPr sz="2400" spc="-5" dirty="0">
                <a:latin typeface="Constantia"/>
                <a:cs typeface="Constantia"/>
              </a:rPr>
              <a:t>bit</a:t>
            </a:r>
            <a:r>
              <a:rPr sz="2400" spc="-130" dirty="0">
                <a:latin typeface="Constantia"/>
                <a:cs typeface="Constantia"/>
              </a:rPr>
              <a:t> </a:t>
            </a:r>
            <a:r>
              <a:rPr sz="2400" dirty="0">
                <a:latin typeface="Constantia"/>
                <a:cs typeface="Constantia"/>
              </a:rPr>
              <a:t>and</a:t>
            </a:r>
            <a:r>
              <a:rPr sz="2400" spc="-45" dirty="0">
                <a:latin typeface="Constantia"/>
                <a:cs typeface="Constantia"/>
              </a:rPr>
              <a:t> </a:t>
            </a:r>
            <a:r>
              <a:rPr sz="2400" dirty="0">
                <a:latin typeface="Constantia"/>
                <a:cs typeface="Constantia"/>
              </a:rPr>
              <a:t>end</a:t>
            </a:r>
            <a:r>
              <a:rPr sz="2400" spc="-60" dirty="0">
                <a:latin typeface="Constantia"/>
                <a:cs typeface="Constantia"/>
              </a:rPr>
              <a:t> </a:t>
            </a:r>
            <a:r>
              <a:rPr sz="2400" dirty="0">
                <a:latin typeface="Constantia"/>
                <a:cs typeface="Constantia"/>
              </a:rPr>
              <a:t>with</a:t>
            </a:r>
            <a:r>
              <a:rPr sz="2400" spc="-50" dirty="0">
                <a:latin typeface="Constantia"/>
                <a:cs typeface="Constantia"/>
              </a:rPr>
              <a:t> </a:t>
            </a:r>
            <a:r>
              <a:rPr sz="2400" spc="-5" dirty="0">
                <a:latin typeface="Constantia"/>
                <a:cs typeface="Constantia"/>
              </a:rPr>
              <a:t>bits</a:t>
            </a:r>
            <a:r>
              <a:rPr sz="2400" spc="-40" dirty="0">
                <a:latin typeface="Constantia"/>
                <a:cs typeface="Constantia"/>
              </a:rPr>
              <a:t> </a:t>
            </a:r>
            <a:r>
              <a:rPr sz="2400" dirty="0">
                <a:latin typeface="Cambria Math"/>
                <a:cs typeface="Cambria Math"/>
              </a:rPr>
              <a:t>00</a:t>
            </a:r>
            <a:r>
              <a:rPr sz="2400" spc="-15" dirty="0">
                <a:latin typeface="Cambria Math"/>
                <a:cs typeface="Cambria Math"/>
              </a:rPr>
              <a:t> </a:t>
            </a:r>
            <a:r>
              <a:rPr sz="2400" dirty="0">
                <a:latin typeface="Constantia"/>
                <a:cs typeface="Constantia"/>
              </a:rPr>
              <a:t>:	</a:t>
            </a:r>
            <a:r>
              <a:rPr sz="2400" spc="-5" dirty="0">
                <a:latin typeface="Cambria Math"/>
                <a:cs typeface="Cambria Math"/>
              </a:rPr>
              <a:t>2</a:t>
            </a:r>
            <a:r>
              <a:rPr sz="2400" spc="-7" baseline="24305" dirty="0">
                <a:latin typeface="Cambria Math"/>
                <a:cs typeface="Cambria Math"/>
              </a:rPr>
              <a:t>5</a:t>
            </a:r>
            <a:r>
              <a:rPr sz="2400" spc="315" baseline="24305" dirty="0">
                <a:latin typeface="Cambria Math"/>
                <a:cs typeface="Cambria Math"/>
              </a:rPr>
              <a:t> </a:t>
            </a:r>
            <a:r>
              <a:rPr sz="2400" dirty="0">
                <a:latin typeface="Constantia"/>
                <a:cs typeface="Constantia"/>
              </a:rPr>
              <a:t>=</a:t>
            </a:r>
            <a:r>
              <a:rPr sz="2400" spc="-25" dirty="0">
                <a:latin typeface="Constantia"/>
                <a:cs typeface="Constantia"/>
              </a:rPr>
              <a:t> </a:t>
            </a:r>
            <a:r>
              <a:rPr sz="2400" dirty="0">
                <a:latin typeface="Cambria Math"/>
                <a:cs typeface="Cambria Math"/>
              </a:rPr>
              <a:t>32</a:t>
            </a:r>
          </a:p>
          <a:p>
            <a:pPr marL="80010">
              <a:lnSpc>
                <a:spcPct val="100000"/>
              </a:lnSpc>
              <a:spcBef>
                <a:spcPts val="690"/>
              </a:spcBef>
            </a:pPr>
            <a:r>
              <a:rPr sz="2600" dirty="0">
                <a:latin typeface="Cambria Math"/>
                <a:cs typeface="Cambria Math"/>
              </a:rPr>
              <a:t>Hence,</a:t>
            </a:r>
            <a:r>
              <a:rPr sz="2600" spc="-25" dirty="0">
                <a:latin typeface="Cambria Math"/>
                <a:cs typeface="Cambria Math"/>
              </a:rPr>
              <a:t> </a:t>
            </a:r>
            <a:r>
              <a:rPr sz="2600" spc="-5" dirty="0">
                <a:latin typeface="Cambria Math"/>
                <a:cs typeface="Cambria Math"/>
              </a:rPr>
              <a:t>the </a:t>
            </a:r>
            <a:r>
              <a:rPr sz="2600" dirty="0">
                <a:latin typeface="Cambria Math"/>
                <a:cs typeface="Cambria Math"/>
              </a:rPr>
              <a:t>number</a:t>
            </a:r>
            <a:r>
              <a:rPr sz="2600" spc="-15" dirty="0">
                <a:latin typeface="Cambria Math"/>
                <a:cs typeface="Cambria Math"/>
              </a:rPr>
              <a:t> </a:t>
            </a:r>
            <a:r>
              <a:rPr sz="2600" dirty="0">
                <a:latin typeface="Cambria Math"/>
                <a:cs typeface="Cambria Math"/>
              </a:rPr>
              <a:t>is 128 +</a:t>
            </a:r>
            <a:r>
              <a:rPr sz="2600" spc="-15" dirty="0">
                <a:latin typeface="Cambria Math"/>
                <a:cs typeface="Cambria Math"/>
              </a:rPr>
              <a:t> </a:t>
            </a:r>
            <a:r>
              <a:rPr sz="2600" dirty="0">
                <a:latin typeface="Cambria Math"/>
                <a:cs typeface="Cambria Math"/>
              </a:rPr>
              <a:t>64</a:t>
            </a:r>
            <a:r>
              <a:rPr sz="2600" spc="-60" dirty="0">
                <a:latin typeface="Cambria Math"/>
                <a:cs typeface="Cambria Math"/>
              </a:rPr>
              <a:t> </a:t>
            </a:r>
            <a:r>
              <a:rPr sz="2600" dirty="0">
                <a:latin typeface="Cambria Math"/>
                <a:cs typeface="Cambria Math"/>
              </a:rPr>
              <a:t>−</a:t>
            </a:r>
            <a:r>
              <a:rPr sz="2600" spc="-10" dirty="0">
                <a:latin typeface="Cambria Math"/>
                <a:cs typeface="Cambria Math"/>
              </a:rPr>
              <a:t> </a:t>
            </a:r>
            <a:r>
              <a:rPr sz="2600" dirty="0">
                <a:latin typeface="Cambria Math"/>
                <a:cs typeface="Cambria Math"/>
              </a:rPr>
              <a:t>32 =</a:t>
            </a:r>
            <a:r>
              <a:rPr sz="2600" spc="-15" dirty="0">
                <a:latin typeface="Cambria Math"/>
                <a:cs typeface="Cambria Math"/>
              </a:rPr>
              <a:t> </a:t>
            </a:r>
            <a:r>
              <a:rPr sz="2600" spc="-5" dirty="0">
                <a:latin typeface="Cambria Math"/>
                <a:cs typeface="Cambria Math"/>
              </a:rPr>
              <a:t>160.</a:t>
            </a:r>
            <a:endParaRPr sz="2600" dirty="0">
              <a:latin typeface="Cambria Math"/>
              <a:cs typeface="Cambria Math"/>
            </a:endParaRPr>
          </a:p>
        </p:txBody>
      </p:sp>
      <p:pic>
        <p:nvPicPr>
          <p:cNvPr id="4" name="object 4"/>
          <p:cNvPicPr/>
          <p:nvPr/>
        </p:nvPicPr>
        <p:blipFill>
          <a:blip r:embed="rId2" cstate="print"/>
          <a:stretch>
            <a:fillRect/>
          </a:stretch>
        </p:blipFill>
        <p:spPr>
          <a:xfrm>
            <a:off x="6324600" y="1600200"/>
            <a:ext cx="2129028" cy="2206752"/>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14002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0488"/>
            <a:ext cx="4499610" cy="711200"/>
          </a:xfrm>
          <a:prstGeom prst="rect">
            <a:avLst/>
          </a:prstGeom>
        </p:spPr>
        <p:txBody>
          <a:bodyPr vert="horz" wrap="square" lIns="0" tIns="12700" rIns="0" bIns="0" rtlCol="0">
            <a:spAutoFit/>
          </a:bodyPr>
          <a:lstStyle/>
          <a:p>
            <a:pPr marL="12700">
              <a:lnSpc>
                <a:spcPct val="100000"/>
              </a:lnSpc>
              <a:spcBef>
                <a:spcPts val="100"/>
              </a:spcBef>
              <a:tabLst>
                <a:tab pos="2236470" algn="l"/>
              </a:tabLst>
            </a:pPr>
            <a:r>
              <a:rPr sz="4500" spc="-10" dirty="0">
                <a:solidFill>
                  <a:srgbClr val="04607A"/>
                </a:solidFill>
                <a:latin typeface="Calibri"/>
                <a:cs typeface="Calibri"/>
              </a:rPr>
              <a:t>Counting	Functions</a:t>
            </a:r>
            <a:endParaRPr sz="4500" dirty="0">
              <a:latin typeface="Calibri"/>
              <a:cs typeface="Calibri"/>
            </a:endParaRPr>
          </a:p>
        </p:txBody>
      </p:sp>
      <p:sp>
        <p:nvSpPr>
          <p:cNvPr id="3" name="object 3"/>
          <p:cNvSpPr txBox="1"/>
          <p:nvPr/>
        </p:nvSpPr>
        <p:spPr>
          <a:xfrm>
            <a:off x="304800" y="711227"/>
            <a:ext cx="8288655" cy="4968240"/>
          </a:xfrm>
          <a:prstGeom prst="rect">
            <a:avLst/>
          </a:prstGeom>
        </p:spPr>
        <p:txBody>
          <a:bodyPr vert="horz" wrap="square" lIns="0" tIns="12700" rIns="0" bIns="0" rtlCol="0">
            <a:spAutoFit/>
          </a:bodyPr>
          <a:lstStyle/>
          <a:p>
            <a:pPr marL="81280" algn="just">
              <a:lnSpc>
                <a:spcPts val="2740"/>
              </a:lnSpc>
              <a:spcBef>
                <a:spcPts val="100"/>
              </a:spcBef>
            </a:pPr>
            <a:r>
              <a:rPr sz="2400" b="1" spc="-5" dirty="0">
                <a:latin typeface="Constantia"/>
                <a:cs typeface="Constantia"/>
              </a:rPr>
              <a:t>Counting</a:t>
            </a:r>
            <a:r>
              <a:rPr sz="2400" b="1" spc="254" dirty="0">
                <a:latin typeface="Constantia"/>
                <a:cs typeface="Constantia"/>
              </a:rPr>
              <a:t> </a:t>
            </a:r>
            <a:r>
              <a:rPr sz="2400" b="1" spc="-10" dirty="0">
                <a:latin typeface="Constantia"/>
                <a:cs typeface="Constantia"/>
              </a:rPr>
              <a:t>Functions</a:t>
            </a:r>
            <a:r>
              <a:rPr sz="2400" spc="-10" dirty="0">
                <a:latin typeface="Constantia"/>
                <a:cs typeface="Constantia"/>
              </a:rPr>
              <a:t>:</a:t>
            </a:r>
            <a:r>
              <a:rPr sz="2400" spc="225" dirty="0">
                <a:latin typeface="Constantia"/>
                <a:cs typeface="Constantia"/>
              </a:rPr>
              <a:t> </a:t>
            </a:r>
            <a:r>
              <a:rPr sz="2400" spc="-30" dirty="0">
                <a:latin typeface="Constantia"/>
                <a:cs typeface="Constantia"/>
              </a:rPr>
              <a:t>How</a:t>
            </a:r>
            <a:r>
              <a:rPr sz="2400" spc="175" dirty="0">
                <a:latin typeface="Constantia"/>
                <a:cs typeface="Constantia"/>
              </a:rPr>
              <a:t> </a:t>
            </a:r>
            <a:r>
              <a:rPr sz="2400" spc="-10" dirty="0">
                <a:latin typeface="Constantia"/>
                <a:cs typeface="Constantia"/>
              </a:rPr>
              <a:t>many</a:t>
            </a:r>
            <a:r>
              <a:rPr sz="2400" spc="170" dirty="0">
                <a:latin typeface="Constantia"/>
                <a:cs typeface="Constantia"/>
              </a:rPr>
              <a:t> </a:t>
            </a:r>
            <a:r>
              <a:rPr sz="2400" spc="-5" dirty="0">
                <a:latin typeface="Constantia"/>
                <a:cs typeface="Constantia"/>
              </a:rPr>
              <a:t>functions</a:t>
            </a:r>
            <a:r>
              <a:rPr sz="2400" spc="175" dirty="0">
                <a:latin typeface="Constantia"/>
                <a:cs typeface="Constantia"/>
              </a:rPr>
              <a:t> </a:t>
            </a:r>
            <a:r>
              <a:rPr sz="2400" spc="-15" dirty="0">
                <a:latin typeface="Constantia"/>
                <a:cs typeface="Constantia"/>
              </a:rPr>
              <a:t>are</a:t>
            </a:r>
            <a:r>
              <a:rPr sz="2400" spc="185" dirty="0">
                <a:latin typeface="Constantia"/>
                <a:cs typeface="Constantia"/>
              </a:rPr>
              <a:t> </a:t>
            </a:r>
            <a:r>
              <a:rPr sz="2400" spc="-10" dirty="0">
                <a:latin typeface="Constantia"/>
                <a:cs typeface="Constantia"/>
              </a:rPr>
              <a:t>there</a:t>
            </a:r>
            <a:r>
              <a:rPr sz="2400" spc="170" dirty="0">
                <a:latin typeface="Constantia"/>
                <a:cs typeface="Constantia"/>
              </a:rPr>
              <a:t> </a:t>
            </a:r>
            <a:r>
              <a:rPr sz="2400" spc="-10" dirty="0">
                <a:latin typeface="Constantia"/>
                <a:cs typeface="Constantia"/>
              </a:rPr>
              <a:t>from</a:t>
            </a:r>
            <a:r>
              <a:rPr sz="2400" spc="180" dirty="0">
                <a:latin typeface="Constantia"/>
                <a:cs typeface="Constantia"/>
              </a:rPr>
              <a:t> </a:t>
            </a:r>
            <a:r>
              <a:rPr sz="2400" dirty="0">
                <a:latin typeface="Constantia"/>
                <a:cs typeface="Constantia"/>
              </a:rPr>
              <a:t>a</a:t>
            </a:r>
          </a:p>
          <a:p>
            <a:pPr marL="63500" algn="just">
              <a:lnSpc>
                <a:spcPts val="2740"/>
              </a:lnSpc>
            </a:pPr>
            <a:r>
              <a:rPr sz="2400" dirty="0">
                <a:latin typeface="Constantia"/>
                <a:cs typeface="Constantia"/>
              </a:rPr>
              <a:t>set</a:t>
            </a:r>
            <a:r>
              <a:rPr sz="2400" spc="-125" dirty="0">
                <a:latin typeface="Constantia"/>
                <a:cs typeface="Constantia"/>
              </a:rPr>
              <a:t> </a:t>
            </a:r>
            <a:r>
              <a:rPr sz="2400" dirty="0">
                <a:latin typeface="Constantia"/>
                <a:cs typeface="Constantia"/>
              </a:rPr>
              <a:t>with</a:t>
            </a:r>
            <a:r>
              <a:rPr sz="2400" spc="-45" dirty="0">
                <a:latin typeface="Constantia"/>
                <a:cs typeface="Constantia"/>
              </a:rPr>
              <a:t> </a:t>
            </a:r>
            <a:r>
              <a:rPr sz="2400" i="1" dirty="0">
                <a:latin typeface="Constantia"/>
                <a:cs typeface="Constantia"/>
              </a:rPr>
              <a:t>m</a:t>
            </a:r>
            <a:r>
              <a:rPr sz="2400" i="1" spc="-35" dirty="0">
                <a:latin typeface="Constantia"/>
                <a:cs typeface="Constantia"/>
              </a:rPr>
              <a:t> </a:t>
            </a:r>
            <a:r>
              <a:rPr sz="2400" dirty="0">
                <a:latin typeface="Constantia"/>
                <a:cs typeface="Constantia"/>
              </a:rPr>
              <a:t>elements</a:t>
            </a:r>
            <a:r>
              <a:rPr sz="2400" spc="-80" dirty="0">
                <a:latin typeface="Constantia"/>
                <a:cs typeface="Constantia"/>
              </a:rPr>
              <a:t> </a:t>
            </a:r>
            <a:r>
              <a:rPr sz="2400" spc="-20" dirty="0">
                <a:latin typeface="Constantia"/>
                <a:cs typeface="Constantia"/>
              </a:rPr>
              <a:t>to</a:t>
            </a:r>
            <a:r>
              <a:rPr sz="2400" spc="-125" dirty="0">
                <a:latin typeface="Constantia"/>
                <a:cs typeface="Constantia"/>
              </a:rPr>
              <a:t> </a:t>
            </a:r>
            <a:r>
              <a:rPr sz="2400" dirty="0">
                <a:latin typeface="Constantia"/>
                <a:cs typeface="Constantia"/>
              </a:rPr>
              <a:t>a</a:t>
            </a:r>
            <a:r>
              <a:rPr sz="2400" spc="-120" dirty="0">
                <a:latin typeface="Constantia"/>
                <a:cs typeface="Constantia"/>
              </a:rPr>
              <a:t> </a:t>
            </a:r>
            <a:r>
              <a:rPr sz="2400" dirty="0">
                <a:latin typeface="Constantia"/>
                <a:cs typeface="Constantia"/>
              </a:rPr>
              <a:t>set</a:t>
            </a:r>
            <a:r>
              <a:rPr sz="2400" spc="-130" dirty="0">
                <a:latin typeface="Constantia"/>
                <a:cs typeface="Constantia"/>
              </a:rPr>
              <a:t> </a:t>
            </a:r>
            <a:r>
              <a:rPr sz="2400" dirty="0">
                <a:latin typeface="Constantia"/>
                <a:cs typeface="Constantia"/>
              </a:rPr>
              <a:t>with</a:t>
            </a:r>
            <a:r>
              <a:rPr sz="2400" spc="-45" dirty="0">
                <a:latin typeface="Constantia"/>
                <a:cs typeface="Constantia"/>
              </a:rPr>
              <a:t> </a:t>
            </a:r>
            <a:r>
              <a:rPr sz="2400" i="1" dirty="0">
                <a:latin typeface="Constantia"/>
                <a:cs typeface="Constantia"/>
              </a:rPr>
              <a:t>n</a:t>
            </a:r>
            <a:r>
              <a:rPr sz="2400" i="1" spc="-45" dirty="0">
                <a:latin typeface="Constantia"/>
                <a:cs typeface="Constantia"/>
              </a:rPr>
              <a:t> </a:t>
            </a:r>
            <a:r>
              <a:rPr sz="2400" dirty="0">
                <a:latin typeface="Constantia"/>
                <a:cs typeface="Constantia"/>
              </a:rPr>
              <a:t>elements?</a:t>
            </a:r>
          </a:p>
          <a:p>
            <a:pPr marL="63500" marR="55880" indent="17780" algn="just">
              <a:lnSpc>
                <a:spcPct val="90000"/>
              </a:lnSpc>
              <a:spcBef>
                <a:spcPts val="575"/>
              </a:spcBef>
            </a:pPr>
            <a:r>
              <a:rPr sz="2400" b="1" spc="-5" dirty="0">
                <a:latin typeface="Constantia"/>
                <a:cs typeface="Constantia"/>
              </a:rPr>
              <a:t>Solution</a:t>
            </a:r>
            <a:r>
              <a:rPr sz="2400" spc="-5" dirty="0">
                <a:latin typeface="Constantia"/>
                <a:cs typeface="Constantia"/>
              </a:rPr>
              <a:t>:</a:t>
            </a:r>
            <a:r>
              <a:rPr sz="2400" dirty="0">
                <a:latin typeface="Constantia"/>
                <a:cs typeface="Constantia"/>
              </a:rPr>
              <a:t> </a:t>
            </a:r>
            <a:r>
              <a:rPr sz="2400" spc="-10" dirty="0">
                <a:latin typeface="Constantia"/>
                <a:cs typeface="Constantia"/>
              </a:rPr>
              <a:t>Since </a:t>
            </a:r>
            <a:r>
              <a:rPr sz="2400" dirty="0">
                <a:latin typeface="Constantia"/>
                <a:cs typeface="Constantia"/>
              </a:rPr>
              <a:t>a </a:t>
            </a:r>
            <a:r>
              <a:rPr sz="2400" spc="-5" dirty="0">
                <a:latin typeface="Constantia"/>
                <a:cs typeface="Constantia"/>
              </a:rPr>
              <a:t>function </a:t>
            </a:r>
            <a:r>
              <a:rPr sz="2400" spc="-10" dirty="0">
                <a:latin typeface="Constantia"/>
                <a:cs typeface="Constantia"/>
              </a:rPr>
              <a:t>represents </a:t>
            </a:r>
            <a:r>
              <a:rPr sz="2400" dirty="0">
                <a:latin typeface="Constantia"/>
                <a:cs typeface="Constantia"/>
              </a:rPr>
              <a:t>a </a:t>
            </a:r>
            <a:r>
              <a:rPr sz="2400" spc="-15" dirty="0">
                <a:latin typeface="Constantia"/>
                <a:cs typeface="Constantia"/>
              </a:rPr>
              <a:t>choice </a:t>
            </a:r>
            <a:r>
              <a:rPr sz="2400" spc="-5" dirty="0">
                <a:latin typeface="Constantia"/>
                <a:cs typeface="Constantia"/>
              </a:rPr>
              <a:t>of one of the </a:t>
            </a:r>
            <a:r>
              <a:rPr sz="2400" i="1" dirty="0">
                <a:latin typeface="Constantia"/>
                <a:cs typeface="Constantia"/>
              </a:rPr>
              <a:t>n </a:t>
            </a:r>
            <a:r>
              <a:rPr sz="2400" i="1" spc="-555" dirty="0">
                <a:latin typeface="Constantia"/>
                <a:cs typeface="Constantia"/>
              </a:rPr>
              <a:t> </a:t>
            </a:r>
            <a:r>
              <a:rPr sz="2400" dirty="0">
                <a:latin typeface="Constantia"/>
                <a:cs typeface="Constantia"/>
              </a:rPr>
              <a:t>elements </a:t>
            </a:r>
            <a:r>
              <a:rPr sz="2400" spc="5" dirty="0">
                <a:latin typeface="Constantia"/>
                <a:cs typeface="Constantia"/>
              </a:rPr>
              <a:t>of </a:t>
            </a:r>
            <a:r>
              <a:rPr sz="2400" spc="-5" dirty="0">
                <a:latin typeface="Constantia"/>
                <a:cs typeface="Constantia"/>
              </a:rPr>
              <a:t>the codomain for each of the </a:t>
            </a:r>
            <a:r>
              <a:rPr sz="2400" i="1" dirty="0">
                <a:latin typeface="Constantia"/>
                <a:cs typeface="Constantia"/>
              </a:rPr>
              <a:t>m </a:t>
            </a:r>
            <a:r>
              <a:rPr sz="2400" spc="-5" dirty="0">
                <a:latin typeface="Constantia"/>
                <a:cs typeface="Constantia"/>
              </a:rPr>
              <a:t>elements </a:t>
            </a:r>
            <a:r>
              <a:rPr sz="2400" dirty="0">
                <a:latin typeface="Constantia"/>
                <a:cs typeface="Constantia"/>
              </a:rPr>
              <a:t>in </a:t>
            </a:r>
            <a:r>
              <a:rPr sz="2400" spc="-5" dirty="0">
                <a:latin typeface="Constantia"/>
                <a:cs typeface="Constantia"/>
              </a:rPr>
              <a:t>the </a:t>
            </a:r>
            <a:r>
              <a:rPr sz="2400" dirty="0">
                <a:latin typeface="Constantia"/>
                <a:cs typeface="Constantia"/>
              </a:rPr>
              <a:t> </a:t>
            </a:r>
            <a:r>
              <a:rPr sz="2400" spc="-10" dirty="0">
                <a:latin typeface="Constantia"/>
                <a:cs typeface="Constantia"/>
              </a:rPr>
              <a:t>domain, </a:t>
            </a:r>
            <a:r>
              <a:rPr sz="2400" spc="-5" dirty="0">
                <a:latin typeface="Constantia"/>
                <a:cs typeface="Constantia"/>
              </a:rPr>
              <a:t>the </a:t>
            </a:r>
            <a:r>
              <a:rPr sz="2400" spc="-10" dirty="0">
                <a:latin typeface="Constantia"/>
                <a:cs typeface="Constantia"/>
              </a:rPr>
              <a:t>product </a:t>
            </a:r>
            <a:r>
              <a:rPr sz="2400" dirty="0">
                <a:latin typeface="Constantia"/>
                <a:cs typeface="Constantia"/>
              </a:rPr>
              <a:t>rule </a:t>
            </a:r>
            <a:r>
              <a:rPr sz="2400" spc="-10" dirty="0">
                <a:latin typeface="Constantia"/>
                <a:cs typeface="Constantia"/>
              </a:rPr>
              <a:t>tells </a:t>
            </a:r>
            <a:r>
              <a:rPr sz="2400" dirty="0">
                <a:latin typeface="Constantia"/>
                <a:cs typeface="Constantia"/>
              </a:rPr>
              <a:t>us </a:t>
            </a:r>
            <a:r>
              <a:rPr sz="2400" spc="-5" dirty="0">
                <a:latin typeface="Constantia"/>
                <a:cs typeface="Constantia"/>
              </a:rPr>
              <a:t>that </a:t>
            </a:r>
            <a:r>
              <a:rPr sz="2400" spc="-10" dirty="0">
                <a:latin typeface="Constantia"/>
                <a:cs typeface="Constantia"/>
              </a:rPr>
              <a:t>there </a:t>
            </a:r>
            <a:r>
              <a:rPr sz="2400" spc="-20" dirty="0">
                <a:latin typeface="Constantia"/>
                <a:cs typeface="Constantia"/>
              </a:rPr>
              <a:t>are </a:t>
            </a:r>
            <a:r>
              <a:rPr sz="2400" i="1" dirty="0">
                <a:latin typeface="Constantia"/>
                <a:cs typeface="Constantia"/>
              </a:rPr>
              <a:t>n </a:t>
            </a:r>
            <a:r>
              <a:rPr sz="2400" dirty="0">
                <a:latin typeface="Cambria Math"/>
                <a:cs typeface="Cambria Math"/>
              </a:rPr>
              <a:t>∙ </a:t>
            </a:r>
            <a:r>
              <a:rPr sz="2400" i="1" dirty="0">
                <a:latin typeface="Constantia"/>
                <a:cs typeface="Constantia"/>
              </a:rPr>
              <a:t>n </a:t>
            </a:r>
            <a:r>
              <a:rPr sz="2400" dirty="0">
                <a:latin typeface="Cambria Math"/>
                <a:cs typeface="Cambria Math"/>
              </a:rPr>
              <a:t>∙ ∙ ∙   </a:t>
            </a:r>
            <a:r>
              <a:rPr sz="2400" i="1" dirty="0">
                <a:latin typeface="Constantia"/>
                <a:cs typeface="Constantia"/>
              </a:rPr>
              <a:t>n </a:t>
            </a:r>
            <a:r>
              <a:rPr sz="2400" dirty="0">
                <a:latin typeface="Cambria Math"/>
                <a:cs typeface="Cambria Math"/>
              </a:rPr>
              <a:t>= </a:t>
            </a:r>
            <a:r>
              <a:rPr sz="2400" spc="5" dirty="0">
                <a:latin typeface="Cambria Math"/>
                <a:cs typeface="Cambria Math"/>
              </a:rPr>
              <a:t> </a:t>
            </a:r>
            <a:r>
              <a:rPr sz="2400" i="1" dirty="0">
                <a:latin typeface="Constantia"/>
                <a:cs typeface="Constantia"/>
              </a:rPr>
              <a:t>n</a:t>
            </a:r>
            <a:r>
              <a:rPr sz="2400" i="1" baseline="24305" dirty="0">
                <a:latin typeface="Constantia"/>
                <a:cs typeface="Constantia"/>
              </a:rPr>
              <a:t>m</a:t>
            </a:r>
            <a:r>
              <a:rPr sz="2400" i="1" spc="254" baseline="24305" dirty="0">
                <a:latin typeface="Constantia"/>
                <a:cs typeface="Constantia"/>
              </a:rPr>
              <a:t> </a:t>
            </a:r>
            <a:r>
              <a:rPr sz="2400" dirty="0">
                <a:latin typeface="Constantia"/>
                <a:cs typeface="Constantia"/>
              </a:rPr>
              <a:t>such</a:t>
            </a:r>
            <a:r>
              <a:rPr sz="2400" spc="-55" dirty="0">
                <a:latin typeface="Constantia"/>
                <a:cs typeface="Constantia"/>
              </a:rPr>
              <a:t> </a:t>
            </a:r>
            <a:r>
              <a:rPr sz="2400" spc="-5" dirty="0">
                <a:latin typeface="Constantia"/>
                <a:cs typeface="Constantia"/>
              </a:rPr>
              <a:t>functions.</a:t>
            </a:r>
            <a:endParaRPr sz="2400" dirty="0">
              <a:latin typeface="Constantia"/>
              <a:cs typeface="Constantia"/>
            </a:endParaRPr>
          </a:p>
          <a:p>
            <a:pPr>
              <a:lnSpc>
                <a:spcPct val="100000"/>
              </a:lnSpc>
              <a:spcBef>
                <a:spcPts val="20"/>
              </a:spcBef>
            </a:pPr>
            <a:endParaRPr sz="3050" dirty="0">
              <a:latin typeface="Constantia"/>
              <a:cs typeface="Constantia"/>
            </a:endParaRPr>
          </a:p>
          <a:p>
            <a:pPr marL="63500" marR="57785" indent="17780" algn="just">
              <a:lnSpc>
                <a:spcPct val="90100"/>
              </a:lnSpc>
            </a:pPr>
            <a:r>
              <a:rPr sz="2400" b="1" spc="-5" dirty="0">
                <a:latin typeface="Constantia"/>
                <a:cs typeface="Constantia"/>
              </a:rPr>
              <a:t>Counting</a:t>
            </a:r>
            <a:r>
              <a:rPr sz="2400" b="1" dirty="0">
                <a:latin typeface="Constantia"/>
                <a:cs typeface="Constantia"/>
              </a:rPr>
              <a:t> </a:t>
            </a:r>
            <a:r>
              <a:rPr sz="2400" b="1" spc="-5" dirty="0">
                <a:latin typeface="Constantia"/>
                <a:cs typeface="Constantia"/>
              </a:rPr>
              <a:t>One-to-One</a:t>
            </a:r>
            <a:r>
              <a:rPr sz="2400" b="1" dirty="0">
                <a:latin typeface="Constantia"/>
                <a:cs typeface="Constantia"/>
              </a:rPr>
              <a:t> </a:t>
            </a:r>
            <a:r>
              <a:rPr sz="2400" b="1" spc="-10" dirty="0">
                <a:latin typeface="Constantia"/>
                <a:cs typeface="Constantia"/>
              </a:rPr>
              <a:t>Functions</a:t>
            </a:r>
            <a:r>
              <a:rPr sz="2400" spc="-10" dirty="0">
                <a:latin typeface="Constantia"/>
                <a:cs typeface="Constantia"/>
              </a:rPr>
              <a:t>:</a:t>
            </a:r>
            <a:r>
              <a:rPr sz="2400" spc="-5" dirty="0">
                <a:latin typeface="Constantia"/>
                <a:cs typeface="Constantia"/>
              </a:rPr>
              <a:t> </a:t>
            </a:r>
            <a:r>
              <a:rPr sz="2400" spc="-30" dirty="0">
                <a:latin typeface="Constantia"/>
                <a:cs typeface="Constantia"/>
              </a:rPr>
              <a:t>How</a:t>
            </a:r>
            <a:r>
              <a:rPr sz="2400" spc="-25" dirty="0">
                <a:latin typeface="Constantia"/>
                <a:cs typeface="Constantia"/>
              </a:rPr>
              <a:t> </a:t>
            </a:r>
            <a:r>
              <a:rPr sz="2400" spc="-15" dirty="0">
                <a:latin typeface="Constantia"/>
                <a:cs typeface="Constantia"/>
              </a:rPr>
              <a:t>many </a:t>
            </a:r>
            <a:r>
              <a:rPr sz="2400" spc="-5" dirty="0">
                <a:latin typeface="Constantia"/>
                <a:cs typeface="Constantia"/>
              </a:rPr>
              <a:t>one-to-one </a:t>
            </a:r>
            <a:r>
              <a:rPr sz="2400" dirty="0">
                <a:latin typeface="Constantia"/>
                <a:cs typeface="Constantia"/>
              </a:rPr>
              <a:t> functions </a:t>
            </a:r>
            <a:r>
              <a:rPr sz="2400" spc="-10" dirty="0">
                <a:latin typeface="Constantia"/>
                <a:cs typeface="Constantia"/>
              </a:rPr>
              <a:t>are there from </a:t>
            </a:r>
            <a:r>
              <a:rPr sz="2400" dirty="0">
                <a:latin typeface="Constantia"/>
                <a:cs typeface="Constantia"/>
              </a:rPr>
              <a:t>a set with </a:t>
            </a:r>
            <a:r>
              <a:rPr sz="2400" i="1" dirty="0">
                <a:latin typeface="Constantia"/>
                <a:cs typeface="Constantia"/>
              </a:rPr>
              <a:t>m </a:t>
            </a:r>
            <a:r>
              <a:rPr sz="2400" dirty="0">
                <a:latin typeface="Constantia"/>
                <a:cs typeface="Constantia"/>
              </a:rPr>
              <a:t>elements </a:t>
            </a:r>
            <a:r>
              <a:rPr sz="2400" spc="-20" dirty="0">
                <a:latin typeface="Constantia"/>
                <a:cs typeface="Constantia"/>
              </a:rPr>
              <a:t>to </a:t>
            </a:r>
            <a:r>
              <a:rPr sz="2400" dirty="0">
                <a:latin typeface="Constantia"/>
                <a:cs typeface="Constantia"/>
              </a:rPr>
              <a:t>one with </a:t>
            </a:r>
            <a:r>
              <a:rPr sz="2400" i="1" dirty="0">
                <a:latin typeface="Constantia"/>
                <a:cs typeface="Constantia"/>
              </a:rPr>
              <a:t>n </a:t>
            </a:r>
            <a:r>
              <a:rPr sz="2400" i="1" spc="5" dirty="0">
                <a:latin typeface="Constantia"/>
                <a:cs typeface="Constantia"/>
              </a:rPr>
              <a:t> </a:t>
            </a:r>
            <a:r>
              <a:rPr sz="2400" dirty="0">
                <a:latin typeface="Constantia"/>
                <a:cs typeface="Constantia"/>
              </a:rPr>
              <a:t>elements?</a:t>
            </a:r>
          </a:p>
          <a:p>
            <a:pPr marL="63500" marR="55244" indent="17780" algn="just">
              <a:lnSpc>
                <a:spcPct val="90300"/>
              </a:lnSpc>
              <a:spcBef>
                <a:spcPts val="565"/>
              </a:spcBef>
            </a:pPr>
            <a:r>
              <a:rPr sz="2400" b="1" spc="-5" dirty="0">
                <a:latin typeface="Constantia"/>
                <a:cs typeface="Constantia"/>
              </a:rPr>
              <a:t>Solution</a:t>
            </a:r>
            <a:r>
              <a:rPr sz="2400" spc="-5" dirty="0">
                <a:latin typeface="Constantia"/>
                <a:cs typeface="Constantia"/>
              </a:rPr>
              <a:t>:</a:t>
            </a:r>
            <a:r>
              <a:rPr sz="2400" spc="590" dirty="0">
                <a:latin typeface="Constantia"/>
                <a:cs typeface="Constantia"/>
              </a:rPr>
              <a:t>  </a:t>
            </a:r>
            <a:r>
              <a:rPr sz="2400" dirty="0">
                <a:latin typeface="Constantia"/>
                <a:cs typeface="Constantia"/>
              </a:rPr>
              <a:t>Suppose   </a:t>
            </a:r>
            <a:r>
              <a:rPr sz="2400" spc="-5" dirty="0">
                <a:latin typeface="Constantia"/>
                <a:cs typeface="Constantia"/>
              </a:rPr>
              <a:t>the</a:t>
            </a:r>
            <a:r>
              <a:rPr sz="2400" spc="1190" dirty="0">
                <a:latin typeface="Constantia"/>
                <a:cs typeface="Constantia"/>
              </a:rPr>
              <a:t> </a:t>
            </a:r>
            <a:r>
              <a:rPr sz="2400" dirty="0">
                <a:latin typeface="Constantia"/>
                <a:cs typeface="Constantia"/>
              </a:rPr>
              <a:t>elements   in   </a:t>
            </a:r>
            <a:r>
              <a:rPr sz="2400" spc="-5" dirty="0">
                <a:latin typeface="Constantia"/>
                <a:cs typeface="Constantia"/>
              </a:rPr>
              <a:t>the</a:t>
            </a:r>
            <a:r>
              <a:rPr sz="2400" spc="1190" dirty="0">
                <a:latin typeface="Constantia"/>
                <a:cs typeface="Constantia"/>
              </a:rPr>
              <a:t> </a:t>
            </a:r>
            <a:r>
              <a:rPr sz="2400" spc="-5" dirty="0">
                <a:latin typeface="Constantia"/>
                <a:cs typeface="Constantia"/>
              </a:rPr>
              <a:t>domain</a:t>
            </a:r>
            <a:r>
              <a:rPr sz="2400" spc="1190" dirty="0">
                <a:latin typeface="Constantia"/>
                <a:cs typeface="Constantia"/>
              </a:rPr>
              <a:t> </a:t>
            </a:r>
            <a:r>
              <a:rPr sz="2400" spc="-15" dirty="0">
                <a:latin typeface="Constantia"/>
                <a:cs typeface="Constantia"/>
              </a:rPr>
              <a:t>are </a:t>
            </a:r>
            <a:r>
              <a:rPr sz="2400" spc="-10" dirty="0">
                <a:latin typeface="Constantia"/>
                <a:cs typeface="Constantia"/>
              </a:rPr>
              <a:t> </a:t>
            </a:r>
            <a:r>
              <a:rPr sz="2400" i="1" dirty="0">
                <a:latin typeface="Constantia"/>
                <a:cs typeface="Constantia"/>
              </a:rPr>
              <a:t>a</a:t>
            </a:r>
            <a:r>
              <a:rPr sz="2400" baseline="-20833" dirty="0">
                <a:latin typeface="Cambria Math"/>
                <a:cs typeface="Cambria Math"/>
              </a:rPr>
              <a:t>1</a:t>
            </a:r>
            <a:r>
              <a:rPr sz="2400" dirty="0">
                <a:latin typeface="Constantia"/>
                <a:cs typeface="Constantia"/>
              </a:rPr>
              <a:t>, </a:t>
            </a:r>
            <a:r>
              <a:rPr sz="2400" i="1" spc="-5" dirty="0">
                <a:latin typeface="Constantia"/>
                <a:cs typeface="Constantia"/>
              </a:rPr>
              <a:t>a</a:t>
            </a:r>
            <a:r>
              <a:rPr sz="2400" spc="-7" baseline="-20833" dirty="0">
                <a:latin typeface="Cambria Math"/>
                <a:cs typeface="Cambria Math"/>
              </a:rPr>
              <a:t>2</a:t>
            </a:r>
            <a:r>
              <a:rPr sz="2400" spc="-5" dirty="0">
                <a:latin typeface="Constantia"/>
                <a:cs typeface="Constantia"/>
              </a:rPr>
              <a:t>,…, </a:t>
            </a:r>
            <a:r>
              <a:rPr sz="2400" i="1" spc="-5" dirty="0">
                <a:latin typeface="Constantia"/>
                <a:cs typeface="Constantia"/>
              </a:rPr>
              <a:t>a</a:t>
            </a:r>
            <a:r>
              <a:rPr sz="2400" i="1" spc="-7" baseline="-20833" dirty="0">
                <a:latin typeface="Constantia"/>
                <a:cs typeface="Constantia"/>
              </a:rPr>
              <a:t>m</a:t>
            </a:r>
            <a:r>
              <a:rPr sz="2400" spc="-5" dirty="0">
                <a:latin typeface="Constantia"/>
                <a:cs typeface="Constantia"/>
              </a:rPr>
              <a:t>. </a:t>
            </a:r>
            <a:r>
              <a:rPr sz="2400" spc="-10" dirty="0">
                <a:latin typeface="Constantia"/>
                <a:cs typeface="Constantia"/>
              </a:rPr>
              <a:t>There </a:t>
            </a:r>
            <a:r>
              <a:rPr sz="2400" spc="-15" dirty="0">
                <a:latin typeface="Constantia"/>
                <a:cs typeface="Constantia"/>
              </a:rPr>
              <a:t>are </a:t>
            </a:r>
            <a:r>
              <a:rPr sz="2400" i="1" dirty="0">
                <a:latin typeface="Constantia"/>
                <a:cs typeface="Constantia"/>
              </a:rPr>
              <a:t>n </a:t>
            </a:r>
            <a:r>
              <a:rPr sz="2400" spc="-30" dirty="0">
                <a:latin typeface="Constantia"/>
                <a:cs typeface="Constantia"/>
              </a:rPr>
              <a:t>ways </a:t>
            </a:r>
            <a:r>
              <a:rPr sz="2400" spc="-20" dirty="0">
                <a:latin typeface="Constantia"/>
                <a:cs typeface="Constantia"/>
              </a:rPr>
              <a:t>to </a:t>
            </a:r>
            <a:r>
              <a:rPr sz="2400" spc="-5" dirty="0">
                <a:latin typeface="Constantia"/>
                <a:cs typeface="Constantia"/>
              </a:rPr>
              <a:t>choose the value of </a:t>
            </a:r>
            <a:r>
              <a:rPr sz="2400" i="1" spc="-5" dirty="0">
                <a:latin typeface="Constantia"/>
                <a:cs typeface="Constantia"/>
              </a:rPr>
              <a:t>a</a:t>
            </a:r>
            <a:r>
              <a:rPr sz="2400" spc="-7" baseline="-20833" dirty="0">
                <a:latin typeface="Cambria Math"/>
                <a:cs typeface="Cambria Math"/>
              </a:rPr>
              <a:t>1 </a:t>
            </a:r>
            <a:r>
              <a:rPr sz="2400" spc="-5" dirty="0">
                <a:latin typeface="Constantia"/>
                <a:cs typeface="Constantia"/>
              </a:rPr>
              <a:t>and </a:t>
            </a:r>
            <a:r>
              <a:rPr sz="2400" dirty="0">
                <a:latin typeface="Constantia"/>
                <a:cs typeface="Constantia"/>
              </a:rPr>
              <a:t> </a:t>
            </a:r>
            <a:r>
              <a:rPr sz="2400" i="1" dirty="0">
                <a:latin typeface="Constantia"/>
                <a:cs typeface="Constantia"/>
              </a:rPr>
              <a:t>n</a:t>
            </a:r>
            <a:r>
              <a:rPr sz="2400" dirty="0">
                <a:latin typeface="Cambria Math"/>
                <a:cs typeface="Cambria Math"/>
              </a:rPr>
              <a:t>−1</a:t>
            </a:r>
            <a:r>
              <a:rPr sz="2400" spc="50" dirty="0">
                <a:latin typeface="Cambria Math"/>
                <a:cs typeface="Cambria Math"/>
              </a:rPr>
              <a:t> </a:t>
            </a:r>
            <a:r>
              <a:rPr sz="2400" spc="-30" dirty="0">
                <a:latin typeface="Constantia"/>
                <a:cs typeface="Constantia"/>
              </a:rPr>
              <a:t>ways</a:t>
            </a:r>
            <a:r>
              <a:rPr sz="2400" spc="-75" dirty="0">
                <a:latin typeface="Constantia"/>
                <a:cs typeface="Constantia"/>
              </a:rPr>
              <a:t> </a:t>
            </a:r>
            <a:r>
              <a:rPr sz="2400" spc="-20" dirty="0">
                <a:latin typeface="Constantia"/>
                <a:cs typeface="Constantia"/>
              </a:rPr>
              <a:t>to</a:t>
            </a:r>
            <a:r>
              <a:rPr sz="2400" spc="-90" dirty="0">
                <a:latin typeface="Constantia"/>
                <a:cs typeface="Constantia"/>
              </a:rPr>
              <a:t> </a:t>
            </a:r>
            <a:r>
              <a:rPr sz="2400" spc="-5" dirty="0">
                <a:latin typeface="Constantia"/>
                <a:cs typeface="Constantia"/>
              </a:rPr>
              <a:t>choose</a:t>
            </a:r>
            <a:r>
              <a:rPr sz="2400" spc="-55" dirty="0">
                <a:latin typeface="Constantia"/>
                <a:cs typeface="Constantia"/>
              </a:rPr>
              <a:t> </a:t>
            </a:r>
            <a:r>
              <a:rPr sz="2400" i="1" dirty="0">
                <a:latin typeface="Constantia"/>
                <a:cs typeface="Constantia"/>
              </a:rPr>
              <a:t>a</a:t>
            </a:r>
            <a:r>
              <a:rPr sz="2400" baseline="-20833" dirty="0">
                <a:latin typeface="Cambria Math"/>
                <a:cs typeface="Cambria Math"/>
              </a:rPr>
              <a:t>2</a:t>
            </a:r>
            <a:r>
              <a:rPr sz="2400" dirty="0">
                <a:latin typeface="Constantia"/>
                <a:cs typeface="Constantia"/>
              </a:rPr>
              <a:t>,</a:t>
            </a:r>
            <a:r>
              <a:rPr sz="2400" spc="-30" dirty="0">
                <a:latin typeface="Constantia"/>
                <a:cs typeface="Constantia"/>
              </a:rPr>
              <a:t> </a:t>
            </a:r>
            <a:r>
              <a:rPr sz="2400" spc="-10" dirty="0">
                <a:latin typeface="Constantia"/>
                <a:cs typeface="Constantia"/>
              </a:rPr>
              <a:t>etc.</a:t>
            </a:r>
            <a:r>
              <a:rPr sz="2400" spc="-30" dirty="0">
                <a:latin typeface="Constantia"/>
                <a:cs typeface="Constantia"/>
              </a:rPr>
              <a:t> </a:t>
            </a:r>
            <a:r>
              <a:rPr sz="2400" spc="-5" dirty="0">
                <a:latin typeface="Constantia"/>
                <a:cs typeface="Constantia"/>
              </a:rPr>
              <a:t>The</a:t>
            </a:r>
            <a:r>
              <a:rPr sz="2400" spc="-80" dirty="0">
                <a:latin typeface="Constantia"/>
                <a:cs typeface="Constantia"/>
              </a:rPr>
              <a:t> </a:t>
            </a:r>
            <a:r>
              <a:rPr sz="2400" spc="-10" dirty="0">
                <a:latin typeface="Constantia"/>
                <a:cs typeface="Constantia"/>
              </a:rPr>
              <a:t>product</a:t>
            </a:r>
            <a:r>
              <a:rPr sz="2400" spc="-85" dirty="0">
                <a:latin typeface="Constantia"/>
                <a:cs typeface="Constantia"/>
              </a:rPr>
              <a:t> </a:t>
            </a:r>
            <a:r>
              <a:rPr sz="2400" spc="-5" dirty="0">
                <a:latin typeface="Constantia"/>
                <a:cs typeface="Constantia"/>
              </a:rPr>
              <a:t>rule</a:t>
            </a:r>
            <a:r>
              <a:rPr sz="2400" spc="-80" dirty="0">
                <a:latin typeface="Constantia"/>
                <a:cs typeface="Constantia"/>
              </a:rPr>
              <a:t> </a:t>
            </a:r>
            <a:r>
              <a:rPr sz="2400" spc="-5" dirty="0">
                <a:latin typeface="Constantia"/>
                <a:cs typeface="Constantia"/>
              </a:rPr>
              <a:t>tells</a:t>
            </a:r>
            <a:r>
              <a:rPr sz="2400" spc="-75" dirty="0">
                <a:latin typeface="Constantia"/>
                <a:cs typeface="Constantia"/>
              </a:rPr>
              <a:t> </a:t>
            </a:r>
            <a:r>
              <a:rPr sz="2400" dirty="0">
                <a:latin typeface="Constantia"/>
                <a:cs typeface="Constantia"/>
              </a:rPr>
              <a:t>us</a:t>
            </a:r>
            <a:r>
              <a:rPr sz="2400" spc="-75" dirty="0">
                <a:latin typeface="Constantia"/>
                <a:cs typeface="Constantia"/>
              </a:rPr>
              <a:t> </a:t>
            </a:r>
            <a:r>
              <a:rPr sz="2400" spc="-5" dirty="0">
                <a:latin typeface="Constantia"/>
                <a:cs typeface="Constantia"/>
              </a:rPr>
              <a:t>that</a:t>
            </a:r>
            <a:r>
              <a:rPr sz="2400" spc="-65" dirty="0">
                <a:latin typeface="Constantia"/>
                <a:cs typeface="Constantia"/>
              </a:rPr>
              <a:t> </a:t>
            </a:r>
            <a:r>
              <a:rPr sz="2400" spc="-15" dirty="0">
                <a:latin typeface="Constantia"/>
                <a:cs typeface="Constantia"/>
              </a:rPr>
              <a:t>there </a:t>
            </a:r>
            <a:r>
              <a:rPr sz="2400" spc="-590" dirty="0">
                <a:latin typeface="Constantia"/>
                <a:cs typeface="Constantia"/>
              </a:rPr>
              <a:t> </a:t>
            </a:r>
            <a:r>
              <a:rPr sz="2400" spc="-15" dirty="0">
                <a:latin typeface="Constantia"/>
                <a:cs typeface="Constantia"/>
              </a:rPr>
              <a:t>are</a:t>
            </a:r>
            <a:r>
              <a:rPr sz="2400" spc="535" dirty="0">
                <a:latin typeface="Constantia"/>
                <a:cs typeface="Constantia"/>
              </a:rPr>
              <a:t> </a:t>
            </a:r>
            <a:r>
              <a:rPr sz="2400" i="1" dirty="0">
                <a:latin typeface="Constantia"/>
                <a:cs typeface="Constantia"/>
              </a:rPr>
              <a:t>n</a:t>
            </a:r>
            <a:r>
              <a:rPr sz="2400" dirty="0">
                <a:latin typeface="Constantia"/>
                <a:cs typeface="Constantia"/>
              </a:rPr>
              <a:t>(</a:t>
            </a:r>
            <a:r>
              <a:rPr sz="2400" i="1" dirty="0">
                <a:latin typeface="Constantia"/>
                <a:cs typeface="Constantia"/>
              </a:rPr>
              <a:t>n</a:t>
            </a:r>
            <a:r>
              <a:rPr sz="2400" dirty="0">
                <a:latin typeface="Cambria Math"/>
                <a:cs typeface="Cambria Math"/>
              </a:rPr>
              <a:t>−1)</a:t>
            </a:r>
            <a:r>
              <a:rPr sz="2400" spc="5" dirty="0">
                <a:latin typeface="Cambria Math"/>
                <a:cs typeface="Cambria Math"/>
              </a:rPr>
              <a:t> </a:t>
            </a:r>
            <a:r>
              <a:rPr sz="2400" spc="-5" dirty="0">
                <a:latin typeface="Constantia"/>
                <a:cs typeface="Constantia"/>
              </a:rPr>
              <a:t>(</a:t>
            </a:r>
            <a:r>
              <a:rPr sz="2400" i="1" spc="-5" dirty="0">
                <a:latin typeface="Constantia"/>
                <a:cs typeface="Constantia"/>
              </a:rPr>
              <a:t>n</a:t>
            </a:r>
            <a:r>
              <a:rPr sz="2400" spc="-5" dirty="0">
                <a:latin typeface="Cambria Math"/>
                <a:cs typeface="Cambria Math"/>
              </a:rPr>
              <a:t>−2)∙∙∙(</a:t>
            </a:r>
            <a:r>
              <a:rPr sz="2400" i="1" spc="-5" dirty="0">
                <a:latin typeface="Constantia"/>
                <a:cs typeface="Constantia"/>
              </a:rPr>
              <a:t>n</a:t>
            </a:r>
            <a:r>
              <a:rPr sz="2400" spc="-5" dirty="0">
                <a:latin typeface="Cambria Math"/>
                <a:cs typeface="Cambria Math"/>
              </a:rPr>
              <a:t>−</a:t>
            </a:r>
            <a:r>
              <a:rPr sz="2400" i="1" spc="-5" dirty="0">
                <a:latin typeface="Constantia"/>
                <a:cs typeface="Constantia"/>
              </a:rPr>
              <a:t>m</a:t>
            </a:r>
            <a:r>
              <a:rPr sz="2400" i="1" spc="-50" dirty="0">
                <a:latin typeface="Constantia"/>
                <a:cs typeface="Constantia"/>
              </a:rPr>
              <a:t> </a:t>
            </a:r>
            <a:r>
              <a:rPr sz="2400" spc="-5" dirty="0">
                <a:latin typeface="Cambria Math"/>
                <a:cs typeface="Cambria Math"/>
              </a:rPr>
              <a:t>+1)</a:t>
            </a:r>
            <a:r>
              <a:rPr sz="2400" spc="-15" dirty="0">
                <a:latin typeface="Cambria Math"/>
                <a:cs typeface="Cambria Math"/>
              </a:rPr>
              <a:t> </a:t>
            </a:r>
            <a:r>
              <a:rPr sz="2400" dirty="0">
                <a:latin typeface="Cambria Math"/>
                <a:cs typeface="Cambria Math"/>
              </a:rPr>
              <a:t>such</a:t>
            </a:r>
            <a:r>
              <a:rPr sz="2400" spc="10" dirty="0">
                <a:latin typeface="Cambria Math"/>
                <a:cs typeface="Cambria Math"/>
              </a:rPr>
              <a:t> </a:t>
            </a:r>
            <a:r>
              <a:rPr sz="2400" dirty="0">
                <a:latin typeface="Cambria Math"/>
                <a:cs typeface="Cambria Math"/>
              </a:rPr>
              <a:t>functions.</a:t>
            </a: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877344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22225"/>
            <a:ext cx="3326129" cy="711200"/>
          </a:xfrm>
          <a:prstGeom prst="rect">
            <a:avLst/>
          </a:prstGeom>
        </p:spPr>
        <p:txBody>
          <a:bodyPr vert="horz" wrap="square" lIns="0" tIns="12700" rIns="0" bIns="0" rtlCol="0">
            <a:spAutoFit/>
          </a:bodyPr>
          <a:lstStyle/>
          <a:p>
            <a:pPr marL="12700">
              <a:lnSpc>
                <a:spcPct val="100000"/>
              </a:lnSpc>
              <a:spcBef>
                <a:spcPts val="100"/>
              </a:spcBef>
            </a:pPr>
            <a:r>
              <a:rPr sz="4500" spc="-85" dirty="0">
                <a:solidFill>
                  <a:srgbClr val="04607A"/>
                </a:solidFill>
                <a:latin typeface="Calibri"/>
                <a:cs typeface="Calibri"/>
              </a:rPr>
              <a:t>Tree </a:t>
            </a:r>
            <a:r>
              <a:rPr sz="4500" spc="-15" dirty="0">
                <a:solidFill>
                  <a:srgbClr val="04607A"/>
                </a:solidFill>
                <a:latin typeface="Calibri"/>
                <a:cs typeface="Calibri"/>
              </a:rPr>
              <a:t>Diagrams</a:t>
            </a:r>
            <a:endParaRPr sz="4500" dirty="0">
              <a:latin typeface="Calibri"/>
              <a:cs typeface="Calibri"/>
            </a:endParaRPr>
          </a:p>
        </p:txBody>
      </p:sp>
      <p:sp>
        <p:nvSpPr>
          <p:cNvPr id="3" name="object 3"/>
          <p:cNvSpPr txBox="1"/>
          <p:nvPr/>
        </p:nvSpPr>
        <p:spPr>
          <a:xfrm>
            <a:off x="228600" y="838200"/>
            <a:ext cx="8465820" cy="4861560"/>
          </a:xfrm>
          <a:prstGeom prst="rect">
            <a:avLst/>
          </a:prstGeom>
        </p:spPr>
        <p:txBody>
          <a:bodyPr vert="horz" wrap="square" lIns="0" tIns="13335" rIns="0" bIns="0" rtlCol="0">
            <a:spAutoFit/>
          </a:bodyPr>
          <a:lstStyle/>
          <a:p>
            <a:pPr marL="286385" marR="8255" indent="-274320" algn="just">
              <a:lnSpc>
                <a:spcPct val="100000"/>
              </a:lnSpc>
              <a:spcBef>
                <a:spcPts val="105"/>
              </a:spcBef>
              <a:buClr>
                <a:srgbClr val="0AD0D9"/>
              </a:buClr>
              <a:buSzPct val="94230"/>
              <a:buFont typeface="Segoe UI Symbol"/>
              <a:buChar char="⚫"/>
              <a:tabLst>
                <a:tab pos="287020" algn="l"/>
              </a:tabLst>
            </a:pPr>
            <a:r>
              <a:rPr sz="2600" b="1" spc="-50" dirty="0">
                <a:latin typeface="Constantia"/>
                <a:cs typeface="Constantia"/>
              </a:rPr>
              <a:t>Tree </a:t>
            </a:r>
            <a:r>
              <a:rPr sz="2600" b="1" spc="-10" dirty="0">
                <a:latin typeface="Constantia"/>
                <a:cs typeface="Constantia"/>
              </a:rPr>
              <a:t>Diagrams</a:t>
            </a:r>
            <a:r>
              <a:rPr sz="2600" spc="-10" dirty="0">
                <a:latin typeface="Constantia"/>
                <a:cs typeface="Constantia"/>
              </a:rPr>
              <a:t>:</a:t>
            </a:r>
            <a:r>
              <a:rPr sz="2600" spc="-5" dirty="0">
                <a:latin typeface="Constantia"/>
                <a:cs typeface="Constantia"/>
              </a:rPr>
              <a:t> </a:t>
            </a:r>
            <a:r>
              <a:rPr sz="2600" spc="-90" dirty="0">
                <a:latin typeface="Constantia"/>
                <a:cs typeface="Constantia"/>
              </a:rPr>
              <a:t>We </a:t>
            </a:r>
            <a:r>
              <a:rPr sz="2600" spc="-5" dirty="0">
                <a:latin typeface="Constantia"/>
                <a:cs typeface="Constantia"/>
              </a:rPr>
              <a:t>can </a:t>
            </a:r>
            <a:r>
              <a:rPr sz="2600" spc="-20" dirty="0">
                <a:latin typeface="Constantia"/>
                <a:cs typeface="Constantia"/>
              </a:rPr>
              <a:t>solve </a:t>
            </a:r>
            <a:r>
              <a:rPr sz="2600" spc="-15" dirty="0">
                <a:latin typeface="Constantia"/>
                <a:cs typeface="Constantia"/>
              </a:rPr>
              <a:t>many counting </a:t>
            </a:r>
            <a:r>
              <a:rPr sz="2600" spc="-10" dirty="0">
                <a:latin typeface="Constantia"/>
                <a:cs typeface="Constantia"/>
              </a:rPr>
              <a:t>problems </a:t>
            </a:r>
            <a:r>
              <a:rPr sz="2600" spc="-5" dirty="0">
                <a:latin typeface="Constantia"/>
                <a:cs typeface="Constantia"/>
              </a:rPr>
              <a:t> </a:t>
            </a:r>
            <a:r>
              <a:rPr sz="2600" spc="-15" dirty="0">
                <a:latin typeface="Constantia"/>
                <a:cs typeface="Constantia"/>
              </a:rPr>
              <a:t>through</a:t>
            </a:r>
            <a:r>
              <a:rPr sz="2600" spc="-10" dirty="0">
                <a:latin typeface="Constantia"/>
                <a:cs typeface="Constantia"/>
              </a:rPr>
              <a:t> </a:t>
            </a:r>
            <a:r>
              <a:rPr sz="2600" spc="-5" dirty="0">
                <a:latin typeface="Constantia"/>
                <a:cs typeface="Constantia"/>
              </a:rPr>
              <a:t>the</a:t>
            </a:r>
            <a:r>
              <a:rPr sz="2600" dirty="0">
                <a:latin typeface="Constantia"/>
                <a:cs typeface="Constantia"/>
              </a:rPr>
              <a:t> use</a:t>
            </a:r>
            <a:r>
              <a:rPr sz="2600" spc="5" dirty="0">
                <a:latin typeface="Constantia"/>
                <a:cs typeface="Constantia"/>
              </a:rPr>
              <a:t> </a:t>
            </a:r>
            <a:r>
              <a:rPr sz="2600" spc="-10" dirty="0">
                <a:latin typeface="Constantia"/>
                <a:cs typeface="Constantia"/>
              </a:rPr>
              <a:t>of</a:t>
            </a:r>
            <a:r>
              <a:rPr sz="2600" spc="-5" dirty="0">
                <a:latin typeface="Constantia"/>
                <a:cs typeface="Constantia"/>
              </a:rPr>
              <a:t> </a:t>
            </a:r>
            <a:r>
              <a:rPr sz="2600" i="1" spc="-15" dirty="0">
                <a:latin typeface="Constantia"/>
                <a:cs typeface="Constantia"/>
              </a:rPr>
              <a:t>tree</a:t>
            </a:r>
            <a:r>
              <a:rPr sz="2600" i="1" spc="585" dirty="0">
                <a:latin typeface="Constantia"/>
                <a:cs typeface="Constantia"/>
              </a:rPr>
              <a:t> </a:t>
            </a:r>
            <a:r>
              <a:rPr sz="2600" i="1" spc="-5" dirty="0">
                <a:latin typeface="Constantia"/>
                <a:cs typeface="Constantia"/>
              </a:rPr>
              <a:t>diagrams</a:t>
            </a:r>
            <a:r>
              <a:rPr sz="2600" spc="-5" dirty="0">
                <a:latin typeface="Constantia"/>
                <a:cs typeface="Constantia"/>
              </a:rPr>
              <a:t>,</a:t>
            </a:r>
            <a:r>
              <a:rPr sz="2600" dirty="0">
                <a:latin typeface="Constantia"/>
                <a:cs typeface="Constantia"/>
              </a:rPr>
              <a:t> </a:t>
            </a:r>
            <a:r>
              <a:rPr sz="2600" spc="-15" dirty="0">
                <a:latin typeface="Constantia"/>
                <a:cs typeface="Constantia"/>
              </a:rPr>
              <a:t>where</a:t>
            </a:r>
            <a:r>
              <a:rPr sz="2600" spc="-10" dirty="0">
                <a:latin typeface="Constantia"/>
                <a:cs typeface="Constantia"/>
              </a:rPr>
              <a:t> </a:t>
            </a:r>
            <a:r>
              <a:rPr sz="2600" dirty="0">
                <a:latin typeface="Constantia"/>
                <a:cs typeface="Constantia"/>
              </a:rPr>
              <a:t>a</a:t>
            </a:r>
            <a:r>
              <a:rPr sz="2600" spc="5" dirty="0">
                <a:latin typeface="Constantia"/>
                <a:cs typeface="Constantia"/>
              </a:rPr>
              <a:t> </a:t>
            </a:r>
            <a:r>
              <a:rPr sz="2600" spc="-5" dirty="0">
                <a:latin typeface="Constantia"/>
                <a:cs typeface="Constantia"/>
              </a:rPr>
              <a:t>branch </a:t>
            </a:r>
            <a:r>
              <a:rPr sz="2600" dirty="0">
                <a:latin typeface="Constantia"/>
                <a:cs typeface="Constantia"/>
              </a:rPr>
              <a:t> </a:t>
            </a:r>
            <a:r>
              <a:rPr sz="2600" spc="-10" dirty="0">
                <a:latin typeface="Constantia"/>
                <a:cs typeface="Constantia"/>
              </a:rPr>
              <a:t>represents</a:t>
            </a:r>
            <a:r>
              <a:rPr sz="2600" spc="-5" dirty="0">
                <a:latin typeface="Constantia"/>
                <a:cs typeface="Constantia"/>
              </a:rPr>
              <a:t> </a:t>
            </a:r>
            <a:r>
              <a:rPr sz="2600" dirty="0">
                <a:latin typeface="Constantia"/>
                <a:cs typeface="Constantia"/>
              </a:rPr>
              <a:t>a</a:t>
            </a:r>
            <a:r>
              <a:rPr sz="2600" spc="5" dirty="0">
                <a:latin typeface="Constantia"/>
                <a:cs typeface="Constantia"/>
              </a:rPr>
              <a:t> </a:t>
            </a:r>
            <a:r>
              <a:rPr sz="2600" spc="-5" dirty="0">
                <a:latin typeface="Constantia"/>
                <a:cs typeface="Constantia"/>
              </a:rPr>
              <a:t>possible</a:t>
            </a:r>
            <a:r>
              <a:rPr sz="2600" dirty="0">
                <a:latin typeface="Constantia"/>
                <a:cs typeface="Constantia"/>
              </a:rPr>
              <a:t> </a:t>
            </a:r>
            <a:r>
              <a:rPr sz="2600" spc="-15" dirty="0">
                <a:latin typeface="Constantia"/>
                <a:cs typeface="Constantia"/>
              </a:rPr>
              <a:t>choice</a:t>
            </a:r>
            <a:r>
              <a:rPr sz="2600" spc="-10" dirty="0">
                <a:latin typeface="Constantia"/>
                <a:cs typeface="Constantia"/>
              </a:rPr>
              <a:t> </a:t>
            </a:r>
            <a:r>
              <a:rPr sz="2600" dirty="0">
                <a:latin typeface="Constantia"/>
                <a:cs typeface="Constantia"/>
              </a:rPr>
              <a:t>and</a:t>
            </a:r>
            <a:r>
              <a:rPr sz="2600" spc="5" dirty="0">
                <a:latin typeface="Constantia"/>
                <a:cs typeface="Constantia"/>
              </a:rPr>
              <a:t> </a:t>
            </a:r>
            <a:r>
              <a:rPr sz="2600" spc="-5" dirty="0">
                <a:latin typeface="Constantia"/>
                <a:cs typeface="Constantia"/>
              </a:rPr>
              <a:t>the</a:t>
            </a:r>
            <a:r>
              <a:rPr sz="2600" dirty="0">
                <a:latin typeface="Constantia"/>
                <a:cs typeface="Constantia"/>
              </a:rPr>
              <a:t> </a:t>
            </a:r>
            <a:r>
              <a:rPr sz="2600" spc="-25" dirty="0">
                <a:latin typeface="Constantia"/>
                <a:cs typeface="Constantia"/>
              </a:rPr>
              <a:t>leaves</a:t>
            </a:r>
            <a:r>
              <a:rPr sz="2600" spc="-20" dirty="0">
                <a:latin typeface="Constantia"/>
                <a:cs typeface="Constantia"/>
              </a:rPr>
              <a:t> </a:t>
            </a:r>
            <a:r>
              <a:rPr sz="2600" spc="-10" dirty="0">
                <a:latin typeface="Constantia"/>
                <a:cs typeface="Constantia"/>
              </a:rPr>
              <a:t>represent </a:t>
            </a:r>
            <a:r>
              <a:rPr sz="2600" spc="-5" dirty="0">
                <a:latin typeface="Constantia"/>
                <a:cs typeface="Constantia"/>
              </a:rPr>
              <a:t> </a:t>
            </a:r>
            <a:r>
              <a:rPr sz="2600" dirty="0">
                <a:latin typeface="Constantia"/>
                <a:cs typeface="Constantia"/>
              </a:rPr>
              <a:t>possible</a:t>
            </a:r>
            <a:r>
              <a:rPr sz="2600" spc="-155" dirty="0">
                <a:latin typeface="Constantia"/>
                <a:cs typeface="Constantia"/>
              </a:rPr>
              <a:t> </a:t>
            </a:r>
            <a:r>
              <a:rPr sz="2600" spc="-15" dirty="0">
                <a:latin typeface="Constantia"/>
                <a:cs typeface="Constantia"/>
              </a:rPr>
              <a:t>outcomes.</a:t>
            </a:r>
            <a:endParaRPr sz="2600" dirty="0">
              <a:latin typeface="Constantia"/>
              <a:cs typeface="Constantia"/>
            </a:endParaRPr>
          </a:p>
          <a:p>
            <a:pPr marL="286385" marR="5080" indent="-274320" algn="just">
              <a:lnSpc>
                <a:spcPct val="100000"/>
              </a:lnSpc>
              <a:spcBef>
                <a:spcPts val="625"/>
              </a:spcBef>
              <a:buClr>
                <a:srgbClr val="0AD0D9"/>
              </a:buClr>
              <a:buSzPct val="94230"/>
              <a:buFont typeface="Segoe UI Symbol"/>
              <a:buChar char="⚫"/>
              <a:tabLst>
                <a:tab pos="287020" algn="l"/>
              </a:tabLst>
            </a:pPr>
            <a:r>
              <a:rPr sz="2600" b="1" spc="-10" dirty="0">
                <a:latin typeface="Constantia"/>
                <a:cs typeface="Constantia"/>
              </a:rPr>
              <a:t>Example</a:t>
            </a:r>
            <a:r>
              <a:rPr sz="2600" spc="-10" dirty="0">
                <a:latin typeface="Constantia"/>
                <a:cs typeface="Constantia"/>
              </a:rPr>
              <a:t>: </a:t>
            </a:r>
            <a:r>
              <a:rPr sz="2600" spc="-5" dirty="0">
                <a:latin typeface="Constantia"/>
                <a:cs typeface="Constantia"/>
              </a:rPr>
              <a:t>Suppose that </a:t>
            </a:r>
            <a:r>
              <a:rPr sz="2600" dirty="0">
                <a:latin typeface="Constantia"/>
                <a:cs typeface="Constantia"/>
              </a:rPr>
              <a:t>“I </a:t>
            </a:r>
            <a:r>
              <a:rPr sz="2600" spc="-20" dirty="0">
                <a:latin typeface="Constantia"/>
                <a:cs typeface="Constantia"/>
              </a:rPr>
              <a:t>Love </a:t>
            </a:r>
            <a:r>
              <a:rPr sz="2600" spc="-15" dirty="0">
                <a:latin typeface="Constantia"/>
                <a:cs typeface="Constantia"/>
              </a:rPr>
              <a:t>Discrete </a:t>
            </a:r>
            <a:r>
              <a:rPr sz="2600" spc="-25" dirty="0">
                <a:latin typeface="Constantia"/>
                <a:cs typeface="Constantia"/>
              </a:rPr>
              <a:t>Math” </a:t>
            </a:r>
            <a:r>
              <a:rPr sz="2600" dirty="0">
                <a:latin typeface="Constantia"/>
                <a:cs typeface="Constantia"/>
              </a:rPr>
              <a:t>T-shirts </a:t>
            </a:r>
            <a:r>
              <a:rPr sz="2600" spc="5" dirty="0">
                <a:latin typeface="Constantia"/>
                <a:cs typeface="Constantia"/>
              </a:rPr>
              <a:t> </a:t>
            </a:r>
            <a:r>
              <a:rPr sz="2600" spc="-15" dirty="0">
                <a:latin typeface="Constantia"/>
                <a:cs typeface="Constantia"/>
              </a:rPr>
              <a:t>come </a:t>
            </a:r>
            <a:r>
              <a:rPr sz="2600" spc="-5" dirty="0">
                <a:latin typeface="Constantia"/>
                <a:cs typeface="Constantia"/>
              </a:rPr>
              <a:t>in </a:t>
            </a:r>
            <a:r>
              <a:rPr sz="2600" spc="-10" dirty="0">
                <a:latin typeface="Constantia"/>
                <a:cs typeface="Constantia"/>
              </a:rPr>
              <a:t>five different </a:t>
            </a:r>
            <a:r>
              <a:rPr sz="2600" spc="-5" dirty="0">
                <a:latin typeface="Constantia"/>
                <a:cs typeface="Constantia"/>
              </a:rPr>
              <a:t>sizes: </a:t>
            </a:r>
            <a:r>
              <a:rPr sz="2600" dirty="0">
                <a:latin typeface="Constantia"/>
                <a:cs typeface="Constantia"/>
              </a:rPr>
              <a:t>S,M,L,XL, </a:t>
            </a:r>
            <a:r>
              <a:rPr sz="2600" spc="-5" dirty="0">
                <a:latin typeface="Constantia"/>
                <a:cs typeface="Constantia"/>
              </a:rPr>
              <a:t>and </a:t>
            </a:r>
            <a:r>
              <a:rPr sz="2600" dirty="0">
                <a:latin typeface="Constantia"/>
                <a:cs typeface="Constantia"/>
              </a:rPr>
              <a:t>XXL. </a:t>
            </a:r>
            <a:r>
              <a:rPr sz="2600" spc="-5" dirty="0">
                <a:latin typeface="Constantia"/>
                <a:cs typeface="Constantia"/>
              </a:rPr>
              <a:t>Each </a:t>
            </a:r>
            <a:r>
              <a:rPr sz="2600" spc="-10" dirty="0">
                <a:latin typeface="Constantia"/>
                <a:cs typeface="Constantia"/>
              </a:rPr>
              <a:t>size </a:t>
            </a:r>
            <a:r>
              <a:rPr sz="2600" spc="-640" dirty="0">
                <a:latin typeface="Constantia"/>
                <a:cs typeface="Constantia"/>
              </a:rPr>
              <a:t> </a:t>
            </a:r>
            <a:r>
              <a:rPr sz="2600" spc="-15" dirty="0">
                <a:latin typeface="Constantia"/>
                <a:cs typeface="Constantia"/>
              </a:rPr>
              <a:t>comes</a:t>
            </a:r>
            <a:r>
              <a:rPr sz="2600" spc="-10" dirty="0">
                <a:latin typeface="Constantia"/>
                <a:cs typeface="Constantia"/>
              </a:rPr>
              <a:t> </a:t>
            </a:r>
            <a:r>
              <a:rPr sz="2600" spc="-5" dirty="0">
                <a:latin typeface="Constantia"/>
                <a:cs typeface="Constantia"/>
              </a:rPr>
              <a:t>in</a:t>
            </a:r>
            <a:r>
              <a:rPr sz="2600" dirty="0">
                <a:latin typeface="Constantia"/>
                <a:cs typeface="Constantia"/>
              </a:rPr>
              <a:t> </a:t>
            </a:r>
            <a:r>
              <a:rPr sz="2600" spc="-5" dirty="0">
                <a:latin typeface="Constantia"/>
                <a:cs typeface="Constantia"/>
              </a:rPr>
              <a:t>four</a:t>
            </a:r>
            <a:r>
              <a:rPr sz="2600" dirty="0">
                <a:latin typeface="Constantia"/>
                <a:cs typeface="Constantia"/>
              </a:rPr>
              <a:t> </a:t>
            </a:r>
            <a:r>
              <a:rPr sz="2600" spc="-10" dirty="0">
                <a:latin typeface="Constantia"/>
                <a:cs typeface="Constantia"/>
              </a:rPr>
              <a:t>colors</a:t>
            </a:r>
            <a:r>
              <a:rPr sz="2600" spc="-5" dirty="0">
                <a:latin typeface="Constantia"/>
                <a:cs typeface="Constantia"/>
              </a:rPr>
              <a:t> </a:t>
            </a:r>
            <a:r>
              <a:rPr sz="2600" spc="-10" dirty="0">
                <a:latin typeface="Constantia"/>
                <a:cs typeface="Constantia"/>
              </a:rPr>
              <a:t>(white,</a:t>
            </a:r>
            <a:r>
              <a:rPr sz="2600" spc="-5" dirty="0">
                <a:latin typeface="Constantia"/>
                <a:cs typeface="Constantia"/>
              </a:rPr>
              <a:t> </a:t>
            </a:r>
            <a:r>
              <a:rPr sz="2600" spc="-10" dirty="0">
                <a:latin typeface="Constantia"/>
                <a:cs typeface="Constantia"/>
              </a:rPr>
              <a:t>red,</a:t>
            </a:r>
            <a:r>
              <a:rPr sz="2600" spc="-5" dirty="0">
                <a:latin typeface="Constantia"/>
                <a:cs typeface="Constantia"/>
              </a:rPr>
              <a:t> green,</a:t>
            </a:r>
            <a:r>
              <a:rPr sz="2600" dirty="0">
                <a:latin typeface="Constantia"/>
                <a:cs typeface="Constantia"/>
              </a:rPr>
              <a:t> and</a:t>
            </a:r>
            <a:r>
              <a:rPr sz="2600" spc="650" dirty="0">
                <a:latin typeface="Constantia"/>
                <a:cs typeface="Constantia"/>
              </a:rPr>
              <a:t> </a:t>
            </a:r>
            <a:r>
              <a:rPr sz="2600" spc="-5" dirty="0">
                <a:latin typeface="Constantia"/>
                <a:cs typeface="Constantia"/>
              </a:rPr>
              <a:t>black), </a:t>
            </a:r>
            <a:r>
              <a:rPr sz="2600" dirty="0">
                <a:latin typeface="Constantia"/>
                <a:cs typeface="Constantia"/>
              </a:rPr>
              <a:t> </a:t>
            </a:r>
            <a:r>
              <a:rPr sz="2600" spc="-20" dirty="0">
                <a:latin typeface="Constantia"/>
                <a:cs typeface="Constantia"/>
              </a:rPr>
              <a:t>except </a:t>
            </a:r>
            <a:r>
              <a:rPr sz="2600" spc="-5" dirty="0">
                <a:latin typeface="Constantia"/>
                <a:cs typeface="Constantia"/>
              </a:rPr>
              <a:t>XL,</a:t>
            </a:r>
            <a:r>
              <a:rPr sz="2600" dirty="0">
                <a:latin typeface="Constantia"/>
                <a:cs typeface="Constantia"/>
              </a:rPr>
              <a:t> </a:t>
            </a:r>
            <a:r>
              <a:rPr sz="2600" spc="-5" dirty="0">
                <a:latin typeface="Constantia"/>
                <a:cs typeface="Constantia"/>
              </a:rPr>
              <a:t>which </a:t>
            </a:r>
            <a:r>
              <a:rPr sz="2600" spc="-15" dirty="0">
                <a:latin typeface="Constantia"/>
                <a:cs typeface="Constantia"/>
              </a:rPr>
              <a:t>comes </a:t>
            </a:r>
            <a:r>
              <a:rPr sz="2600" spc="-10" dirty="0">
                <a:latin typeface="Constantia"/>
                <a:cs typeface="Constantia"/>
              </a:rPr>
              <a:t>only </a:t>
            </a:r>
            <a:r>
              <a:rPr sz="2600" spc="-5" dirty="0">
                <a:latin typeface="Constantia"/>
                <a:cs typeface="Constantia"/>
              </a:rPr>
              <a:t>in </a:t>
            </a:r>
            <a:r>
              <a:rPr sz="2600" spc="-10" dirty="0">
                <a:latin typeface="Constantia"/>
                <a:cs typeface="Constantia"/>
              </a:rPr>
              <a:t>red,</a:t>
            </a:r>
            <a:r>
              <a:rPr sz="2600" spc="-5" dirty="0">
                <a:latin typeface="Constantia"/>
                <a:cs typeface="Constantia"/>
              </a:rPr>
              <a:t> green,</a:t>
            </a:r>
            <a:r>
              <a:rPr sz="2600" spc="640" dirty="0">
                <a:latin typeface="Constantia"/>
                <a:cs typeface="Constantia"/>
              </a:rPr>
              <a:t> </a:t>
            </a:r>
            <a:r>
              <a:rPr sz="2600" dirty="0">
                <a:latin typeface="Constantia"/>
                <a:cs typeface="Constantia"/>
              </a:rPr>
              <a:t>and </a:t>
            </a:r>
            <a:r>
              <a:rPr sz="2600" spc="-5" dirty="0">
                <a:latin typeface="Constantia"/>
                <a:cs typeface="Constantia"/>
              </a:rPr>
              <a:t>black, </a:t>
            </a:r>
            <a:r>
              <a:rPr sz="2600" dirty="0">
                <a:latin typeface="Constantia"/>
                <a:cs typeface="Constantia"/>
              </a:rPr>
              <a:t> and </a:t>
            </a:r>
            <a:r>
              <a:rPr sz="2600" spc="-5" dirty="0">
                <a:latin typeface="Constantia"/>
                <a:cs typeface="Constantia"/>
              </a:rPr>
              <a:t>XXL, which </a:t>
            </a:r>
            <a:r>
              <a:rPr sz="2600" spc="-15" dirty="0">
                <a:latin typeface="Constantia"/>
                <a:cs typeface="Constantia"/>
              </a:rPr>
              <a:t>comes </a:t>
            </a:r>
            <a:r>
              <a:rPr sz="2600" spc="-10" dirty="0">
                <a:latin typeface="Constantia"/>
                <a:cs typeface="Constantia"/>
              </a:rPr>
              <a:t>only in green </a:t>
            </a:r>
            <a:r>
              <a:rPr sz="2600" dirty="0">
                <a:latin typeface="Constantia"/>
                <a:cs typeface="Constantia"/>
              </a:rPr>
              <a:t>and </a:t>
            </a:r>
            <a:r>
              <a:rPr sz="2600" spc="-5" dirty="0">
                <a:latin typeface="Constantia"/>
                <a:cs typeface="Constantia"/>
              </a:rPr>
              <a:t>black. </a:t>
            </a:r>
            <a:r>
              <a:rPr sz="2600" dirty="0">
                <a:latin typeface="Constantia"/>
                <a:cs typeface="Constantia"/>
              </a:rPr>
              <a:t>What </a:t>
            </a:r>
            <a:r>
              <a:rPr sz="2600" spc="-20" dirty="0">
                <a:latin typeface="Constantia"/>
                <a:cs typeface="Constantia"/>
              </a:rPr>
              <a:t>is </a:t>
            </a:r>
            <a:r>
              <a:rPr sz="2600" spc="-15" dirty="0">
                <a:latin typeface="Constantia"/>
                <a:cs typeface="Constantia"/>
              </a:rPr>
              <a:t> </a:t>
            </a:r>
            <a:r>
              <a:rPr sz="2600" spc="-5" dirty="0">
                <a:latin typeface="Constantia"/>
                <a:cs typeface="Constantia"/>
              </a:rPr>
              <a:t>the minimum number of</a:t>
            </a:r>
            <a:r>
              <a:rPr sz="2600" dirty="0">
                <a:latin typeface="Constantia"/>
                <a:cs typeface="Constantia"/>
              </a:rPr>
              <a:t> </a:t>
            </a:r>
            <a:r>
              <a:rPr sz="2600" spc="-5" dirty="0">
                <a:latin typeface="Constantia"/>
                <a:cs typeface="Constantia"/>
              </a:rPr>
              <a:t>shirts that the campus </a:t>
            </a:r>
            <a:r>
              <a:rPr sz="2600" spc="-10" dirty="0">
                <a:latin typeface="Constantia"/>
                <a:cs typeface="Constantia"/>
              </a:rPr>
              <a:t>book </a:t>
            </a:r>
            <a:r>
              <a:rPr sz="2600" spc="-5" dirty="0">
                <a:latin typeface="Constantia"/>
                <a:cs typeface="Constantia"/>
              </a:rPr>
              <a:t> </a:t>
            </a:r>
            <a:r>
              <a:rPr sz="2600" spc="-20" dirty="0">
                <a:latin typeface="Constantia"/>
                <a:cs typeface="Constantia"/>
              </a:rPr>
              <a:t>store </a:t>
            </a:r>
            <a:r>
              <a:rPr sz="2600" spc="-5" dirty="0">
                <a:latin typeface="Constantia"/>
                <a:cs typeface="Constantia"/>
              </a:rPr>
              <a:t>needs </a:t>
            </a:r>
            <a:r>
              <a:rPr sz="2600" spc="-25" dirty="0">
                <a:latin typeface="Constantia"/>
                <a:cs typeface="Constantia"/>
              </a:rPr>
              <a:t>to </a:t>
            </a:r>
            <a:r>
              <a:rPr sz="2600" spc="-10" dirty="0">
                <a:latin typeface="Constantia"/>
                <a:cs typeface="Constantia"/>
              </a:rPr>
              <a:t>stock </a:t>
            </a:r>
            <a:r>
              <a:rPr sz="2600" spc="-25" dirty="0">
                <a:latin typeface="Constantia"/>
                <a:cs typeface="Constantia"/>
              </a:rPr>
              <a:t>to </a:t>
            </a:r>
            <a:r>
              <a:rPr sz="2600" spc="-35" dirty="0">
                <a:latin typeface="Constantia"/>
                <a:cs typeface="Constantia"/>
              </a:rPr>
              <a:t>have </a:t>
            </a:r>
            <a:r>
              <a:rPr sz="2600" spc="-5" dirty="0">
                <a:latin typeface="Constantia"/>
                <a:cs typeface="Constantia"/>
              </a:rPr>
              <a:t>one of </a:t>
            </a:r>
            <a:r>
              <a:rPr sz="2600" dirty="0">
                <a:latin typeface="Constantia"/>
                <a:cs typeface="Constantia"/>
              </a:rPr>
              <a:t>each </a:t>
            </a:r>
            <a:r>
              <a:rPr sz="2600" spc="-5" dirty="0">
                <a:latin typeface="Constantia"/>
                <a:cs typeface="Constantia"/>
              </a:rPr>
              <a:t>size </a:t>
            </a:r>
            <a:r>
              <a:rPr sz="2600" dirty="0">
                <a:latin typeface="Constantia"/>
                <a:cs typeface="Constantia"/>
              </a:rPr>
              <a:t>and </a:t>
            </a:r>
            <a:r>
              <a:rPr sz="2600" spc="-15" dirty="0">
                <a:latin typeface="Constantia"/>
                <a:cs typeface="Constantia"/>
              </a:rPr>
              <a:t>color </a:t>
            </a:r>
            <a:r>
              <a:rPr sz="2600" spc="-10" dirty="0">
                <a:latin typeface="Constantia"/>
                <a:cs typeface="Constantia"/>
              </a:rPr>
              <a:t> </a:t>
            </a:r>
            <a:r>
              <a:rPr sz="2600" spc="-15" dirty="0">
                <a:latin typeface="Constantia"/>
                <a:cs typeface="Constantia"/>
              </a:rPr>
              <a:t>available?</a:t>
            </a:r>
            <a:endParaRPr sz="2600" dirty="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95015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560578"/>
            <a:ext cx="3326129" cy="711200"/>
          </a:xfrm>
          <a:prstGeom prst="rect">
            <a:avLst/>
          </a:prstGeom>
        </p:spPr>
        <p:txBody>
          <a:bodyPr vert="horz" wrap="square" lIns="0" tIns="12700" rIns="0" bIns="0" rtlCol="0">
            <a:spAutoFit/>
          </a:bodyPr>
          <a:lstStyle/>
          <a:p>
            <a:pPr marL="12700">
              <a:lnSpc>
                <a:spcPct val="100000"/>
              </a:lnSpc>
              <a:spcBef>
                <a:spcPts val="100"/>
              </a:spcBef>
            </a:pPr>
            <a:r>
              <a:rPr sz="4500" spc="-85" dirty="0">
                <a:solidFill>
                  <a:srgbClr val="04607A"/>
                </a:solidFill>
                <a:latin typeface="Calibri"/>
                <a:cs typeface="Calibri"/>
              </a:rPr>
              <a:t>Tree </a:t>
            </a:r>
            <a:r>
              <a:rPr sz="4500" spc="-15" dirty="0">
                <a:solidFill>
                  <a:srgbClr val="04607A"/>
                </a:solidFill>
                <a:latin typeface="Calibri"/>
                <a:cs typeface="Calibri"/>
              </a:rPr>
              <a:t>Diagrams</a:t>
            </a:r>
            <a:endParaRPr sz="4500">
              <a:latin typeface="Calibri"/>
              <a:cs typeface="Calibri"/>
            </a:endParaRPr>
          </a:p>
        </p:txBody>
      </p:sp>
      <p:sp>
        <p:nvSpPr>
          <p:cNvPr id="3" name="object 3"/>
          <p:cNvSpPr txBox="1"/>
          <p:nvPr/>
        </p:nvSpPr>
        <p:spPr>
          <a:xfrm>
            <a:off x="535940" y="1307033"/>
            <a:ext cx="5055235" cy="422909"/>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4230"/>
              <a:buFont typeface="Segoe UI Symbol"/>
              <a:buChar char="⚫"/>
              <a:tabLst>
                <a:tab pos="287020" algn="l"/>
              </a:tabLst>
            </a:pPr>
            <a:r>
              <a:rPr sz="2600" b="1" spc="-5" dirty="0">
                <a:latin typeface="Constantia"/>
                <a:cs typeface="Constantia"/>
              </a:rPr>
              <a:t>Solution</a:t>
            </a:r>
            <a:r>
              <a:rPr sz="2600" spc="-5" dirty="0">
                <a:latin typeface="Constantia"/>
                <a:cs typeface="Constantia"/>
              </a:rPr>
              <a:t>:</a:t>
            </a:r>
            <a:r>
              <a:rPr sz="2600" spc="-30" dirty="0">
                <a:latin typeface="Constantia"/>
                <a:cs typeface="Constantia"/>
              </a:rPr>
              <a:t> </a:t>
            </a:r>
            <a:r>
              <a:rPr sz="2600" spc="-25" dirty="0">
                <a:latin typeface="Constantia"/>
                <a:cs typeface="Constantia"/>
              </a:rPr>
              <a:t>Draw</a:t>
            </a:r>
            <a:r>
              <a:rPr sz="2600" spc="-85" dirty="0">
                <a:latin typeface="Constantia"/>
                <a:cs typeface="Constantia"/>
              </a:rPr>
              <a:t> </a:t>
            </a:r>
            <a:r>
              <a:rPr sz="2600" spc="-5" dirty="0">
                <a:latin typeface="Constantia"/>
                <a:cs typeface="Constantia"/>
              </a:rPr>
              <a:t>the</a:t>
            </a:r>
            <a:r>
              <a:rPr sz="2600" spc="-100" dirty="0">
                <a:latin typeface="Constantia"/>
                <a:cs typeface="Constantia"/>
              </a:rPr>
              <a:t> </a:t>
            </a:r>
            <a:r>
              <a:rPr sz="2600" spc="-10" dirty="0">
                <a:latin typeface="Constantia"/>
                <a:cs typeface="Constantia"/>
              </a:rPr>
              <a:t>tree</a:t>
            </a:r>
            <a:r>
              <a:rPr sz="2600" spc="-145" dirty="0">
                <a:latin typeface="Constantia"/>
                <a:cs typeface="Constantia"/>
              </a:rPr>
              <a:t> </a:t>
            </a:r>
            <a:r>
              <a:rPr sz="2600" spc="-10" dirty="0">
                <a:latin typeface="Constantia"/>
                <a:cs typeface="Constantia"/>
              </a:rPr>
              <a:t>diagram.</a:t>
            </a:r>
            <a:endParaRPr sz="2600">
              <a:latin typeface="Constantia"/>
              <a:cs typeface="Constantia"/>
            </a:endParaRPr>
          </a:p>
        </p:txBody>
      </p:sp>
      <p:sp>
        <p:nvSpPr>
          <p:cNvPr id="4" name="object 4"/>
          <p:cNvSpPr txBox="1"/>
          <p:nvPr/>
        </p:nvSpPr>
        <p:spPr>
          <a:xfrm>
            <a:off x="535940" y="6066535"/>
            <a:ext cx="4958080" cy="422275"/>
          </a:xfrm>
          <a:prstGeom prst="rect">
            <a:avLst/>
          </a:prstGeom>
        </p:spPr>
        <p:txBody>
          <a:bodyPr vert="horz" wrap="square" lIns="0" tIns="12700" rIns="0" bIns="0" rtlCol="0">
            <a:spAutoFit/>
          </a:bodyPr>
          <a:lstStyle/>
          <a:p>
            <a:pPr marL="287020" indent="-274320">
              <a:lnSpc>
                <a:spcPct val="100000"/>
              </a:lnSpc>
              <a:spcBef>
                <a:spcPts val="100"/>
              </a:spcBef>
              <a:buClr>
                <a:srgbClr val="0AD0D9"/>
              </a:buClr>
              <a:buSzPct val="94230"/>
              <a:buFont typeface="Segoe UI Symbol"/>
              <a:buChar char="⚫"/>
              <a:tabLst>
                <a:tab pos="287020" algn="l"/>
              </a:tabLst>
            </a:pPr>
            <a:r>
              <a:rPr sz="2600" spc="-5" dirty="0">
                <a:latin typeface="Constantia"/>
                <a:cs typeface="Constantia"/>
              </a:rPr>
              <a:t>The</a:t>
            </a:r>
            <a:r>
              <a:rPr sz="2600" spc="-114" dirty="0">
                <a:latin typeface="Constantia"/>
                <a:cs typeface="Constantia"/>
              </a:rPr>
              <a:t> </a:t>
            </a:r>
            <a:r>
              <a:rPr sz="2600" spc="-15" dirty="0">
                <a:latin typeface="Constantia"/>
                <a:cs typeface="Constantia"/>
              </a:rPr>
              <a:t>store</a:t>
            </a:r>
            <a:r>
              <a:rPr sz="2600" spc="-90" dirty="0">
                <a:latin typeface="Constantia"/>
                <a:cs typeface="Constantia"/>
              </a:rPr>
              <a:t> </a:t>
            </a:r>
            <a:r>
              <a:rPr sz="2600" dirty="0">
                <a:latin typeface="Constantia"/>
                <a:cs typeface="Constantia"/>
              </a:rPr>
              <a:t>must</a:t>
            </a:r>
            <a:r>
              <a:rPr sz="2600" spc="-140" dirty="0">
                <a:latin typeface="Constantia"/>
                <a:cs typeface="Constantia"/>
              </a:rPr>
              <a:t> </a:t>
            </a:r>
            <a:r>
              <a:rPr sz="2600" spc="-5" dirty="0">
                <a:latin typeface="Constantia"/>
                <a:cs typeface="Constantia"/>
              </a:rPr>
              <a:t>stock</a:t>
            </a:r>
            <a:r>
              <a:rPr sz="2600" spc="-105" dirty="0">
                <a:latin typeface="Constantia"/>
                <a:cs typeface="Constantia"/>
              </a:rPr>
              <a:t> </a:t>
            </a:r>
            <a:r>
              <a:rPr sz="2600" spc="-5" dirty="0">
                <a:latin typeface="Cambria Math"/>
                <a:cs typeface="Cambria Math"/>
              </a:rPr>
              <a:t>17</a:t>
            </a:r>
            <a:r>
              <a:rPr sz="2600" spc="-25" dirty="0">
                <a:latin typeface="Cambria Math"/>
                <a:cs typeface="Cambria Math"/>
              </a:rPr>
              <a:t> </a:t>
            </a:r>
            <a:r>
              <a:rPr sz="2600" spc="-5" dirty="0">
                <a:latin typeface="Constantia"/>
                <a:cs typeface="Constantia"/>
              </a:rPr>
              <a:t>T-shirts.</a:t>
            </a:r>
            <a:endParaRPr sz="2600">
              <a:latin typeface="Constantia"/>
              <a:cs typeface="Constantia"/>
            </a:endParaRPr>
          </a:p>
        </p:txBody>
      </p:sp>
      <p:pic>
        <p:nvPicPr>
          <p:cNvPr id="5" name="object 5"/>
          <p:cNvPicPr/>
          <p:nvPr/>
        </p:nvPicPr>
        <p:blipFill>
          <a:blip r:embed="rId2" cstate="print"/>
          <a:stretch>
            <a:fillRect/>
          </a:stretch>
        </p:blipFill>
        <p:spPr>
          <a:xfrm>
            <a:off x="914400" y="1752600"/>
            <a:ext cx="7467600" cy="3869436"/>
          </a:xfrm>
          <a:prstGeom prst="rect">
            <a:avLst/>
          </a:prstGeom>
        </p:spPr>
      </p:pic>
    </p:spTree>
    <p:extLst>
      <p:ext uri="{BB962C8B-B14F-4D97-AF65-F5344CB8AC3E}">
        <p14:creationId xmlns:p14="http://schemas.microsoft.com/office/powerpoint/2010/main" val="191086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4400" y="228600"/>
            <a:ext cx="7023101" cy="751488"/>
          </a:xfrm>
          <a:prstGeom prst="rect">
            <a:avLst/>
          </a:prstGeom>
        </p:spPr>
        <p:txBody>
          <a:bodyPr vert="horz" wrap="square" lIns="0" tIns="12700" rIns="0" bIns="0" rtlCol="0">
            <a:spAutoFit/>
          </a:bodyPr>
          <a:lstStyle/>
          <a:p>
            <a:pPr marL="12700">
              <a:lnSpc>
                <a:spcPct val="100000"/>
              </a:lnSpc>
              <a:spcBef>
                <a:spcPts val="100"/>
              </a:spcBef>
            </a:pPr>
            <a:r>
              <a:rPr lang="en-US" sz="4800" b="1" dirty="0">
                <a:solidFill>
                  <a:srgbClr val="C00000"/>
                </a:solidFill>
                <a:effectLst>
                  <a:outerShdw blurRad="38100" dist="38100" dir="2700000" algn="tl">
                    <a:srgbClr val="000000">
                      <a:alpha val="43137"/>
                    </a:srgbClr>
                  </a:outerShdw>
                </a:effectLst>
              </a:rPr>
              <a:t>6.2 The Pigeonhole Principle </a:t>
            </a:r>
            <a:endParaRPr sz="4500" b="1" dirty="0">
              <a:solidFill>
                <a:srgbClr val="C00000"/>
              </a:solidFill>
              <a:effectLst>
                <a:outerShdw blurRad="38100" dist="38100" dir="2700000" algn="tl">
                  <a:srgbClr val="000000">
                    <a:alpha val="43137"/>
                  </a:srgbClr>
                </a:outerShdw>
              </a:effectLst>
              <a:latin typeface="Calibri"/>
              <a:cs typeface="Calibri"/>
            </a:endParaRPr>
          </a:p>
        </p:txBody>
      </p:sp>
      <p:sp>
        <p:nvSpPr>
          <p:cNvPr id="3" name="object 3"/>
          <p:cNvSpPr txBox="1"/>
          <p:nvPr/>
        </p:nvSpPr>
        <p:spPr>
          <a:xfrm>
            <a:off x="587373" y="1371600"/>
            <a:ext cx="7969251" cy="3575979"/>
          </a:xfrm>
          <a:prstGeom prst="rect">
            <a:avLst/>
          </a:prstGeom>
        </p:spPr>
        <p:txBody>
          <a:bodyPr vert="horz" wrap="square" lIns="0" tIns="13335" rIns="0" bIns="0" rtlCol="0">
            <a:spAutoFit/>
          </a:bodyPr>
          <a:lstStyle/>
          <a:p>
            <a:pPr marL="12700" marR="5080" indent="42545" algn="just">
              <a:lnSpc>
                <a:spcPct val="100000"/>
              </a:lnSpc>
              <a:spcBef>
                <a:spcPts val="105"/>
              </a:spcBef>
            </a:pPr>
            <a:r>
              <a:rPr sz="2800" b="1" spc="-10" dirty="0">
                <a:latin typeface="Constantia"/>
                <a:cs typeface="Constantia"/>
              </a:rPr>
              <a:t>Pigeonhole</a:t>
            </a:r>
            <a:r>
              <a:rPr sz="2800" b="1" spc="-5" dirty="0">
                <a:latin typeface="Constantia"/>
                <a:cs typeface="Constantia"/>
              </a:rPr>
              <a:t> </a:t>
            </a:r>
            <a:r>
              <a:rPr sz="2800" b="1" dirty="0">
                <a:latin typeface="Constantia"/>
                <a:cs typeface="Constantia"/>
              </a:rPr>
              <a:t>Principle</a:t>
            </a:r>
            <a:r>
              <a:rPr sz="2800" dirty="0">
                <a:latin typeface="Constantia"/>
                <a:cs typeface="Constantia"/>
              </a:rPr>
              <a:t>:</a:t>
            </a:r>
            <a:r>
              <a:rPr sz="2800" spc="5" dirty="0">
                <a:latin typeface="Constantia"/>
                <a:cs typeface="Constantia"/>
              </a:rPr>
              <a:t> </a:t>
            </a:r>
            <a:r>
              <a:rPr sz="2800" dirty="0">
                <a:latin typeface="Constantia"/>
                <a:cs typeface="Constantia"/>
              </a:rPr>
              <a:t>If</a:t>
            </a:r>
            <a:r>
              <a:rPr sz="2800" spc="5" dirty="0">
                <a:latin typeface="Constantia"/>
                <a:cs typeface="Constantia"/>
              </a:rPr>
              <a:t> </a:t>
            </a:r>
            <a:r>
              <a:rPr sz="2800" i="1" dirty="0">
                <a:latin typeface="Constantia"/>
                <a:cs typeface="Constantia"/>
              </a:rPr>
              <a:t>k</a:t>
            </a:r>
            <a:r>
              <a:rPr sz="2800" i="1" spc="5" dirty="0">
                <a:latin typeface="Constantia"/>
                <a:cs typeface="Constantia"/>
              </a:rPr>
              <a:t> </a:t>
            </a:r>
            <a:r>
              <a:rPr sz="2800" dirty="0">
                <a:latin typeface="Constantia"/>
                <a:cs typeface="Constantia"/>
              </a:rPr>
              <a:t>is</a:t>
            </a:r>
            <a:r>
              <a:rPr sz="2800" spc="5" dirty="0">
                <a:latin typeface="Constantia"/>
                <a:cs typeface="Constantia"/>
              </a:rPr>
              <a:t> </a:t>
            </a:r>
            <a:r>
              <a:rPr sz="2800" dirty="0">
                <a:latin typeface="Constantia"/>
                <a:cs typeface="Constantia"/>
              </a:rPr>
              <a:t>a</a:t>
            </a:r>
            <a:r>
              <a:rPr sz="2800" spc="5" dirty="0">
                <a:latin typeface="Constantia"/>
                <a:cs typeface="Constantia"/>
              </a:rPr>
              <a:t> </a:t>
            </a:r>
            <a:r>
              <a:rPr sz="2800" spc="-20" dirty="0">
                <a:latin typeface="Constantia"/>
                <a:cs typeface="Constantia"/>
              </a:rPr>
              <a:t>positive </a:t>
            </a:r>
            <a:r>
              <a:rPr sz="2800" spc="-15" dirty="0">
                <a:latin typeface="Constantia"/>
                <a:cs typeface="Constantia"/>
              </a:rPr>
              <a:t> </a:t>
            </a:r>
            <a:r>
              <a:rPr sz="2800" spc="-20" dirty="0">
                <a:latin typeface="Constantia"/>
                <a:cs typeface="Constantia"/>
              </a:rPr>
              <a:t>integer </a:t>
            </a:r>
            <a:r>
              <a:rPr sz="2800" dirty="0">
                <a:latin typeface="Constantia"/>
                <a:cs typeface="Constantia"/>
              </a:rPr>
              <a:t>and </a:t>
            </a:r>
            <a:r>
              <a:rPr sz="2800" i="1" dirty="0">
                <a:latin typeface="Constantia"/>
                <a:cs typeface="Constantia"/>
              </a:rPr>
              <a:t>k </a:t>
            </a:r>
            <a:r>
              <a:rPr sz="2800" dirty="0">
                <a:latin typeface="Constantia"/>
                <a:cs typeface="Constantia"/>
              </a:rPr>
              <a:t>+ </a:t>
            </a:r>
            <a:r>
              <a:rPr sz="2800" dirty="0">
                <a:latin typeface="Cambria Math"/>
                <a:cs typeface="Cambria Math"/>
              </a:rPr>
              <a:t>1 </a:t>
            </a:r>
            <a:r>
              <a:rPr sz="2800" dirty="0">
                <a:latin typeface="Constantia"/>
                <a:cs typeface="Constantia"/>
              </a:rPr>
              <a:t>objects </a:t>
            </a:r>
            <a:r>
              <a:rPr sz="2800" spc="-20" dirty="0">
                <a:latin typeface="Constantia"/>
                <a:cs typeface="Constantia"/>
              </a:rPr>
              <a:t>are </a:t>
            </a:r>
            <a:r>
              <a:rPr sz="2800" spc="-10" dirty="0">
                <a:latin typeface="Constantia"/>
                <a:cs typeface="Constantia"/>
              </a:rPr>
              <a:t>placed </a:t>
            </a:r>
            <a:r>
              <a:rPr sz="2800" spc="-15" dirty="0">
                <a:latin typeface="Constantia"/>
                <a:cs typeface="Constantia"/>
              </a:rPr>
              <a:t>into </a:t>
            </a:r>
            <a:r>
              <a:rPr sz="2800" i="1" dirty="0">
                <a:latin typeface="Constantia"/>
                <a:cs typeface="Constantia"/>
              </a:rPr>
              <a:t>k </a:t>
            </a:r>
            <a:r>
              <a:rPr sz="2800" i="1" spc="5" dirty="0">
                <a:latin typeface="Constantia"/>
                <a:cs typeface="Constantia"/>
              </a:rPr>
              <a:t> </a:t>
            </a:r>
            <a:r>
              <a:rPr sz="2800" spc="-35" dirty="0">
                <a:latin typeface="Constantia"/>
                <a:cs typeface="Constantia"/>
              </a:rPr>
              <a:t>boxes, </a:t>
            </a:r>
            <a:r>
              <a:rPr sz="2800" spc="-5" dirty="0">
                <a:latin typeface="Constantia"/>
                <a:cs typeface="Constantia"/>
              </a:rPr>
              <a:t>then </a:t>
            </a:r>
            <a:r>
              <a:rPr sz="2800" dirty="0">
                <a:latin typeface="Constantia"/>
                <a:cs typeface="Constantia"/>
              </a:rPr>
              <a:t>at </a:t>
            </a:r>
            <a:r>
              <a:rPr sz="2800" spc="-5" dirty="0">
                <a:latin typeface="Constantia"/>
                <a:cs typeface="Constantia"/>
              </a:rPr>
              <a:t>least one </a:t>
            </a:r>
            <a:r>
              <a:rPr sz="2800" spc="-35" dirty="0">
                <a:latin typeface="Constantia"/>
                <a:cs typeface="Constantia"/>
              </a:rPr>
              <a:t>box </a:t>
            </a:r>
            <a:r>
              <a:rPr sz="2800" spc="-10" dirty="0">
                <a:latin typeface="Constantia"/>
                <a:cs typeface="Constantia"/>
              </a:rPr>
              <a:t>contains </a:t>
            </a:r>
            <a:r>
              <a:rPr sz="2800" spc="-35" dirty="0">
                <a:latin typeface="Constantia"/>
                <a:cs typeface="Constantia"/>
              </a:rPr>
              <a:t>two </a:t>
            </a:r>
            <a:r>
              <a:rPr sz="2800" spc="-10" dirty="0">
                <a:latin typeface="Constantia"/>
                <a:cs typeface="Constantia"/>
              </a:rPr>
              <a:t>or </a:t>
            </a:r>
            <a:r>
              <a:rPr sz="2800" spc="-5" dirty="0">
                <a:latin typeface="Constantia"/>
                <a:cs typeface="Constantia"/>
              </a:rPr>
              <a:t> </a:t>
            </a:r>
            <a:r>
              <a:rPr sz="2800" spc="-20" dirty="0">
                <a:latin typeface="Constantia"/>
                <a:cs typeface="Constantia"/>
              </a:rPr>
              <a:t>more</a:t>
            </a:r>
            <a:r>
              <a:rPr sz="2800" spc="-160" dirty="0">
                <a:latin typeface="Constantia"/>
                <a:cs typeface="Constantia"/>
              </a:rPr>
              <a:t> </a:t>
            </a:r>
            <a:r>
              <a:rPr sz="2800" spc="-10" dirty="0">
                <a:latin typeface="Constantia"/>
                <a:cs typeface="Constantia"/>
              </a:rPr>
              <a:t>objects.</a:t>
            </a:r>
            <a:endParaRPr lang="en-US" sz="2800" spc="-10" dirty="0">
              <a:latin typeface="Constantia"/>
              <a:cs typeface="Constantia"/>
            </a:endParaRPr>
          </a:p>
          <a:p>
            <a:pPr marL="12700" marR="5080" indent="42545" algn="just">
              <a:lnSpc>
                <a:spcPct val="100000"/>
              </a:lnSpc>
              <a:spcBef>
                <a:spcPts val="105"/>
              </a:spcBef>
            </a:pPr>
            <a:endParaRPr sz="2800" dirty="0">
              <a:latin typeface="Constantia"/>
              <a:cs typeface="Constantia"/>
            </a:endParaRPr>
          </a:p>
          <a:p>
            <a:pPr marL="12700" marR="9525" indent="114300" algn="just">
              <a:lnSpc>
                <a:spcPct val="100200"/>
              </a:lnSpc>
              <a:spcBef>
                <a:spcPts val="760"/>
              </a:spcBef>
            </a:pPr>
            <a:r>
              <a:rPr sz="2800" b="1" spc="-10" dirty="0">
                <a:latin typeface="Constantia"/>
                <a:cs typeface="Constantia"/>
              </a:rPr>
              <a:t>Proof</a:t>
            </a:r>
            <a:r>
              <a:rPr sz="2800" spc="-10" dirty="0">
                <a:latin typeface="Constantia"/>
                <a:cs typeface="Constantia"/>
              </a:rPr>
              <a:t>: </a:t>
            </a:r>
            <a:r>
              <a:rPr sz="2800" spc="-114" dirty="0">
                <a:latin typeface="Constantia"/>
                <a:cs typeface="Constantia"/>
              </a:rPr>
              <a:t>We </a:t>
            </a:r>
            <a:r>
              <a:rPr sz="2800" spc="-5" dirty="0">
                <a:latin typeface="Constantia"/>
                <a:cs typeface="Constantia"/>
              </a:rPr>
              <a:t>use </a:t>
            </a:r>
            <a:r>
              <a:rPr sz="2800" dirty="0">
                <a:latin typeface="Constantia"/>
                <a:cs typeface="Constantia"/>
              </a:rPr>
              <a:t>a </a:t>
            </a:r>
            <a:r>
              <a:rPr sz="2800" spc="-15" dirty="0">
                <a:latin typeface="Constantia"/>
                <a:cs typeface="Constantia"/>
              </a:rPr>
              <a:t>proof</a:t>
            </a:r>
            <a:r>
              <a:rPr sz="2800" spc="775" dirty="0">
                <a:latin typeface="Constantia"/>
                <a:cs typeface="Constantia"/>
              </a:rPr>
              <a:t> </a:t>
            </a:r>
            <a:r>
              <a:rPr sz="2800" spc="-15" dirty="0">
                <a:latin typeface="Constantia"/>
                <a:cs typeface="Constantia"/>
              </a:rPr>
              <a:t>by contraposition. </a:t>
            </a:r>
            <a:r>
              <a:rPr sz="2800" spc="-10" dirty="0">
                <a:latin typeface="Constantia"/>
                <a:cs typeface="Constantia"/>
              </a:rPr>
              <a:t> </a:t>
            </a:r>
            <a:r>
              <a:rPr sz="2800" dirty="0">
                <a:latin typeface="Constantia"/>
                <a:cs typeface="Constantia"/>
              </a:rPr>
              <a:t>Suppose </a:t>
            </a:r>
            <a:r>
              <a:rPr sz="2800" spc="-5" dirty="0">
                <a:latin typeface="Constantia"/>
                <a:cs typeface="Constantia"/>
              </a:rPr>
              <a:t>none of the </a:t>
            </a:r>
            <a:r>
              <a:rPr sz="2800" i="1" dirty="0">
                <a:latin typeface="Constantia"/>
                <a:cs typeface="Constantia"/>
              </a:rPr>
              <a:t>k </a:t>
            </a:r>
            <a:r>
              <a:rPr sz="2800" spc="-40" dirty="0">
                <a:latin typeface="Constantia"/>
                <a:cs typeface="Constantia"/>
              </a:rPr>
              <a:t>boxes </a:t>
            </a:r>
            <a:r>
              <a:rPr sz="2800" dirty="0">
                <a:latin typeface="Constantia"/>
                <a:cs typeface="Constantia"/>
              </a:rPr>
              <a:t>has </a:t>
            </a:r>
            <a:r>
              <a:rPr sz="2800" spc="-15" dirty="0">
                <a:latin typeface="Constantia"/>
                <a:cs typeface="Constantia"/>
              </a:rPr>
              <a:t>more </a:t>
            </a:r>
            <a:r>
              <a:rPr sz="2800" spc="-5" dirty="0">
                <a:latin typeface="Constantia"/>
                <a:cs typeface="Constantia"/>
              </a:rPr>
              <a:t>than </a:t>
            </a:r>
            <a:r>
              <a:rPr sz="2800" dirty="0">
                <a:latin typeface="Constantia"/>
                <a:cs typeface="Constantia"/>
              </a:rPr>
              <a:t> </a:t>
            </a:r>
            <a:r>
              <a:rPr sz="2800" spc="-5" dirty="0">
                <a:latin typeface="Constantia"/>
                <a:cs typeface="Constantia"/>
              </a:rPr>
              <a:t>one object. </a:t>
            </a:r>
            <a:r>
              <a:rPr sz="2800" dirty="0">
                <a:latin typeface="Constantia"/>
                <a:cs typeface="Constantia"/>
              </a:rPr>
              <a:t>Then </a:t>
            </a:r>
            <a:r>
              <a:rPr sz="2800" spc="-5" dirty="0">
                <a:latin typeface="Constantia"/>
                <a:cs typeface="Constantia"/>
              </a:rPr>
              <a:t>the </a:t>
            </a:r>
            <a:r>
              <a:rPr sz="2800" spc="-20" dirty="0">
                <a:latin typeface="Constantia"/>
                <a:cs typeface="Constantia"/>
              </a:rPr>
              <a:t>total </a:t>
            </a:r>
            <a:r>
              <a:rPr sz="2800" spc="-5" dirty="0">
                <a:latin typeface="Constantia"/>
                <a:cs typeface="Constantia"/>
              </a:rPr>
              <a:t>number of objects </a:t>
            </a:r>
            <a:r>
              <a:rPr sz="2800" spc="-790" dirty="0">
                <a:latin typeface="Constantia"/>
                <a:cs typeface="Constantia"/>
              </a:rPr>
              <a:t> </a:t>
            </a:r>
            <a:r>
              <a:rPr sz="2800" spc="-15" dirty="0">
                <a:latin typeface="Constantia"/>
                <a:cs typeface="Constantia"/>
              </a:rPr>
              <a:t>would</a:t>
            </a:r>
            <a:r>
              <a:rPr sz="2800" spc="-10" dirty="0">
                <a:latin typeface="Constantia"/>
                <a:cs typeface="Constantia"/>
              </a:rPr>
              <a:t> </a:t>
            </a:r>
            <a:r>
              <a:rPr sz="2800" spc="-5" dirty="0">
                <a:latin typeface="Constantia"/>
                <a:cs typeface="Constantia"/>
              </a:rPr>
              <a:t>be</a:t>
            </a:r>
            <a:r>
              <a:rPr sz="2800" dirty="0">
                <a:latin typeface="Constantia"/>
                <a:cs typeface="Constantia"/>
              </a:rPr>
              <a:t> at</a:t>
            </a:r>
            <a:r>
              <a:rPr sz="2800" spc="5" dirty="0">
                <a:latin typeface="Constantia"/>
                <a:cs typeface="Constantia"/>
              </a:rPr>
              <a:t> </a:t>
            </a:r>
            <a:r>
              <a:rPr sz="2800" spc="-5" dirty="0">
                <a:latin typeface="Constantia"/>
                <a:cs typeface="Constantia"/>
              </a:rPr>
              <a:t>most</a:t>
            </a:r>
            <a:r>
              <a:rPr sz="2800" dirty="0">
                <a:latin typeface="Constantia"/>
                <a:cs typeface="Constantia"/>
              </a:rPr>
              <a:t> </a:t>
            </a:r>
            <a:r>
              <a:rPr sz="2800" i="1" dirty="0">
                <a:latin typeface="Constantia"/>
                <a:cs typeface="Constantia"/>
              </a:rPr>
              <a:t>k</a:t>
            </a:r>
            <a:r>
              <a:rPr sz="2800" dirty="0">
                <a:latin typeface="Constantia"/>
                <a:cs typeface="Constantia"/>
              </a:rPr>
              <a:t>.</a:t>
            </a:r>
            <a:r>
              <a:rPr sz="2800" spc="5" dirty="0">
                <a:latin typeface="Constantia"/>
                <a:cs typeface="Constantia"/>
              </a:rPr>
              <a:t> </a:t>
            </a:r>
            <a:r>
              <a:rPr sz="2800" spc="-10" dirty="0">
                <a:latin typeface="Constantia"/>
                <a:cs typeface="Constantia"/>
              </a:rPr>
              <a:t>This</a:t>
            </a:r>
            <a:r>
              <a:rPr sz="2800" spc="-5" dirty="0">
                <a:latin typeface="Constantia"/>
                <a:cs typeface="Constantia"/>
              </a:rPr>
              <a:t> </a:t>
            </a:r>
            <a:r>
              <a:rPr sz="2800" spc="-15" dirty="0">
                <a:latin typeface="Constantia"/>
                <a:cs typeface="Constantia"/>
              </a:rPr>
              <a:t>contradicts</a:t>
            </a:r>
            <a:r>
              <a:rPr sz="2800" spc="-10" dirty="0">
                <a:latin typeface="Constantia"/>
                <a:cs typeface="Constantia"/>
              </a:rPr>
              <a:t> </a:t>
            </a:r>
            <a:r>
              <a:rPr sz="2800" spc="-5" dirty="0">
                <a:latin typeface="Constantia"/>
                <a:cs typeface="Constantia"/>
              </a:rPr>
              <a:t>the </a:t>
            </a:r>
            <a:r>
              <a:rPr sz="2800" dirty="0">
                <a:latin typeface="Constantia"/>
                <a:cs typeface="Constantia"/>
              </a:rPr>
              <a:t> </a:t>
            </a:r>
            <a:r>
              <a:rPr sz="2800" spc="-5" dirty="0">
                <a:latin typeface="Constantia"/>
                <a:cs typeface="Constantia"/>
              </a:rPr>
              <a:t>statement</a:t>
            </a:r>
            <a:r>
              <a:rPr sz="2800" spc="-125" dirty="0">
                <a:latin typeface="Constantia"/>
                <a:cs typeface="Constantia"/>
              </a:rPr>
              <a:t> </a:t>
            </a:r>
            <a:r>
              <a:rPr sz="2800" spc="-5" dirty="0">
                <a:latin typeface="Constantia"/>
                <a:cs typeface="Constantia"/>
              </a:rPr>
              <a:t>that</a:t>
            </a:r>
            <a:r>
              <a:rPr sz="2800" spc="-170" dirty="0">
                <a:latin typeface="Constantia"/>
                <a:cs typeface="Constantia"/>
              </a:rPr>
              <a:t> </a:t>
            </a:r>
            <a:r>
              <a:rPr sz="2800" spc="-40" dirty="0">
                <a:latin typeface="Constantia"/>
                <a:cs typeface="Constantia"/>
              </a:rPr>
              <a:t>we</a:t>
            </a:r>
            <a:r>
              <a:rPr sz="2800" spc="-95" dirty="0">
                <a:latin typeface="Constantia"/>
                <a:cs typeface="Constantia"/>
              </a:rPr>
              <a:t> </a:t>
            </a:r>
            <a:r>
              <a:rPr sz="2800" spc="-40" dirty="0">
                <a:latin typeface="Constantia"/>
                <a:cs typeface="Constantia"/>
              </a:rPr>
              <a:t>have</a:t>
            </a:r>
            <a:r>
              <a:rPr sz="2800" spc="-95" dirty="0">
                <a:latin typeface="Constantia"/>
                <a:cs typeface="Constantia"/>
              </a:rPr>
              <a:t> </a:t>
            </a:r>
            <a:r>
              <a:rPr sz="2800" i="1" dirty="0">
                <a:latin typeface="Constantia"/>
                <a:cs typeface="Constantia"/>
              </a:rPr>
              <a:t>k</a:t>
            </a:r>
            <a:r>
              <a:rPr sz="2800" i="1" spc="40" dirty="0">
                <a:latin typeface="Constantia"/>
                <a:cs typeface="Constantia"/>
              </a:rPr>
              <a:t> </a:t>
            </a:r>
            <a:r>
              <a:rPr sz="2800" dirty="0">
                <a:latin typeface="Constantia"/>
                <a:cs typeface="Constantia"/>
              </a:rPr>
              <a:t>+</a:t>
            </a:r>
            <a:r>
              <a:rPr sz="2800" spc="-5" dirty="0">
                <a:latin typeface="Constantia"/>
                <a:cs typeface="Constantia"/>
              </a:rPr>
              <a:t> </a:t>
            </a:r>
            <a:r>
              <a:rPr sz="2800" dirty="0">
                <a:latin typeface="Cambria Math"/>
                <a:cs typeface="Cambria Math"/>
              </a:rPr>
              <a:t>1</a:t>
            </a:r>
            <a:r>
              <a:rPr sz="2800" spc="10" dirty="0">
                <a:latin typeface="Cambria Math"/>
                <a:cs typeface="Cambria Math"/>
              </a:rPr>
              <a:t> </a:t>
            </a:r>
            <a:r>
              <a:rPr sz="2800" spc="-10" dirty="0">
                <a:latin typeface="Constantia"/>
                <a:cs typeface="Constantia"/>
              </a:rPr>
              <a:t>objects.</a:t>
            </a:r>
            <a:endParaRPr sz="2800" dirty="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017998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555701"/>
            <a:ext cx="6395720"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The</a:t>
            </a:r>
            <a:r>
              <a:rPr sz="5000" spc="-45" dirty="0">
                <a:solidFill>
                  <a:srgbClr val="04607A"/>
                </a:solidFill>
                <a:latin typeface="Calibri"/>
                <a:cs typeface="Calibri"/>
              </a:rPr>
              <a:t> </a:t>
            </a:r>
            <a:r>
              <a:rPr sz="5000" spc="-5" dirty="0">
                <a:solidFill>
                  <a:srgbClr val="04607A"/>
                </a:solidFill>
                <a:latin typeface="Calibri"/>
                <a:cs typeface="Calibri"/>
              </a:rPr>
              <a:t>Pigeonhole</a:t>
            </a:r>
            <a:r>
              <a:rPr sz="5000" spc="-55" dirty="0">
                <a:solidFill>
                  <a:srgbClr val="04607A"/>
                </a:solidFill>
                <a:latin typeface="Calibri"/>
                <a:cs typeface="Calibri"/>
              </a:rPr>
              <a:t> </a:t>
            </a:r>
            <a:r>
              <a:rPr sz="5000" dirty="0">
                <a:solidFill>
                  <a:srgbClr val="04607A"/>
                </a:solidFill>
                <a:latin typeface="Calibri"/>
                <a:cs typeface="Calibri"/>
              </a:rPr>
              <a:t>Principle</a:t>
            </a:r>
            <a:endParaRPr sz="5000">
              <a:latin typeface="Calibri"/>
              <a:cs typeface="Calibri"/>
            </a:endParaRPr>
          </a:p>
        </p:txBody>
      </p:sp>
      <p:sp>
        <p:nvSpPr>
          <p:cNvPr id="3" name="object 3"/>
          <p:cNvSpPr txBox="1"/>
          <p:nvPr/>
        </p:nvSpPr>
        <p:spPr>
          <a:xfrm>
            <a:off x="535940" y="1386281"/>
            <a:ext cx="7753350" cy="1216025"/>
          </a:xfrm>
          <a:prstGeom prst="rect">
            <a:avLst/>
          </a:prstGeom>
        </p:spPr>
        <p:txBody>
          <a:bodyPr vert="horz" wrap="square" lIns="0" tIns="13335" rIns="0" bIns="0" rtlCol="0">
            <a:spAutoFit/>
          </a:bodyPr>
          <a:lstStyle/>
          <a:p>
            <a:pPr marL="286385" marR="5080" indent="-274320">
              <a:lnSpc>
                <a:spcPct val="100000"/>
              </a:lnSpc>
              <a:spcBef>
                <a:spcPts val="105"/>
              </a:spcBef>
              <a:buClr>
                <a:srgbClr val="0AD0D9"/>
              </a:buClr>
              <a:buSzPct val="94230"/>
              <a:buFont typeface="Segoe UI Symbol"/>
              <a:buChar char="⚫"/>
              <a:tabLst>
                <a:tab pos="287020" algn="l"/>
                <a:tab pos="6042025" algn="l"/>
              </a:tabLst>
            </a:pPr>
            <a:r>
              <a:rPr sz="2600" dirty="0">
                <a:latin typeface="Constantia"/>
                <a:cs typeface="Constantia"/>
              </a:rPr>
              <a:t>If a</a:t>
            </a:r>
            <a:r>
              <a:rPr sz="2600" spc="-65" dirty="0">
                <a:latin typeface="Constantia"/>
                <a:cs typeface="Constantia"/>
              </a:rPr>
              <a:t> </a:t>
            </a:r>
            <a:r>
              <a:rPr sz="2600" spc="40" dirty="0">
                <a:latin typeface="Constantia"/>
                <a:cs typeface="Constantia"/>
              </a:rPr>
              <a:t>flock</a:t>
            </a:r>
            <a:r>
              <a:rPr sz="2600" spc="-110" dirty="0">
                <a:latin typeface="Constantia"/>
                <a:cs typeface="Constantia"/>
              </a:rPr>
              <a:t> </a:t>
            </a:r>
            <a:r>
              <a:rPr sz="2600" dirty="0">
                <a:latin typeface="Constantia"/>
                <a:cs typeface="Constantia"/>
              </a:rPr>
              <a:t>of</a:t>
            </a:r>
            <a:r>
              <a:rPr sz="2600" spc="35" dirty="0">
                <a:latin typeface="Constantia"/>
                <a:cs typeface="Constantia"/>
              </a:rPr>
              <a:t> </a:t>
            </a:r>
            <a:r>
              <a:rPr sz="2600" dirty="0">
                <a:latin typeface="Cambria Math"/>
                <a:cs typeface="Cambria Math"/>
              </a:rPr>
              <a:t>20</a:t>
            </a:r>
            <a:r>
              <a:rPr sz="2600" spc="35" dirty="0">
                <a:latin typeface="Cambria Math"/>
                <a:cs typeface="Cambria Math"/>
              </a:rPr>
              <a:t> </a:t>
            </a:r>
            <a:r>
              <a:rPr sz="2600" spc="-15" dirty="0">
                <a:latin typeface="Constantia"/>
                <a:cs typeface="Constantia"/>
              </a:rPr>
              <a:t>pigeons</a:t>
            </a:r>
            <a:r>
              <a:rPr sz="2600" spc="-85" dirty="0">
                <a:latin typeface="Constantia"/>
                <a:cs typeface="Constantia"/>
              </a:rPr>
              <a:t> </a:t>
            </a:r>
            <a:r>
              <a:rPr sz="2600" spc="-10" dirty="0">
                <a:latin typeface="Constantia"/>
                <a:cs typeface="Constantia"/>
              </a:rPr>
              <a:t>roosts</a:t>
            </a:r>
            <a:r>
              <a:rPr sz="2600" spc="-75" dirty="0">
                <a:latin typeface="Constantia"/>
                <a:cs typeface="Constantia"/>
              </a:rPr>
              <a:t> </a:t>
            </a:r>
            <a:r>
              <a:rPr sz="2600" dirty="0">
                <a:latin typeface="Constantia"/>
                <a:cs typeface="Constantia"/>
              </a:rPr>
              <a:t>in</a:t>
            </a:r>
            <a:r>
              <a:rPr sz="2600" spc="-105" dirty="0">
                <a:latin typeface="Constantia"/>
                <a:cs typeface="Constantia"/>
              </a:rPr>
              <a:t> </a:t>
            </a:r>
            <a:r>
              <a:rPr sz="2600" dirty="0">
                <a:latin typeface="Constantia"/>
                <a:cs typeface="Constantia"/>
              </a:rPr>
              <a:t>a</a:t>
            </a:r>
            <a:r>
              <a:rPr sz="2600" spc="-114" dirty="0">
                <a:latin typeface="Constantia"/>
                <a:cs typeface="Constantia"/>
              </a:rPr>
              <a:t> </a:t>
            </a:r>
            <a:r>
              <a:rPr sz="2600" dirty="0">
                <a:latin typeface="Constantia"/>
                <a:cs typeface="Constantia"/>
              </a:rPr>
              <a:t>set</a:t>
            </a:r>
            <a:r>
              <a:rPr sz="2600" spc="-130" dirty="0">
                <a:latin typeface="Constantia"/>
                <a:cs typeface="Constantia"/>
              </a:rPr>
              <a:t> </a:t>
            </a:r>
            <a:r>
              <a:rPr sz="2600" dirty="0">
                <a:latin typeface="Constantia"/>
                <a:cs typeface="Constantia"/>
              </a:rPr>
              <a:t>of	</a:t>
            </a:r>
            <a:r>
              <a:rPr sz="2600" spc="-5" dirty="0">
                <a:latin typeface="Cambria Math"/>
                <a:cs typeface="Cambria Math"/>
              </a:rPr>
              <a:t>19 </a:t>
            </a:r>
            <a:r>
              <a:rPr sz="2600" dirty="0">
                <a:latin typeface="Cambria Math"/>
                <a:cs typeface="Cambria Math"/>
              </a:rPr>
              <a:t> </a:t>
            </a:r>
            <a:r>
              <a:rPr sz="2600" spc="-10" dirty="0">
                <a:latin typeface="Constantia"/>
                <a:cs typeface="Constantia"/>
              </a:rPr>
              <a:t>pigeonholes,</a:t>
            </a:r>
            <a:r>
              <a:rPr sz="2600" spc="-80" dirty="0">
                <a:latin typeface="Constantia"/>
                <a:cs typeface="Constantia"/>
              </a:rPr>
              <a:t> </a:t>
            </a:r>
            <a:r>
              <a:rPr sz="2600" dirty="0">
                <a:latin typeface="Constantia"/>
                <a:cs typeface="Constantia"/>
              </a:rPr>
              <a:t>one</a:t>
            </a:r>
            <a:r>
              <a:rPr sz="2600" spc="-125"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the</a:t>
            </a:r>
            <a:r>
              <a:rPr sz="2600" spc="-105" dirty="0">
                <a:latin typeface="Constantia"/>
                <a:cs typeface="Constantia"/>
              </a:rPr>
              <a:t> </a:t>
            </a:r>
            <a:r>
              <a:rPr sz="2600" spc="-5" dirty="0">
                <a:latin typeface="Constantia"/>
                <a:cs typeface="Constantia"/>
              </a:rPr>
              <a:t>pigeonholes</a:t>
            </a:r>
            <a:r>
              <a:rPr sz="2600" spc="-55" dirty="0">
                <a:latin typeface="Constantia"/>
                <a:cs typeface="Constantia"/>
              </a:rPr>
              <a:t> </a:t>
            </a:r>
            <a:r>
              <a:rPr sz="2600" dirty="0">
                <a:latin typeface="Constantia"/>
                <a:cs typeface="Constantia"/>
              </a:rPr>
              <a:t>must</a:t>
            </a:r>
            <a:r>
              <a:rPr sz="2600" spc="-90" dirty="0">
                <a:latin typeface="Constantia"/>
                <a:cs typeface="Constantia"/>
              </a:rPr>
              <a:t> </a:t>
            </a:r>
            <a:r>
              <a:rPr sz="2600" spc="-30" dirty="0">
                <a:latin typeface="Constantia"/>
                <a:cs typeface="Constantia"/>
              </a:rPr>
              <a:t>have</a:t>
            </a:r>
            <a:r>
              <a:rPr sz="2600" spc="-75" dirty="0">
                <a:latin typeface="Constantia"/>
                <a:cs typeface="Constantia"/>
              </a:rPr>
              <a:t> </a:t>
            </a:r>
            <a:r>
              <a:rPr sz="2600" spc="-10" dirty="0">
                <a:latin typeface="Constantia"/>
                <a:cs typeface="Constantia"/>
              </a:rPr>
              <a:t>more </a:t>
            </a:r>
            <a:r>
              <a:rPr sz="2600" spc="-635" dirty="0">
                <a:latin typeface="Constantia"/>
                <a:cs typeface="Constantia"/>
              </a:rPr>
              <a:t> </a:t>
            </a:r>
            <a:r>
              <a:rPr sz="2600" dirty="0">
                <a:latin typeface="Constantia"/>
                <a:cs typeface="Constantia"/>
              </a:rPr>
              <a:t>than</a:t>
            </a:r>
            <a:r>
              <a:rPr sz="2600" spc="-65" dirty="0">
                <a:latin typeface="Constantia"/>
                <a:cs typeface="Constantia"/>
              </a:rPr>
              <a:t> </a:t>
            </a:r>
            <a:r>
              <a:rPr sz="2600" dirty="0">
                <a:latin typeface="Cambria Math"/>
                <a:cs typeface="Cambria Math"/>
              </a:rPr>
              <a:t>1</a:t>
            </a:r>
            <a:r>
              <a:rPr sz="2600" spc="35" dirty="0">
                <a:latin typeface="Cambria Math"/>
                <a:cs typeface="Cambria Math"/>
              </a:rPr>
              <a:t> </a:t>
            </a:r>
            <a:r>
              <a:rPr sz="2600" spc="-10" dirty="0">
                <a:latin typeface="Constantia"/>
                <a:cs typeface="Constantia"/>
              </a:rPr>
              <a:t>pigeon.</a:t>
            </a:r>
            <a:endParaRPr sz="2600">
              <a:latin typeface="Constantia"/>
              <a:cs typeface="Constantia"/>
            </a:endParaRPr>
          </a:p>
        </p:txBody>
      </p:sp>
      <p:pic>
        <p:nvPicPr>
          <p:cNvPr id="4" name="object 4"/>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5800" y="3124200"/>
            <a:ext cx="7315200" cy="2971800"/>
          </a:xfrm>
          <a:prstGeom prst="rect">
            <a:avLst/>
          </a:prstGeom>
        </p:spPr>
      </p:pic>
      <p:pic>
        <p:nvPicPr>
          <p:cNvPr id="5" name="object 5"/>
          <p:cNvPicPr/>
          <p:nvPr/>
        </p:nvPicPr>
        <p:blipFill>
          <a:blip r:embed="rId4" cstate="print"/>
          <a:stretch>
            <a:fillRect/>
          </a:stretch>
        </p:blipFill>
        <p:spPr>
          <a:xfrm>
            <a:off x="8293607" y="5931408"/>
            <a:ext cx="178307" cy="178308"/>
          </a:xfrm>
          <a:prstGeom prst="rect">
            <a:avLst/>
          </a:prstGeom>
        </p:spPr>
      </p:pic>
      <p:sp>
        <p:nvSpPr>
          <p:cNvPr id="6" name="Rectangle 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42194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57200" y="228600"/>
            <a:ext cx="6395720"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The</a:t>
            </a:r>
            <a:r>
              <a:rPr sz="5000" spc="-45" dirty="0">
                <a:solidFill>
                  <a:srgbClr val="04607A"/>
                </a:solidFill>
                <a:latin typeface="Calibri"/>
                <a:cs typeface="Calibri"/>
              </a:rPr>
              <a:t> </a:t>
            </a:r>
            <a:r>
              <a:rPr sz="5000" spc="-5" dirty="0">
                <a:solidFill>
                  <a:srgbClr val="04607A"/>
                </a:solidFill>
                <a:latin typeface="Calibri"/>
                <a:cs typeface="Calibri"/>
              </a:rPr>
              <a:t>Pigeonhole</a:t>
            </a:r>
            <a:r>
              <a:rPr sz="5000" spc="-55" dirty="0">
                <a:solidFill>
                  <a:srgbClr val="04607A"/>
                </a:solidFill>
                <a:latin typeface="Calibri"/>
                <a:cs typeface="Calibri"/>
              </a:rPr>
              <a:t> </a:t>
            </a:r>
            <a:r>
              <a:rPr sz="5000" dirty="0">
                <a:solidFill>
                  <a:srgbClr val="04607A"/>
                </a:solidFill>
                <a:latin typeface="Calibri"/>
                <a:cs typeface="Calibri"/>
              </a:rPr>
              <a:t>Principle</a:t>
            </a:r>
            <a:endParaRPr sz="5000" dirty="0">
              <a:latin typeface="Calibri"/>
              <a:cs typeface="Calibri"/>
            </a:endParaRPr>
          </a:p>
        </p:txBody>
      </p:sp>
      <p:sp>
        <p:nvSpPr>
          <p:cNvPr id="9" name="object 9"/>
          <p:cNvSpPr txBox="1"/>
          <p:nvPr/>
        </p:nvSpPr>
        <p:spPr>
          <a:xfrm>
            <a:off x="457200" y="1447800"/>
            <a:ext cx="7843520" cy="3815715"/>
          </a:xfrm>
          <a:prstGeom prst="rect">
            <a:avLst/>
          </a:prstGeom>
        </p:spPr>
        <p:txBody>
          <a:bodyPr vert="horz" wrap="square" lIns="0" tIns="13335" rIns="0" bIns="0" rtlCol="0">
            <a:spAutoFit/>
          </a:bodyPr>
          <a:lstStyle/>
          <a:p>
            <a:pPr marL="12700">
              <a:lnSpc>
                <a:spcPts val="3110"/>
              </a:lnSpc>
              <a:spcBef>
                <a:spcPts val="105"/>
              </a:spcBef>
              <a:tabLst>
                <a:tab pos="1659889" algn="l"/>
                <a:tab pos="2122170" algn="l"/>
                <a:tab pos="2536825" algn="l"/>
                <a:tab pos="3942079" algn="l"/>
                <a:tab pos="4237990" algn="l"/>
                <a:tab pos="5116830" algn="l"/>
                <a:tab pos="5464810" algn="l"/>
                <a:tab pos="6061075" algn="l"/>
                <a:tab pos="6896100" algn="l"/>
                <a:tab pos="7259955" algn="l"/>
                <a:tab pos="7639684" algn="l"/>
              </a:tabLst>
            </a:pPr>
            <a:r>
              <a:rPr sz="2600" b="1" spc="-5" dirty="0">
                <a:latin typeface="Constantia"/>
                <a:cs typeface="Constantia"/>
              </a:rPr>
              <a:t>Corollary	</a:t>
            </a:r>
            <a:r>
              <a:rPr sz="2600" spc="-15" dirty="0">
                <a:latin typeface="Cambria Math"/>
                <a:cs typeface="Cambria Math"/>
              </a:rPr>
              <a:t>1</a:t>
            </a:r>
            <a:r>
              <a:rPr sz="2600" spc="-15" dirty="0">
                <a:latin typeface="Constantia"/>
                <a:cs typeface="Constantia"/>
              </a:rPr>
              <a:t>:	</a:t>
            </a:r>
            <a:r>
              <a:rPr sz="2600" dirty="0">
                <a:latin typeface="Constantia"/>
                <a:cs typeface="Constantia"/>
              </a:rPr>
              <a:t>A	</a:t>
            </a:r>
            <a:r>
              <a:rPr sz="2600" spc="-5" dirty="0">
                <a:latin typeface="Constantia"/>
                <a:cs typeface="Constantia"/>
              </a:rPr>
              <a:t>function	</a:t>
            </a:r>
            <a:r>
              <a:rPr sz="2600" i="1" dirty="0">
                <a:latin typeface="Constantia"/>
                <a:cs typeface="Constantia"/>
              </a:rPr>
              <a:t>f	</a:t>
            </a:r>
            <a:r>
              <a:rPr sz="2600" spc="-15" dirty="0">
                <a:latin typeface="Constantia"/>
                <a:cs typeface="Constantia"/>
              </a:rPr>
              <a:t>from	</a:t>
            </a:r>
            <a:r>
              <a:rPr sz="2600" dirty="0">
                <a:latin typeface="Constantia"/>
                <a:cs typeface="Constantia"/>
              </a:rPr>
              <a:t>a	</a:t>
            </a:r>
            <a:r>
              <a:rPr sz="2600" spc="-5" dirty="0">
                <a:latin typeface="Constantia"/>
                <a:cs typeface="Constantia"/>
              </a:rPr>
              <a:t>set	</a:t>
            </a:r>
            <a:r>
              <a:rPr sz="2600" dirty="0">
                <a:latin typeface="Constantia"/>
                <a:cs typeface="Constantia"/>
              </a:rPr>
              <a:t>with	</a:t>
            </a:r>
            <a:r>
              <a:rPr sz="2600" i="1" dirty="0">
                <a:latin typeface="Constantia"/>
                <a:cs typeface="Constantia"/>
              </a:rPr>
              <a:t>k	</a:t>
            </a:r>
            <a:r>
              <a:rPr sz="2600" dirty="0">
                <a:latin typeface="Constantia"/>
                <a:cs typeface="Constantia"/>
              </a:rPr>
              <a:t>+	</a:t>
            </a:r>
            <a:r>
              <a:rPr sz="2600" dirty="0">
                <a:latin typeface="Cambria Math"/>
                <a:cs typeface="Cambria Math"/>
              </a:rPr>
              <a:t>1</a:t>
            </a:r>
          </a:p>
          <a:p>
            <a:pPr marL="48895">
              <a:lnSpc>
                <a:spcPts val="3110"/>
              </a:lnSpc>
            </a:pPr>
            <a:r>
              <a:rPr sz="2600" dirty="0">
                <a:latin typeface="Constantia"/>
                <a:cs typeface="Constantia"/>
              </a:rPr>
              <a:t>el</a:t>
            </a:r>
            <a:r>
              <a:rPr sz="2600" spc="5" dirty="0">
                <a:latin typeface="Constantia"/>
                <a:cs typeface="Constantia"/>
              </a:rPr>
              <a:t>e</a:t>
            </a:r>
            <a:r>
              <a:rPr sz="2600" spc="-5" dirty="0">
                <a:latin typeface="Constantia"/>
                <a:cs typeface="Constantia"/>
              </a:rPr>
              <a:t>men</a:t>
            </a:r>
            <a:r>
              <a:rPr sz="2600" spc="5" dirty="0">
                <a:latin typeface="Constantia"/>
                <a:cs typeface="Constantia"/>
              </a:rPr>
              <a:t>t</a:t>
            </a:r>
            <a:r>
              <a:rPr sz="2600" dirty="0">
                <a:latin typeface="Constantia"/>
                <a:cs typeface="Constantia"/>
              </a:rPr>
              <a:t>s</a:t>
            </a:r>
            <a:r>
              <a:rPr sz="2600" spc="-110" dirty="0">
                <a:latin typeface="Constantia"/>
                <a:cs typeface="Constantia"/>
              </a:rPr>
              <a:t> </a:t>
            </a:r>
            <a:r>
              <a:rPr sz="2600" spc="-35" dirty="0">
                <a:latin typeface="Constantia"/>
                <a:cs typeface="Constantia"/>
              </a:rPr>
              <a:t>t</a:t>
            </a:r>
            <a:r>
              <a:rPr sz="2600" dirty="0">
                <a:latin typeface="Constantia"/>
                <a:cs typeface="Constantia"/>
              </a:rPr>
              <a:t>o</a:t>
            </a:r>
            <a:r>
              <a:rPr sz="2600" spc="-155" dirty="0">
                <a:latin typeface="Constantia"/>
                <a:cs typeface="Constantia"/>
              </a:rPr>
              <a:t> </a:t>
            </a:r>
            <a:r>
              <a:rPr sz="2600" dirty="0">
                <a:latin typeface="Constantia"/>
                <a:cs typeface="Constantia"/>
              </a:rPr>
              <a:t>a</a:t>
            </a:r>
            <a:r>
              <a:rPr sz="2600" spc="-114" dirty="0">
                <a:latin typeface="Constantia"/>
                <a:cs typeface="Constantia"/>
              </a:rPr>
              <a:t> </a:t>
            </a:r>
            <a:r>
              <a:rPr sz="2600" dirty="0">
                <a:latin typeface="Constantia"/>
                <a:cs typeface="Constantia"/>
              </a:rPr>
              <a:t>set</a:t>
            </a:r>
            <a:r>
              <a:rPr sz="2600" spc="-150" dirty="0">
                <a:latin typeface="Constantia"/>
                <a:cs typeface="Constantia"/>
              </a:rPr>
              <a:t> </a:t>
            </a:r>
            <a:r>
              <a:rPr sz="2600" dirty="0">
                <a:latin typeface="Constantia"/>
                <a:cs typeface="Constantia"/>
              </a:rPr>
              <a:t>with</a:t>
            </a:r>
            <a:r>
              <a:rPr sz="2600" spc="-50" dirty="0">
                <a:latin typeface="Constantia"/>
                <a:cs typeface="Constantia"/>
              </a:rPr>
              <a:t> </a:t>
            </a:r>
            <a:r>
              <a:rPr sz="2600" i="1" dirty="0">
                <a:latin typeface="Constantia"/>
                <a:cs typeface="Constantia"/>
              </a:rPr>
              <a:t>k</a:t>
            </a:r>
            <a:r>
              <a:rPr sz="2600" i="1" spc="-40" dirty="0">
                <a:latin typeface="Constantia"/>
                <a:cs typeface="Constantia"/>
              </a:rPr>
              <a:t> </a:t>
            </a:r>
            <a:r>
              <a:rPr sz="2600" dirty="0">
                <a:latin typeface="Constantia"/>
                <a:cs typeface="Constantia"/>
              </a:rPr>
              <a:t>elements</a:t>
            </a:r>
            <a:r>
              <a:rPr sz="2600" spc="-70" dirty="0">
                <a:latin typeface="Constantia"/>
                <a:cs typeface="Constantia"/>
              </a:rPr>
              <a:t> </a:t>
            </a:r>
            <a:r>
              <a:rPr sz="2600" spc="-10" dirty="0">
                <a:latin typeface="Constantia"/>
                <a:cs typeface="Constantia"/>
              </a:rPr>
              <a:t>i</a:t>
            </a:r>
            <a:r>
              <a:rPr sz="2600" dirty="0">
                <a:latin typeface="Constantia"/>
                <a:cs typeface="Constantia"/>
              </a:rPr>
              <a:t>s</a:t>
            </a:r>
            <a:r>
              <a:rPr sz="2600" spc="-55" dirty="0">
                <a:latin typeface="Constantia"/>
                <a:cs typeface="Constantia"/>
              </a:rPr>
              <a:t> </a:t>
            </a:r>
            <a:r>
              <a:rPr sz="2600" spc="-5" dirty="0">
                <a:latin typeface="Constantia"/>
                <a:cs typeface="Constantia"/>
              </a:rPr>
              <a:t>n</a:t>
            </a:r>
            <a:r>
              <a:rPr sz="2600" spc="-10" dirty="0">
                <a:latin typeface="Constantia"/>
                <a:cs typeface="Constantia"/>
              </a:rPr>
              <a:t>o</a:t>
            </a:r>
            <a:r>
              <a:rPr sz="2600" dirty="0">
                <a:latin typeface="Constantia"/>
                <a:cs typeface="Constantia"/>
              </a:rPr>
              <a:t>t</a:t>
            </a:r>
            <a:r>
              <a:rPr sz="2600" spc="-145" dirty="0">
                <a:latin typeface="Constantia"/>
                <a:cs typeface="Constantia"/>
              </a:rPr>
              <a:t> </a:t>
            </a:r>
            <a:r>
              <a:rPr sz="2600" dirty="0">
                <a:latin typeface="Constantia"/>
                <a:cs typeface="Constantia"/>
              </a:rPr>
              <a:t>o</a:t>
            </a:r>
            <a:r>
              <a:rPr sz="2600" spc="-10" dirty="0">
                <a:latin typeface="Constantia"/>
                <a:cs typeface="Constantia"/>
              </a:rPr>
              <a:t>n</a:t>
            </a:r>
            <a:r>
              <a:rPr sz="2600" dirty="0">
                <a:latin typeface="Constantia"/>
                <a:cs typeface="Constantia"/>
              </a:rPr>
              <a:t>e-</a:t>
            </a:r>
            <a:r>
              <a:rPr sz="2600" spc="-35" dirty="0">
                <a:latin typeface="Constantia"/>
                <a:cs typeface="Constantia"/>
              </a:rPr>
              <a:t>t</a:t>
            </a:r>
            <a:r>
              <a:rPr sz="2600" spc="-5" dirty="0">
                <a:latin typeface="Constantia"/>
                <a:cs typeface="Constantia"/>
              </a:rPr>
              <a:t>o</a:t>
            </a:r>
            <a:r>
              <a:rPr sz="2600" dirty="0">
                <a:latin typeface="Constantia"/>
                <a:cs typeface="Constantia"/>
              </a:rPr>
              <a:t>-o</a:t>
            </a:r>
            <a:r>
              <a:rPr sz="2600" spc="-10" dirty="0">
                <a:latin typeface="Constantia"/>
                <a:cs typeface="Constantia"/>
              </a:rPr>
              <a:t>n</a:t>
            </a:r>
            <a:r>
              <a:rPr sz="2600" spc="-5" dirty="0">
                <a:latin typeface="Constantia"/>
                <a:cs typeface="Constantia"/>
              </a:rPr>
              <a:t>e</a:t>
            </a:r>
            <a:r>
              <a:rPr sz="2600" dirty="0">
                <a:latin typeface="Constantia"/>
                <a:cs typeface="Constantia"/>
              </a:rPr>
              <a:t>.</a:t>
            </a:r>
          </a:p>
          <a:p>
            <a:pPr marL="12700">
              <a:lnSpc>
                <a:spcPct val="100000"/>
              </a:lnSpc>
              <a:spcBef>
                <a:spcPts val="625"/>
              </a:spcBef>
            </a:pPr>
            <a:r>
              <a:rPr sz="2600" b="1" spc="-5" dirty="0">
                <a:latin typeface="Constantia"/>
                <a:cs typeface="Constantia"/>
              </a:rPr>
              <a:t>Proof</a:t>
            </a:r>
            <a:r>
              <a:rPr sz="2600" spc="-5" dirty="0">
                <a:latin typeface="Constantia"/>
                <a:cs typeface="Constantia"/>
              </a:rPr>
              <a:t>:</a:t>
            </a:r>
            <a:r>
              <a:rPr sz="2600" spc="-25" dirty="0">
                <a:latin typeface="Constantia"/>
                <a:cs typeface="Constantia"/>
              </a:rPr>
              <a:t> </a:t>
            </a:r>
            <a:r>
              <a:rPr sz="2600" spc="-20" dirty="0">
                <a:latin typeface="Constantia"/>
                <a:cs typeface="Constantia"/>
              </a:rPr>
              <a:t>Use</a:t>
            </a:r>
            <a:r>
              <a:rPr sz="2600" spc="-95" dirty="0">
                <a:latin typeface="Constantia"/>
                <a:cs typeface="Constantia"/>
              </a:rPr>
              <a:t> </a:t>
            </a:r>
            <a:r>
              <a:rPr sz="2600" spc="-5" dirty="0">
                <a:latin typeface="Constantia"/>
                <a:cs typeface="Constantia"/>
              </a:rPr>
              <a:t>the</a:t>
            </a:r>
            <a:r>
              <a:rPr sz="2600" spc="-110" dirty="0">
                <a:latin typeface="Constantia"/>
                <a:cs typeface="Constantia"/>
              </a:rPr>
              <a:t> </a:t>
            </a:r>
            <a:r>
              <a:rPr sz="2600" spc="-10" dirty="0">
                <a:latin typeface="Constantia"/>
                <a:cs typeface="Constantia"/>
              </a:rPr>
              <a:t>pigeonhole</a:t>
            </a:r>
            <a:r>
              <a:rPr sz="2600" spc="-120" dirty="0">
                <a:latin typeface="Constantia"/>
                <a:cs typeface="Constantia"/>
              </a:rPr>
              <a:t> </a:t>
            </a:r>
            <a:r>
              <a:rPr sz="2600" spc="-5" dirty="0">
                <a:latin typeface="Constantia"/>
                <a:cs typeface="Constantia"/>
              </a:rPr>
              <a:t>principle.</a:t>
            </a:r>
            <a:endParaRPr sz="2600" dirty="0">
              <a:latin typeface="Constantia"/>
              <a:cs typeface="Constantia"/>
            </a:endParaRPr>
          </a:p>
          <a:p>
            <a:pPr marL="415290" indent="-247650">
              <a:lnSpc>
                <a:spcPct val="100000"/>
              </a:lnSpc>
              <a:spcBef>
                <a:spcPts val="585"/>
              </a:spcBef>
              <a:buClr>
                <a:srgbClr val="0E6EC5"/>
              </a:buClr>
              <a:buSzPct val="85416"/>
              <a:buFont typeface="Segoe UI Symbol"/>
              <a:buChar char="⚫"/>
              <a:tabLst>
                <a:tab pos="415925" algn="l"/>
              </a:tabLst>
            </a:pPr>
            <a:r>
              <a:rPr sz="2400" spc="-5" dirty="0">
                <a:latin typeface="Constantia"/>
                <a:cs typeface="Constantia"/>
              </a:rPr>
              <a:t>C</a:t>
            </a:r>
            <a:r>
              <a:rPr sz="2400" spc="-35" dirty="0">
                <a:latin typeface="Constantia"/>
                <a:cs typeface="Constantia"/>
              </a:rPr>
              <a:t>r</a:t>
            </a:r>
            <a:r>
              <a:rPr sz="2400" dirty="0">
                <a:latin typeface="Constantia"/>
                <a:cs typeface="Constantia"/>
              </a:rPr>
              <a:t>ea</a:t>
            </a:r>
            <a:r>
              <a:rPr sz="2400" spc="-30" dirty="0">
                <a:latin typeface="Constantia"/>
                <a:cs typeface="Constantia"/>
              </a:rPr>
              <a:t>t</a:t>
            </a:r>
            <a:r>
              <a:rPr sz="2400" dirty="0">
                <a:latin typeface="Constantia"/>
                <a:cs typeface="Constantia"/>
              </a:rPr>
              <a:t>e</a:t>
            </a:r>
            <a:r>
              <a:rPr sz="2400" spc="-125" dirty="0">
                <a:latin typeface="Constantia"/>
                <a:cs typeface="Constantia"/>
              </a:rPr>
              <a:t> </a:t>
            </a:r>
            <a:r>
              <a:rPr sz="2400" dirty="0">
                <a:latin typeface="Constantia"/>
                <a:cs typeface="Constantia"/>
              </a:rPr>
              <a:t>a</a:t>
            </a:r>
            <a:r>
              <a:rPr sz="2400" spc="-65" dirty="0">
                <a:latin typeface="Constantia"/>
                <a:cs typeface="Constantia"/>
              </a:rPr>
              <a:t> </a:t>
            </a:r>
            <a:r>
              <a:rPr sz="2400" spc="-5" dirty="0">
                <a:latin typeface="Constantia"/>
                <a:cs typeface="Constantia"/>
              </a:rPr>
              <a:t>b</a:t>
            </a:r>
            <a:r>
              <a:rPr sz="2400" spc="-80" dirty="0">
                <a:latin typeface="Constantia"/>
                <a:cs typeface="Constantia"/>
              </a:rPr>
              <a:t>o</a:t>
            </a:r>
            <a:r>
              <a:rPr sz="2400" dirty="0">
                <a:latin typeface="Constantia"/>
                <a:cs typeface="Constantia"/>
              </a:rPr>
              <a:t>x</a:t>
            </a:r>
            <a:r>
              <a:rPr sz="2400" spc="-50" dirty="0">
                <a:latin typeface="Constantia"/>
                <a:cs typeface="Constantia"/>
              </a:rPr>
              <a:t> </a:t>
            </a:r>
            <a:r>
              <a:rPr sz="2400" spc="-10" dirty="0">
                <a:latin typeface="Constantia"/>
                <a:cs typeface="Constantia"/>
              </a:rPr>
              <a:t>f</a:t>
            </a:r>
            <a:r>
              <a:rPr sz="2400" dirty="0">
                <a:latin typeface="Constantia"/>
                <a:cs typeface="Constantia"/>
              </a:rPr>
              <a:t>or</a:t>
            </a:r>
            <a:r>
              <a:rPr sz="2400" spc="-145" dirty="0">
                <a:latin typeface="Constantia"/>
                <a:cs typeface="Constantia"/>
              </a:rPr>
              <a:t> </a:t>
            </a:r>
            <a:r>
              <a:rPr sz="2400" dirty="0">
                <a:latin typeface="Constantia"/>
                <a:cs typeface="Constantia"/>
              </a:rPr>
              <a:t>each</a:t>
            </a:r>
            <a:r>
              <a:rPr sz="2400" spc="-100" dirty="0">
                <a:latin typeface="Constantia"/>
                <a:cs typeface="Constantia"/>
              </a:rPr>
              <a:t> </a:t>
            </a:r>
            <a:r>
              <a:rPr sz="2400" dirty="0">
                <a:latin typeface="Constantia"/>
                <a:cs typeface="Constantia"/>
              </a:rPr>
              <a:t>element</a:t>
            </a:r>
            <a:r>
              <a:rPr sz="2400" spc="-60" dirty="0">
                <a:latin typeface="Constantia"/>
                <a:cs typeface="Constantia"/>
              </a:rPr>
              <a:t> </a:t>
            </a:r>
            <a:r>
              <a:rPr sz="2400" i="1" dirty="0">
                <a:latin typeface="Constantia"/>
                <a:cs typeface="Constantia"/>
              </a:rPr>
              <a:t>y</a:t>
            </a:r>
            <a:r>
              <a:rPr sz="2400" i="1" spc="30" dirty="0">
                <a:latin typeface="Constantia"/>
                <a:cs typeface="Constantia"/>
              </a:rPr>
              <a:t> </a:t>
            </a:r>
            <a:r>
              <a:rPr sz="2400" dirty="0">
                <a:latin typeface="Constantia"/>
                <a:cs typeface="Constantia"/>
              </a:rPr>
              <a:t>in</a:t>
            </a:r>
            <a:r>
              <a:rPr sz="2400" spc="-70" dirty="0">
                <a:latin typeface="Constantia"/>
                <a:cs typeface="Constantia"/>
              </a:rPr>
              <a:t> </a:t>
            </a:r>
            <a:r>
              <a:rPr sz="2400" spc="-5" dirty="0">
                <a:latin typeface="Constantia"/>
                <a:cs typeface="Constantia"/>
              </a:rPr>
              <a:t>th</a:t>
            </a:r>
            <a:r>
              <a:rPr sz="2400" dirty="0">
                <a:latin typeface="Constantia"/>
                <a:cs typeface="Constantia"/>
              </a:rPr>
              <a:t>e</a:t>
            </a:r>
            <a:r>
              <a:rPr sz="2400" spc="-114" dirty="0">
                <a:latin typeface="Constantia"/>
                <a:cs typeface="Constantia"/>
              </a:rPr>
              <a:t> </a:t>
            </a:r>
            <a:r>
              <a:rPr sz="2400" spc="-55" dirty="0">
                <a:latin typeface="Constantia"/>
                <a:cs typeface="Constantia"/>
              </a:rPr>
              <a:t>c</a:t>
            </a:r>
            <a:r>
              <a:rPr sz="2400" dirty="0">
                <a:latin typeface="Constantia"/>
                <a:cs typeface="Constantia"/>
              </a:rPr>
              <a:t>o</a:t>
            </a:r>
            <a:r>
              <a:rPr sz="2400" spc="-10" dirty="0">
                <a:latin typeface="Constantia"/>
                <a:cs typeface="Constantia"/>
              </a:rPr>
              <a:t>d</a:t>
            </a:r>
            <a:r>
              <a:rPr sz="2400" dirty="0">
                <a:latin typeface="Constantia"/>
                <a:cs typeface="Constantia"/>
              </a:rPr>
              <a:t>omain</a:t>
            </a:r>
            <a:r>
              <a:rPr sz="2400" spc="-95" dirty="0">
                <a:latin typeface="Constantia"/>
                <a:cs typeface="Constantia"/>
              </a:rPr>
              <a:t> </a:t>
            </a:r>
            <a:r>
              <a:rPr sz="2400" spc="-5" dirty="0">
                <a:latin typeface="Constantia"/>
                <a:cs typeface="Constantia"/>
              </a:rPr>
              <a:t>o</a:t>
            </a:r>
            <a:r>
              <a:rPr sz="2400" dirty="0">
                <a:latin typeface="Constantia"/>
                <a:cs typeface="Constantia"/>
              </a:rPr>
              <a:t>f</a:t>
            </a:r>
            <a:r>
              <a:rPr sz="2400" spc="55" dirty="0">
                <a:latin typeface="Constantia"/>
                <a:cs typeface="Constantia"/>
              </a:rPr>
              <a:t> </a:t>
            </a:r>
            <a:r>
              <a:rPr sz="2400" i="1" dirty="0">
                <a:latin typeface="Constantia"/>
                <a:cs typeface="Constantia"/>
              </a:rPr>
              <a:t>f</a:t>
            </a:r>
            <a:r>
              <a:rPr sz="2400" i="1" spc="30" dirty="0">
                <a:latin typeface="Constantia"/>
                <a:cs typeface="Constantia"/>
              </a:rPr>
              <a:t> </a:t>
            </a:r>
            <a:r>
              <a:rPr sz="2400" dirty="0">
                <a:latin typeface="Constantia"/>
                <a:cs typeface="Constantia"/>
              </a:rPr>
              <a:t>.</a:t>
            </a:r>
          </a:p>
          <a:p>
            <a:pPr marL="415290" indent="-247650">
              <a:lnSpc>
                <a:spcPct val="100000"/>
              </a:lnSpc>
              <a:spcBef>
                <a:spcPts val="575"/>
              </a:spcBef>
              <a:buClr>
                <a:srgbClr val="0E6EC5"/>
              </a:buClr>
              <a:buSzPct val="85416"/>
              <a:buFont typeface="Segoe UI Symbol"/>
              <a:buChar char="⚫"/>
              <a:tabLst>
                <a:tab pos="415925" algn="l"/>
                <a:tab pos="1024255" algn="l"/>
                <a:tab pos="1442085" algn="l"/>
                <a:tab pos="2022475" algn="l"/>
                <a:tab pos="2646680" algn="l"/>
                <a:tab pos="3169285" algn="l"/>
                <a:tab pos="3472179" algn="l"/>
                <a:tab pos="3947795" algn="l"/>
                <a:tab pos="4373245" algn="l"/>
                <a:tab pos="4952365" algn="l"/>
                <a:tab pos="6301740" algn="l"/>
                <a:tab pos="6610984" algn="l"/>
                <a:tab pos="7400290" algn="l"/>
              </a:tabLst>
            </a:pPr>
            <a:r>
              <a:rPr sz="2400" dirty="0">
                <a:latin typeface="Constantia"/>
                <a:cs typeface="Constantia"/>
              </a:rPr>
              <a:t>Put	in	</a:t>
            </a:r>
            <a:r>
              <a:rPr sz="2400" spc="-5" dirty="0">
                <a:latin typeface="Constantia"/>
                <a:cs typeface="Constantia"/>
              </a:rPr>
              <a:t>th</a:t>
            </a:r>
            <a:r>
              <a:rPr sz="2400" dirty="0">
                <a:latin typeface="Constantia"/>
                <a:cs typeface="Constantia"/>
              </a:rPr>
              <a:t>e	</a:t>
            </a:r>
            <a:r>
              <a:rPr sz="2400" spc="-5" dirty="0">
                <a:latin typeface="Constantia"/>
                <a:cs typeface="Constantia"/>
              </a:rPr>
              <a:t>b</a:t>
            </a:r>
            <a:r>
              <a:rPr sz="2400" spc="-80" dirty="0">
                <a:latin typeface="Constantia"/>
                <a:cs typeface="Constantia"/>
              </a:rPr>
              <a:t>o</a:t>
            </a:r>
            <a:r>
              <a:rPr sz="2400" dirty="0">
                <a:latin typeface="Constantia"/>
                <a:cs typeface="Constantia"/>
              </a:rPr>
              <a:t>x	</a:t>
            </a:r>
            <a:r>
              <a:rPr sz="2400" spc="-15" dirty="0">
                <a:latin typeface="Constantia"/>
                <a:cs typeface="Constantia"/>
              </a:rPr>
              <a:t>f</a:t>
            </a:r>
            <a:r>
              <a:rPr sz="2400" dirty="0">
                <a:latin typeface="Constantia"/>
                <a:cs typeface="Constantia"/>
              </a:rPr>
              <a:t>or	</a:t>
            </a:r>
            <a:r>
              <a:rPr sz="2400" i="1" dirty="0">
                <a:latin typeface="Constantia"/>
                <a:cs typeface="Constantia"/>
              </a:rPr>
              <a:t>y	</a:t>
            </a:r>
            <a:r>
              <a:rPr sz="2400" dirty="0">
                <a:latin typeface="Constantia"/>
                <a:cs typeface="Constantia"/>
              </a:rPr>
              <a:t>all	</a:t>
            </a:r>
            <a:r>
              <a:rPr sz="2400" spc="-5" dirty="0">
                <a:latin typeface="Constantia"/>
                <a:cs typeface="Constantia"/>
              </a:rPr>
              <a:t>o</a:t>
            </a:r>
            <a:r>
              <a:rPr sz="2400" dirty="0">
                <a:latin typeface="Constantia"/>
                <a:cs typeface="Constantia"/>
              </a:rPr>
              <a:t>f	</a:t>
            </a:r>
            <a:r>
              <a:rPr sz="2400" spc="-10" dirty="0">
                <a:latin typeface="Constantia"/>
                <a:cs typeface="Constantia"/>
              </a:rPr>
              <a:t>t</a:t>
            </a:r>
            <a:r>
              <a:rPr sz="2400" dirty="0">
                <a:latin typeface="Constantia"/>
                <a:cs typeface="Constantia"/>
              </a:rPr>
              <a:t>he	eleme</a:t>
            </a:r>
            <a:r>
              <a:rPr sz="2400" spc="-10" dirty="0">
                <a:latin typeface="Constantia"/>
                <a:cs typeface="Constantia"/>
              </a:rPr>
              <a:t>n</a:t>
            </a:r>
            <a:r>
              <a:rPr sz="2400" spc="-5" dirty="0">
                <a:latin typeface="Constantia"/>
                <a:cs typeface="Constantia"/>
              </a:rPr>
              <a:t>t</a:t>
            </a:r>
            <a:r>
              <a:rPr sz="2400" dirty="0">
                <a:latin typeface="Constantia"/>
                <a:cs typeface="Constantia"/>
              </a:rPr>
              <a:t>s	</a:t>
            </a:r>
            <a:r>
              <a:rPr sz="2400" i="1" dirty="0">
                <a:latin typeface="Constantia"/>
                <a:cs typeface="Constantia"/>
              </a:rPr>
              <a:t>x	</a:t>
            </a:r>
            <a:r>
              <a:rPr sz="2400" dirty="0">
                <a:latin typeface="Constantia"/>
                <a:cs typeface="Constantia"/>
              </a:rPr>
              <a:t>f</a:t>
            </a:r>
            <a:r>
              <a:rPr sz="2400" spc="-35" dirty="0">
                <a:latin typeface="Constantia"/>
                <a:cs typeface="Constantia"/>
              </a:rPr>
              <a:t>r</a:t>
            </a:r>
            <a:r>
              <a:rPr sz="2400" dirty="0">
                <a:latin typeface="Constantia"/>
                <a:cs typeface="Constantia"/>
              </a:rPr>
              <a:t>om	</a:t>
            </a:r>
            <a:r>
              <a:rPr sz="2400" spc="-5" dirty="0">
                <a:latin typeface="Constantia"/>
                <a:cs typeface="Constantia"/>
              </a:rPr>
              <a:t>t</a:t>
            </a:r>
            <a:r>
              <a:rPr sz="2400" spc="-10" dirty="0">
                <a:latin typeface="Constantia"/>
                <a:cs typeface="Constantia"/>
              </a:rPr>
              <a:t>h</a:t>
            </a:r>
            <a:r>
              <a:rPr sz="2400" dirty="0">
                <a:latin typeface="Constantia"/>
                <a:cs typeface="Constantia"/>
              </a:rPr>
              <a:t>e</a:t>
            </a:r>
          </a:p>
          <a:p>
            <a:pPr marL="415290">
              <a:lnSpc>
                <a:spcPct val="100000"/>
              </a:lnSpc>
            </a:pPr>
            <a:r>
              <a:rPr sz="2400" spc="-5" dirty="0">
                <a:latin typeface="Constantia"/>
                <a:cs typeface="Constantia"/>
              </a:rPr>
              <a:t>domain</a:t>
            </a:r>
            <a:r>
              <a:rPr sz="2400" spc="-90" dirty="0">
                <a:latin typeface="Constantia"/>
                <a:cs typeface="Constantia"/>
              </a:rPr>
              <a:t> </a:t>
            </a:r>
            <a:r>
              <a:rPr sz="2400" dirty="0">
                <a:latin typeface="Constantia"/>
                <a:cs typeface="Constantia"/>
              </a:rPr>
              <a:t>such</a:t>
            </a:r>
            <a:r>
              <a:rPr sz="2400" spc="-80" dirty="0">
                <a:latin typeface="Constantia"/>
                <a:cs typeface="Constantia"/>
              </a:rPr>
              <a:t> </a:t>
            </a:r>
            <a:r>
              <a:rPr sz="2400" spc="-5" dirty="0">
                <a:latin typeface="Constantia"/>
                <a:cs typeface="Constantia"/>
              </a:rPr>
              <a:t>that</a:t>
            </a:r>
            <a:r>
              <a:rPr sz="2400" spc="-75" dirty="0">
                <a:latin typeface="Constantia"/>
                <a:cs typeface="Constantia"/>
              </a:rPr>
              <a:t> </a:t>
            </a:r>
            <a:r>
              <a:rPr sz="2400" i="1" spc="-5" dirty="0">
                <a:latin typeface="Constantia"/>
                <a:cs typeface="Constantia"/>
              </a:rPr>
              <a:t>f</a:t>
            </a:r>
            <a:r>
              <a:rPr sz="2400" spc="-5" dirty="0">
                <a:latin typeface="Constantia"/>
                <a:cs typeface="Constantia"/>
              </a:rPr>
              <a:t>(</a:t>
            </a:r>
            <a:r>
              <a:rPr sz="2400" i="1" spc="-5" dirty="0">
                <a:latin typeface="Constantia"/>
                <a:cs typeface="Constantia"/>
              </a:rPr>
              <a:t>x</a:t>
            </a:r>
            <a:r>
              <a:rPr sz="2400" spc="-5" dirty="0">
                <a:latin typeface="Constantia"/>
                <a:cs typeface="Constantia"/>
              </a:rPr>
              <a:t>) </a:t>
            </a:r>
            <a:r>
              <a:rPr sz="2400" dirty="0">
                <a:latin typeface="Constantia"/>
                <a:cs typeface="Constantia"/>
              </a:rPr>
              <a:t>=</a:t>
            </a:r>
            <a:r>
              <a:rPr sz="2400" spc="-25" dirty="0">
                <a:latin typeface="Constantia"/>
                <a:cs typeface="Constantia"/>
              </a:rPr>
              <a:t> </a:t>
            </a:r>
            <a:r>
              <a:rPr sz="2400" i="1" dirty="0">
                <a:latin typeface="Constantia"/>
                <a:cs typeface="Constantia"/>
              </a:rPr>
              <a:t>y</a:t>
            </a:r>
            <a:r>
              <a:rPr sz="2400" dirty="0">
                <a:latin typeface="Constantia"/>
                <a:cs typeface="Constantia"/>
              </a:rPr>
              <a:t>.</a:t>
            </a:r>
          </a:p>
          <a:p>
            <a:pPr marL="415290" marR="6350" indent="-247015">
              <a:lnSpc>
                <a:spcPts val="2860"/>
              </a:lnSpc>
              <a:spcBef>
                <a:spcPts val="715"/>
              </a:spcBef>
              <a:buClr>
                <a:srgbClr val="0E6EC5"/>
              </a:buClr>
              <a:buSzPct val="85416"/>
              <a:buFont typeface="Segoe UI Symbol"/>
              <a:buChar char="⚫"/>
              <a:tabLst>
                <a:tab pos="415925" algn="l"/>
              </a:tabLst>
            </a:pPr>
            <a:r>
              <a:rPr sz="2400" spc="-5" dirty="0">
                <a:latin typeface="Constantia"/>
                <a:cs typeface="Constantia"/>
              </a:rPr>
              <a:t>Because</a:t>
            </a:r>
            <a:r>
              <a:rPr sz="2400" spc="280" dirty="0">
                <a:latin typeface="Constantia"/>
                <a:cs typeface="Constantia"/>
              </a:rPr>
              <a:t> </a:t>
            </a:r>
            <a:r>
              <a:rPr sz="2400" spc="-10" dirty="0">
                <a:latin typeface="Constantia"/>
                <a:cs typeface="Constantia"/>
              </a:rPr>
              <a:t>there</a:t>
            </a:r>
            <a:r>
              <a:rPr sz="2400" spc="285" dirty="0">
                <a:latin typeface="Constantia"/>
                <a:cs typeface="Constantia"/>
              </a:rPr>
              <a:t> </a:t>
            </a:r>
            <a:r>
              <a:rPr sz="2400" spc="-15" dirty="0">
                <a:latin typeface="Constantia"/>
                <a:cs typeface="Constantia"/>
              </a:rPr>
              <a:t>are</a:t>
            </a:r>
            <a:r>
              <a:rPr sz="2400" spc="280" dirty="0">
                <a:latin typeface="Constantia"/>
                <a:cs typeface="Constantia"/>
              </a:rPr>
              <a:t> </a:t>
            </a:r>
            <a:r>
              <a:rPr sz="2400" i="1" dirty="0">
                <a:latin typeface="Constantia"/>
                <a:cs typeface="Constantia"/>
              </a:rPr>
              <a:t>k</a:t>
            </a:r>
            <a:r>
              <a:rPr sz="2400" i="1" spc="375" dirty="0">
                <a:latin typeface="Constantia"/>
                <a:cs typeface="Constantia"/>
              </a:rPr>
              <a:t> </a:t>
            </a:r>
            <a:r>
              <a:rPr sz="2400" dirty="0">
                <a:latin typeface="Constantia"/>
                <a:cs typeface="Constantia"/>
              </a:rPr>
              <a:t>+</a:t>
            </a:r>
            <a:r>
              <a:rPr sz="2400" spc="320" dirty="0">
                <a:latin typeface="Constantia"/>
                <a:cs typeface="Constantia"/>
              </a:rPr>
              <a:t> </a:t>
            </a:r>
            <a:r>
              <a:rPr sz="2400" dirty="0">
                <a:latin typeface="Cambria Math"/>
                <a:cs typeface="Cambria Math"/>
              </a:rPr>
              <a:t>1</a:t>
            </a:r>
            <a:r>
              <a:rPr sz="2400" spc="415" dirty="0">
                <a:latin typeface="Cambria Math"/>
                <a:cs typeface="Cambria Math"/>
              </a:rPr>
              <a:t> </a:t>
            </a:r>
            <a:r>
              <a:rPr sz="2400" spc="-5" dirty="0">
                <a:latin typeface="Constantia"/>
                <a:cs typeface="Constantia"/>
              </a:rPr>
              <a:t>elements</a:t>
            </a:r>
            <a:r>
              <a:rPr sz="2400" spc="300" dirty="0">
                <a:latin typeface="Constantia"/>
                <a:cs typeface="Constantia"/>
              </a:rPr>
              <a:t> </a:t>
            </a:r>
            <a:r>
              <a:rPr sz="2400" dirty="0">
                <a:latin typeface="Constantia"/>
                <a:cs typeface="Constantia"/>
              </a:rPr>
              <a:t>and</a:t>
            </a:r>
            <a:r>
              <a:rPr sz="2400" spc="325" dirty="0">
                <a:latin typeface="Constantia"/>
                <a:cs typeface="Constantia"/>
              </a:rPr>
              <a:t> </a:t>
            </a:r>
            <a:r>
              <a:rPr sz="2400" spc="-10" dirty="0">
                <a:latin typeface="Constantia"/>
                <a:cs typeface="Constantia"/>
              </a:rPr>
              <a:t>only</a:t>
            </a:r>
            <a:r>
              <a:rPr sz="2400" spc="300" dirty="0">
                <a:latin typeface="Constantia"/>
                <a:cs typeface="Constantia"/>
              </a:rPr>
              <a:t> </a:t>
            </a:r>
            <a:r>
              <a:rPr sz="2400" i="1" dirty="0">
                <a:latin typeface="Constantia"/>
                <a:cs typeface="Constantia"/>
              </a:rPr>
              <a:t>k</a:t>
            </a:r>
            <a:r>
              <a:rPr sz="2400" i="1" spc="370" dirty="0">
                <a:latin typeface="Constantia"/>
                <a:cs typeface="Constantia"/>
              </a:rPr>
              <a:t> </a:t>
            </a:r>
            <a:r>
              <a:rPr sz="2400" spc="-30" dirty="0">
                <a:latin typeface="Constantia"/>
                <a:cs typeface="Constantia"/>
              </a:rPr>
              <a:t>boxes,</a:t>
            </a:r>
            <a:r>
              <a:rPr sz="2400" spc="340" dirty="0">
                <a:latin typeface="Constantia"/>
                <a:cs typeface="Constantia"/>
              </a:rPr>
              <a:t> </a:t>
            </a:r>
            <a:r>
              <a:rPr sz="2400" dirty="0">
                <a:latin typeface="Constantia"/>
                <a:cs typeface="Constantia"/>
              </a:rPr>
              <a:t>at </a:t>
            </a:r>
            <a:r>
              <a:rPr sz="2400" spc="-590" dirty="0">
                <a:latin typeface="Constantia"/>
                <a:cs typeface="Constantia"/>
              </a:rPr>
              <a:t> </a:t>
            </a:r>
            <a:r>
              <a:rPr sz="2400" dirty="0">
                <a:latin typeface="Constantia"/>
                <a:cs typeface="Constantia"/>
              </a:rPr>
              <a:t>least</a:t>
            </a:r>
            <a:r>
              <a:rPr sz="2400" spc="-125" dirty="0">
                <a:latin typeface="Constantia"/>
                <a:cs typeface="Constantia"/>
              </a:rPr>
              <a:t> </a:t>
            </a:r>
            <a:r>
              <a:rPr sz="2400" spc="-5" dirty="0">
                <a:latin typeface="Constantia"/>
                <a:cs typeface="Constantia"/>
              </a:rPr>
              <a:t>one</a:t>
            </a:r>
            <a:r>
              <a:rPr sz="2400" spc="-50" dirty="0">
                <a:latin typeface="Constantia"/>
                <a:cs typeface="Constantia"/>
              </a:rPr>
              <a:t> </a:t>
            </a:r>
            <a:r>
              <a:rPr sz="2400" spc="-30" dirty="0">
                <a:latin typeface="Constantia"/>
                <a:cs typeface="Constantia"/>
              </a:rPr>
              <a:t>box</a:t>
            </a:r>
            <a:r>
              <a:rPr sz="2400" spc="-35" dirty="0">
                <a:latin typeface="Constantia"/>
                <a:cs typeface="Constantia"/>
              </a:rPr>
              <a:t> </a:t>
            </a:r>
            <a:r>
              <a:rPr sz="2400" dirty="0">
                <a:latin typeface="Constantia"/>
                <a:cs typeface="Constantia"/>
              </a:rPr>
              <a:t>has</a:t>
            </a:r>
            <a:r>
              <a:rPr sz="2400" spc="-80" dirty="0">
                <a:latin typeface="Constantia"/>
                <a:cs typeface="Constantia"/>
              </a:rPr>
              <a:t> </a:t>
            </a:r>
            <a:r>
              <a:rPr sz="2400" spc="-25" dirty="0">
                <a:latin typeface="Constantia"/>
                <a:cs typeface="Constantia"/>
              </a:rPr>
              <a:t>two</a:t>
            </a:r>
            <a:r>
              <a:rPr sz="2400" spc="-114" dirty="0">
                <a:latin typeface="Constantia"/>
                <a:cs typeface="Constantia"/>
              </a:rPr>
              <a:t> </a:t>
            </a:r>
            <a:r>
              <a:rPr sz="2400" spc="-5" dirty="0">
                <a:latin typeface="Constantia"/>
                <a:cs typeface="Constantia"/>
              </a:rPr>
              <a:t>or</a:t>
            </a:r>
            <a:r>
              <a:rPr sz="2400" spc="-75" dirty="0">
                <a:latin typeface="Constantia"/>
                <a:cs typeface="Constantia"/>
              </a:rPr>
              <a:t> </a:t>
            </a:r>
            <a:r>
              <a:rPr sz="2400" spc="-15" dirty="0">
                <a:latin typeface="Constantia"/>
                <a:cs typeface="Constantia"/>
              </a:rPr>
              <a:t>more</a:t>
            </a:r>
            <a:r>
              <a:rPr sz="2400" spc="-125" dirty="0">
                <a:latin typeface="Constantia"/>
                <a:cs typeface="Constantia"/>
              </a:rPr>
              <a:t> </a:t>
            </a:r>
            <a:r>
              <a:rPr sz="2400" spc="-5" dirty="0">
                <a:latin typeface="Constantia"/>
                <a:cs typeface="Constantia"/>
              </a:rPr>
              <a:t>elements.</a:t>
            </a:r>
            <a:endParaRPr sz="2400" dirty="0">
              <a:latin typeface="Constantia"/>
              <a:cs typeface="Constantia"/>
            </a:endParaRPr>
          </a:p>
          <a:p>
            <a:pPr marL="105410">
              <a:lnSpc>
                <a:spcPct val="100000"/>
              </a:lnSpc>
              <a:spcBef>
                <a:spcPts val="520"/>
              </a:spcBef>
            </a:pPr>
            <a:r>
              <a:rPr sz="2600" spc="-15" dirty="0">
                <a:latin typeface="Constantia"/>
                <a:cs typeface="Constantia"/>
              </a:rPr>
              <a:t>Hence,</a:t>
            </a:r>
            <a:r>
              <a:rPr sz="2600" spc="-35" dirty="0">
                <a:latin typeface="Constantia"/>
                <a:cs typeface="Constantia"/>
              </a:rPr>
              <a:t> </a:t>
            </a:r>
            <a:r>
              <a:rPr sz="2600" i="1" dirty="0">
                <a:latin typeface="Constantia"/>
                <a:cs typeface="Constantia"/>
              </a:rPr>
              <a:t>f</a:t>
            </a:r>
            <a:r>
              <a:rPr sz="2600" i="1" spc="-15" dirty="0">
                <a:latin typeface="Constantia"/>
                <a:cs typeface="Constantia"/>
              </a:rPr>
              <a:t> </a:t>
            </a:r>
            <a:r>
              <a:rPr sz="2600" spc="-40" dirty="0">
                <a:latin typeface="Constantia"/>
                <a:cs typeface="Constantia"/>
              </a:rPr>
              <a:t>can’t</a:t>
            </a:r>
            <a:r>
              <a:rPr sz="2600" spc="-80" dirty="0">
                <a:latin typeface="Constantia"/>
                <a:cs typeface="Constantia"/>
              </a:rPr>
              <a:t> </a:t>
            </a:r>
            <a:r>
              <a:rPr sz="2600" dirty="0">
                <a:latin typeface="Constantia"/>
                <a:cs typeface="Constantia"/>
              </a:rPr>
              <a:t>be</a:t>
            </a:r>
            <a:r>
              <a:rPr sz="2600" spc="-145" dirty="0">
                <a:latin typeface="Constantia"/>
                <a:cs typeface="Constantia"/>
              </a:rPr>
              <a:t> </a:t>
            </a:r>
            <a:r>
              <a:rPr sz="2600" spc="-5" dirty="0">
                <a:latin typeface="Constantia"/>
                <a:cs typeface="Constantia"/>
              </a:rPr>
              <a:t>one-to-one.</a:t>
            </a:r>
            <a:endParaRPr sz="2600" dirty="0">
              <a:latin typeface="Constantia"/>
              <a:cs typeface="Constantia"/>
            </a:endParaRPr>
          </a:p>
        </p:txBody>
      </p:sp>
      <p:sp>
        <p:nvSpPr>
          <p:cNvPr id="12" name="Rectangle 11">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41637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05447" y="199962"/>
            <a:ext cx="767016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dirty="0">
                <a:solidFill>
                  <a:srgbClr val="04607A"/>
                </a:solidFill>
                <a:latin typeface="Calibri"/>
                <a:cs typeface="Calibri"/>
              </a:rPr>
              <a:t> </a:t>
            </a:r>
            <a:r>
              <a:rPr sz="4000" spc="-20" dirty="0">
                <a:solidFill>
                  <a:srgbClr val="04607A"/>
                </a:solidFill>
                <a:latin typeface="Calibri"/>
                <a:cs typeface="Calibri"/>
              </a:rPr>
              <a:t>Generalized</a:t>
            </a:r>
            <a:r>
              <a:rPr sz="4000" spc="-25" dirty="0">
                <a:solidFill>
                  <a:srgbClr val="04607A"/>
                </a:solidFill>
                <a:latin typeface="Calibri"/>
                <a:cs typeface="Calibri"/>
              </a:rPr>
              <a:t> </a:t>
            </a:r>
            <a:r>
              <a:rPr sz="4000" spc="-10" dirty="0">
                <a:solidFill>
                  <a:srgbClr val="04607A"/>
                </a:solidFill>
                <a:latin typeface="Calibri"/>
                <a:cs typeface="Calibri"/>
              </a:rPr>
              <a:t>Pigeonhole</a:t>
            </a:r>
            <a:r>
              <a:rPr sz="4000" spc="5" dirty="0">
                <a:solidFill>
                  <a:srgbClr val="04607A"/>
                </a:solidFill>
                <a:latin typeface="Calibri"/>
                <a:cs typeface="Calibri"/>
              </a:rPr>
              <a:t> </a:t>
            </a:r>
            <a:r>
              <a:rPr sz="4000" spc="-10" dirty="0">
                <a:solidFill>
                  <a:srgbClr val="04607A"/>
                </a:solidFill>
                <a:latin typeface="Calibri"/>
                <a:cs typeface="Calibri"/>
              </a:rPr>
              <a:t>Principle</a:t>
            </a:r>
            <a:endParaRPr sz="4000" dirty="0">
              <a:latin typeface="Calibri"/>
              <a:cs typeface="Calibri"/>
            </a:endParaRPr>
          </a:p>
        </p:txBody>
      </p:sp>
      <p:sp>
        <p:nvSpPr>
          <p:cNvPr id="9" name="object 9"/>
          <p:cNvSpPr txBox="1"/>
          <p:nvPr/>
        </p:nvSpPr>
        <p:spPr>
          <a:xfrm>
            <a:off x="678003" y="1219200"/>
            <a:ext cx="7677150" cy="4098045"/>
          </a:xfrm>
          <a:prstGeom prst="rect">
            <a:avLst/>
          </a:prstGeom>
        </p:spPr>
        <p:txBody>
          <a:bodyPr vert="horz" wrap="square" lIns="0" tIns="83820" rIns="0" bIns="0" rtlCol="0">
            <a:spAutoFit/>
          </a:bodyPr>
          <a:lstStyle/>
          <a:p>
            <a:pPr marL="12700" marR="60960" indent="12065">
              <a:lnSpc>
                <a:spcPts val="2300"/>
              </a:lnSpc>
              <a:spcBef>
                <a:spcPts val="660"/>
              </a:spcBef>
            </a:pPr>
            <a:r>
              <a:rPr sz="2400" b="1" spc="-5" dirty="0">
                <a:latin typeface="Constantia"/>
                <a:cs typeface="Constantia"/>
              </a:rPr>
              <a:t>The</a:t>
            </a:r>
            <a:r>
              <a:rPr sz="2400" b="1" spc="-70" dirty="0">
                <a:latin typeface="Constantia"/>
                <a:cs typeface="Constantia"/>
              </a:rPr>
              <a:t> </a:t>
            </a:r>
            <a:r>
              <a:rPr sz="2400" b="1" spc="-5" dirty="0">
                <a:latin typeface="Constantia"/>
                <a:cs typeface="Constantia"/>
              </a:rPr>
              <a:t>Generalized</a:t>
            </a:r>
            <a:r>
              <a:rPr sz="2400" b="1" spc="-35" dirty="0">
                <a:latin typeface="Constantia"/>
                <a:cs typeface="Constantia"/>
              </a:rPr>
              <a:t> </a:t>
            </a:r>
            <a:r>
              <a:rPr sz="2400" b="1" spc="-10" dirty="0">
                <a:latin typeface="Constantia"/>
                <a:cs typeface="Constantia"/>
              </a:rPr>
              <a:t>Pigeonhole</a:t>
            </a:r>
            <a:r>
              <a:rPr sz="2400" b="1" spc="-55" dirty="0">
                <a:latin typeface="Constantia"/>
                <a:cs typeface="Constantia"/>
              </a:rPr>
              <a:t> </a:t>
            </a:r>
            <a:r>
              <a:rPr sz="2400" b="1" spc="-5" dirty="0">
                <a:latin typeface="Constantia"/>
                <a:cs typeface="Constantia"/>
              </a:rPr>
              <a:t>Principle</a:t>
            </a:r>
            <a:r>
              <a:rPr sz="2400" spc="-5" dirty="0">
                <a:latin typeface="Constantia"/>
                <a:cs typeface="Constantia"/>
              </a:rPr>
              <a:t>:</a:t>
            </a:r>
            <a:endParaRPr lang="en-US" sz="2400" spc="-5" dirty="0">
              <a:latin typeface="Constantia"/>
              <a:cs typeface="Constantia"/>
            </a:endParaRPr>
          </a:p>
          <a:p>
            <a:pPr marL="12700" marR="60960" indent="12065">
              <a:lnSpc>
                <a:spcPts val="2300"/>
              </a:lnSpc>
              <a:spcBef>
                <a:spcPts val="660"/>
              </a:spcBef>
            </a:pPr>
            <a:r>
              <a:rPr sz="2400" spc="-5" dirty="0">
                <a:latin typeface="Constantia"/>
                <a:cs typeface="Constantia"/>
              </a:rPr>
              <a:t> </a:t>
            </a:r>
            <a:r>
              <a:rPr sz="2400" dirty="0">
                <a:latin typeface="Constantia"/>
                <a:cs typeface="Constantia"/>
              </a:rPr>
              <a:t>If</a:t>
            </a:r>
            <a:r>
              <a:rPr sz="2400" spc="35" dirty="0">
                <a:latin typeface="Constantia"/>
                <a:cs typeface="Constantia"/>
              </a:rPr>
              <a:t> </a:t>
            </a:r>
            <a:r>
              <a:rPr sz="2400" i="1" dirty="0">
                <a:latin typeface="Constantia"/>
                <a:cs typeface="Constantia"/>
              </a:rPr>
              <a:t>N</a:t>
            </a:r>
            <a:r>
              <a:rPr sz="2400" i="1" spc="-45" dirty="0">
                <a:latin typeface="Constantia"/>
                <a:cs typeface="Constantia"/>
              </a:rPr>
              <a:t> </a:t>
            </a:r>
            <a:r>
              <a:rPr sz="2400" spc="-5" dirty="0">
                <a:latin typeface="Constantia"/>
                <a:cs typeface="Constantia"/>
              </a:rPr>
              <a:t>objects</a:t>
            </a:r>
            <a:r>
              <a:rPr sz="2400" spc="-90" dirty="0">
                <a:latin typeface="Constantia"/>
                <a:cs typeface="Constantia"/>
              </a:rPr>
              <a:t> </a:t>
            </a:r>
            <a:r>
              <a:rPr sz="2400" spc="-15" dirty="0">
                <a:latin typeface="Constantia"/>
                <a:cs typeface="Constantia"/>
              </a:rPr>
              <a:t>are </a:t>
            </a:r>
            <a:r>
              <a:rPr sz="2400" spc="-590" dirty="0">
                <a:latin typeface="Constantia"/>
                <a:cs typeface="Constantia"/>
              </a:rPr>
              <a:t> </a:t>
            </a:r>
            <a:r>
              <a:rPr sz="2400" spc="-10" dirty="0">
                <a:latin typeface="Constantia"/>
                <a:cs typeface="Constantia"/>
              </a:rPr>
              <a:t>placed into </a:t>
            </a:r>
            <a:r>
              <a:rPr sz="2400" i="1" dirty="0">
                <a:latin typeface="Constantia"/>
                <a:cs typeface="Constantia"/>
              </a:rPr>
              <a:t>k </a:t>
            </a:r>
            <a:r>
              <a:rPr sz="2400" spc="-30" dirty="0">
                <a:latin typeface="Constantia"/>
                <a:cs typeface="Constantia"/>
              </a:rPr>
              <a:t>boxes, </a:t>
            </a:r>
            <a:r>
              <a:rPr sz="2400" spc="-5" dirty="0">
                <a:latin typeface="Constantia"/>
                <a:cs typeface="Constantia"/>
              </a:rPr>
              <a:t>then </a:t>
            </a:r>
            <a:r>
              <a:rPr sz="2400" spc="-10" dirty="0">
                <a:latin typeface="Constantia"/>
                <a:cs typeface="Constantia"/>
              </a:rPr>
              <a:t>there </a:t>
            </a:r>
            <a:r>
              <a:rPr sz="2400" spc="-5" dirty="0">
                <a:latin typeface="Constantia"/>
                <a:cs typeface="Constantia"/>
              </a:rPr>
              <a:t>is </a:t>
            </a:r>
            <a:r>
              <a:rPr sz="2400" dirty="0">
                <a:latin typeface="Constantia"/>
                <a:cs typeface="Constantia"/>
              </a:rPr>
              <a:t>at least </a:t>
            </a:r>
            <a:r>
              <a:rPr sz="2400" spc="-5" dirty="0">
                <a:latin typeface="Constantia"/>
                <a:cs typeface="Constantia"/>
              </a:rPr>
              <a:t>one </a:t>
            </a:r>
            <a:r>
              <a:rPr sz="2400" spc="-30" dirty="0">
                <a:latin typeface="Constantia"/>
                <a:cs typeface="Constantia"/>
              </a:rPr>
              <a:t>box </a:t>
            </a:r>
            <a:r>
              <a:rPr sz="2400" spc="-25" dirty="0">
                <a:latin typeface="Constantia"/>
                <a:cs typeface="Constantia"/>
              </a:rPr>
              <a:t> </a:t>
            </a:r>
            <a:r>
              <a:rPr sz="2400" spc="-5" dirty="0">
                <a:latin typeface="Constantia"/>
                <a:cs typeface="Constantia"/>
              </a:rPr>
              <a:t>containing</a:t>
            </a:r>
            <a:r>
              <a:rPr sz="2400" spc="-50" dirty="0">
                <a:latin typeface="Constantia"/>
                <a:cs typeface="Constantia"/>
              </a:rPr>
              <a:t> </a:t>
            </a:r>
            <a:r>
              <a:rPr sz="2400" dirty="0">
                <a:latin typeface="Constantia"/>
                <a:cs typeface="Constantia"/>
              </a:rPr>
              <a:t>at</a:t>
            </a:r>
            <a:r>
              <a:rPr sz="2400" spc="-55" dirty="0">
                <a:latin typeface="Constantia"/>
                <a:cs typeface="Constantia"/>
              </a:rPr>
              <a:t> </a:t>
            </a:r>
            <a:r>
              <a:rPr sz="2400" dirty="0">
                <a:latin typeface="Constantia"/>
                <a:cs typeface="Constantia"/>
              </a:rPr>
              <a:t>least</a:t>
            </a:r>
            <a:r>
              <a:rPr sz="2400" spc="-100" dirty="0">
                <a:latin typeface="Constantia"/>
                <a:cs typeface="Constantia"/>
              </a:rPr>
              <a:t> </a:t>
            </a:r>
            <a:r>
              <a:rPr sz="2400" spc="-5" dirty="0">
                <a:latin typeface="Cambria Math"/>
                <a:cs typeface="Cambria Math"/>
              </a:rPr>
              <a:t>⌈</a:t>
            </a:r>
            <a:r>
              <a:rPr sz="2400" i="1" spc="-5" dirty="0">
                <a:latin typeface="Constantia"/>
                <a:cs typeface="Constantia"/>
              </a:rPr>
              <a:t>N</a:t>
            </a:r>
            <a:r>
              <a:rPr sz="2400" spc="-5" dirty="0">
                <a:latin typeface="Constantia"/>
                <a:cs typeface="Constantia"/>
              </a:rPr>
              <a:t>/</a:t>
            </a:r>
            <a:r>
              <a:rPr sz="2400" i="1" spc="-5" dirty="0">
                <a:latin typeface="Constantia"/>
                <a:cs typeface="Constantia"/>
              </a:rPr>
              <a:t>k</a:t>
            </a:r>
            <a:r>
              <a:rPr sz="2400" spc="-5" dirty="0">
                <a:latin typeface="Cambria Math"/>
                <a:cs typeface="Cambria Math"/>
              </a:rPr>
              <a:t>⌉ </a:t>
            </a:r>
            <a:r>
              <a:rPr sz="2400" spc="-10" dirty="0">
                <a:latin typeface="Constantia"/>
                <a:cs typeface="Constantia"/>
              </a:rPr>
              <a:t>objects.</a:t>
            </a:r>
            <a:endParaRPr lang="en-US" sz="2400" spc="-10" dirty="0">
              <a:latin typeface="Constantia"/>
              <a:cs typeface="Constantia"/>
            </a:endParaRPr>
          </a:p>
          <a:p>
            <a:pPr marL="12700" marR="60960" indent="12065">
              <a:lnSpc>
                <a:spcPts val="2300"/>
              </a:lnSpc>
              <a:spcBef>
                <a:spcPts val="660"/>
              </a:spcBef>
            </a:pPr>
            <a:endParaRPr sz="2400" dirty="0">
              <a:latin typeface="Constantia"/>
              <a:cs typeface="Constantia"/>
            </a:endParaRPr>
          </a:p>
          <a:p>
            <a:pPr marL="12700" marR="345440" indent="17780">
              <a:lnSpc>
                <a:spcPct val="80000"/>
              </a:lnSpc>
              <a:spcBef>
                <a:spcPts val="605"/>
              </a:spcBef>
            </a:pPr>
            <a:r>
              <a:rPr sz="2400" b="1" dirty="0">
                <a:latin typeface="Constantia"/>
                <a:cs typeface="Constantia"/>
              </a:rPr>
              <a:t>P</a:t>
            </a:r>
            <a:r>
              <a:rPr sz="2400" b="1" spc="-35" dirty="0">
                <a:latin typeface="Constantia"/>
                <a:cs typeface="Constantia"/>
              </a:rPr>
              <a:t>r</a:t>
            </a:r>
            <a:r>
              <a:rPr sz="2400" b="1" dirty="0">
                <a:latin typeface="Constantia"/>
                <a:cs typeface="Constantia"/>
              </a:rPr>
              <a:t>o</a:t>
            </a:r>
            <a:r>
              <a:rPr sz="2400" b="1" spc="5" dirty="0">
                <a:latin typeface="Constantia"/>
                <a:cs typeface="Constantia"/>
              </a:rPr>
              <a:t>o</a:t>
            </a:r>
            <a:r>
              <a:rPr sz="2400" b="1" spc="-5" dirty="0">
                <a:latin typeface="Constantia"/>
                <a:cs typeface="Constantia"/>
              </a:rPr>
              <a:t>f</a:t>
            </a:r>
            <a:r>
              <a:rPr sz="2400" dirty="0">
                <a:latin typeface="Constantia"/>
                <a:cs typeface="Constantia"/>
              </a:rPr>
              <a:t>:</a:t>
            </a:r>
            <a:r>
              <a:rPr sz="2400" spc="-55" dirty="0">
                <a:latin typeface="Constantia"/>
                <a:cs typeface="Constantia"/>
              </a:rPr>
              <a:t> </a:t>
            </a:r>
            <a:r>
              <a:rPr sz="2400" spc="-170" dirty="0">
                <a:latin typeface="Constantia"/>
                <a:cs typeface="Constantia"/>
              </a:rPr>
              <a:t>W</a:t>
            </a:r>
            <a:r>
              <a:rPr sz="2400" dirty="0">
                <a:latin typeface="Constantia"/>
                <a:cs typeface="Constantia"/>
              </a:rPr>
              <a:t>e</a:t>
            </a:r>
            <a:r>
              <a:rPr sz="2400" spc="-100" dirty="0">
                <a:latin typeface="Constantia"/>
                <a:cs typeface="Constantia"/>
              </a:rPr>
              <a:t> </a:t>
            </a:r>
            <a:r>
              <a:rPr sz="2400" spc="-5" dirty="0">
                <a:latin typeface="Constantia"/>
                <a:cs typeface="Constantia"/>
              </a:rPr>
              <a:t>us</a:t>
            </a:r>
            <a:r>
              <a:rPr sz="2400" dirty="0">
                <a:latin typeface="Constantia"/>
                <a:cs typeface="Constantia"/>
              </a:rPr>
              <a:t>e</a:t>
            </a:r>
            <a:r>
              <a:rPr sz="2400" spc="-120" dirty="0">
                <a:latin typeface="Constantia"/>
                <a:cs typeface="Constantia"/>
              </a:rPr>
              <a:t> </a:t>
            </a:r>
            <a:r>
              <a:rPr sz="2400" dirty="0">
                <a:latin typeface="Constantia"/>
                <a:cs typeface="Constantia"/>
              </a:rPr>
              <a:t>a</a:t>
            </a:r>
            <a:r>
              <a:rPr sz="2400" spc="-100" dirty="0">
                <a:latin typeface="Constantia"/>
                <a:cs typeface="Constantia"/>
              </a:rPr>
              <a:t> </a:t>
            </a:r>
            <a:r>
              <a:rPr sz="2400" dirty="0">
                <a:latin typeface="Constantia"/>
                <a:cs typeface="Constantia"/>
              </a:rPr>
              <a:t>p</a:t>
            </a:r>
            <a:r>
              <a:rPr sz="2400" spc="-35" dirty="0">
                <a:latin typeface="Constantia"/>
                <a:cs typeface="Constantia"/>
              </a:rPr>
              <a:t>r</a:t>
            </a:r>
            <a:r>
              <a:rPr sz="2400" dirty="0">
                <a:latin typeface="Constantia"/>
                <a:cs typeface="Constantia"/>
              </a:rPr>
              <a:t>oof</a:t>
            </a:r>
            <a:r>
              <a:rPr sz="2400" spc="35" dirty="0">
                <a:latin typeface="Constantia"/>
                <a:cs typeface="Constantia"/>
              </a:rPr>
              <a:t> </a:t>
            </a:r>
            <a:r>
              <a:rPr sz="2400" spc="-30" dirty="0">
                <a:latin typeface="Constantia"/>
                <a:cs typeface="Constantia"/>
              </a:rPr>
              <a:t>b</a:t>
            </a:r>
            <a:r>
              <a:rPr sz="2400" dirty="0">
                <a:latin typeface="Constantia"/>
                <a:cs typeface="Constantia"/>
              </a:rPr>
              <a:t>y</a:t>
            </a:r>
            <a:r>
              <a:rPr sz="2400" spc="-114" dirty="0">
                <a:latin typeface="Constantia"/>
                <a:cs typeface="Constantia"/>
              </a:rPr>
              <a:t> </a:t>
            </a:r>
            <a:r>
              <a:rPr sz="2400" spc="-55" dirty="0">
                <a:latin typeface="Constantia"/>
                <a:cs typeface="Constantia"/>
              </a:rPr>
              <a:t>c</a:t>
            </a:r>
            <a:r>
              <a:rPr sz="2400" dirty="0">
                <a:latin typeface="Constantia"/>
                <a:cs typeface="Constantia"/>
              </a:rPr>
              <a:t>o</a:t>
            </a:r>
            <a:r>
              <a:rPr sz="2400" spc="-10" dirty="0">
                <a:latin typeface="Constantia"/>
                <a:cs typeface="Constantia"/>
              </a:rPr>
              <a:t>n</a:t>
            </a:r>
            <a:r>
              <a:rPr sz="2400" spc="-5" dirty="0">
                <a:latin typeface="Constantia"/>
                <a:cs typeface="Constantia"/>
              </a:rPr>
              <a:t>t</a:t>
            </a:r>
            <a:r>
              <a:rPr sz="2400" spc="-30" dirty="0">
                <a:latin typeface="Constantia"/>
                <a:cs typeface="Constantia"/>
              </a:rPr>
              <a:t>r</a:t>
            </a:r>
            <a:r>
              <a:rPr sz="2400" dirty="0">
                <a:latin typeface="Constantia"/>
                <a:cs typeface="Constantia"/>
              </a:rPr>
              <a:t>aposit</a:t>
            </a:r>
            <a:r>
              <a:rPr sz="2400" spc="-5" dirty="0">
                <a:latin typeface="Constantia"/>
                <a:cs typeface="Constantia"/>
              </a:rPr>
              <a:t>ion</a:t>
            </a:r>
            <a:r>
              <a:rPr sz="2400" dirty="0">
                <a:latin typeface="Constantia"/>
                <a:cs typeface="Constantia"/>
              </a:rPr>
              <a:t>.</a:t>
            </a:r>
            <a:r>
              <a:rPr sz="2400" spc="-10" dirty="0">
                <a:latin typeface="Constantia"/>
                <a:cs typeface="Constantia"/>
              </a:rPr>
              <a:t> </a:t>
            </a:r>
            <a:r>
              <a:rPr sz="2400" dirty="0">
                <a:latin typeface="Constantia"/>
                <a:cs typeface="Constantia"/>
              </a:rPr>
              <a:t>Suppose</a:t>
            </a:r>
            <a:r>
              <a:rPr sz="2400" spc="-85" dirty="0">
                <a:latin typeface="Constantia"/>
                <a:cs typeface="Constantia"/>
              </a:rPr>
              <a:t> </a:t>
            </a:r>
            <a:r>
              <a:rPr sz="2400" spc="-5" dirty="0">
                <a:latin typeface="Constantia"/>
                <a:cs typeface="Constantia"/>
              </a:rPr>
              <a:t>that  none</a:t>
            </a:r>
            <a:r>
              <a:rPr sz="2400" spc="-105" dirty="0">
                <a:latin typeface="Constantia"/>
                <a:cs typeface="Constantia"/>
              </a:rPr>
              <a:t> </a:t>
            </a:r>
            <a:r>
              <a:rPr sz="2400" dirty="0">
                <a:latin typeface="Constantia"/>
                <a:cs typeface="Constantia"/>
              </a:rPr>
              <a:t>of</a:t>
            </a:r>
            <a:r>
              <a:rPr sz="2400" spc="25" dirty="0">
                <a:latin typeface="Constantia"/>
                <a:cs typeface="Constantia"/>
              </a:rPr>
              <a:t> </a:t>
            </a:r>
            <a:r>
              <a:rPr sz="2400" dirty="0">
                <a:latin typeface="Constantia"/>
                <a:cs typeface="Constantia"/>
              </a:rPr>
              <a:t>the</a:t>
            </a:r>
            <a:r>
              <a:rPr sz="2400" spc="-65" dirty="0">
                <a:latin typeface="Constantia"/>
                <a:cs typeface="Constantia"/>
              </a:rPr>
              <a:t> </a:t>
            </a:r>
            <a:r>
              <a:rPr sz="2400" spc="-30" dirty="0">
                <a:latin typeface="Constantia"/>
                <a:cs typeface="Constantia"/>
              </a:rPr>
              <a:t>boxes</a:t>
            </a:r>
            <a:r>
              <a:rPr sz="2400" spc="-90" dirty="0">
                <a:latin typeface="Constantia"/>
                <a:cs typeface="Constantia"/>
              </a:rPr>
              <a:t> </a:t>
            </a:r>
            <a:r>
              <a:rPr sz="2400" spc="-10" dirty="0">
                <a:latin typeface="Constantia"/>
                <a:cs typeface="Constantia"/>
              </a:rPr>
              <a:t>contains</a:t>
            </a:r>
            <a:r>
              <a:rPr sz="2400" spc="-30" dirty="0">
                <a:latin typeface="Constantia"/>
                <a:cs typeface="Constantia"/>
              </a:rPr>
              <a:t> </a:t>
            </a:r>
            <a:r>
              <a:rPr sz="2400" spc="-10" dirty="0">
                <a:latin typeface="Constantia"/>
                <a:cs typeface="Constantia"/>
              </a:rPr>
              <a:t>more</a:t>
            </a:r>
            <a:r>
              <a:rPr sz="2400" spc="-85" dirty="0">
                <a:latin typeface="Constantia"/>
                <a:cs typeface="Constantia"/>
              </a:rPr>
              <a:t> </a:t>
            </a:r>
            <a:r>
              <a:rPr sz="2400" dirty="0">
                <a:latin typeface="Constantia"/>
                <a:cs typeface="Constantia"/>
              </a:rPr>
              <a:t>than</a:t>
            </a:r>
            <a:r>
              <a:rPr sz="2400" spc="-105" dirty="0">
                <a:latin typeface="Constantia"/>
                <a:cs typeface="Constantia"/>
              </a:rPr>
              <a:t> </a:t>
            </a:r>
            <a:r>
              <a:rPr sz="2400" spc="-5" dirty="0">
                <a:latin typeface="Cambria Math"/>
                <a:cs typeface="Cambria Math"/>
              </a:rPr>
              <a:t>⌈</a:t>
            </a:r>
            <a:r>
              <a:rPr sz="2400" i="1" spc="-5" dirty="0">
                <a:latin typeface="Constantia"/>
                <a:cs typeface="Constantia"/>
              </a:rPr>
              <a:t>N</a:t>
            </a:r>
            <a:r>
              <a:rPr sz="2400" spc="-5" dirty="0">
                <a:latin typeface="Constantia"/>
                <a:cs typeface="Constantia"/>
              </a:rPr>
              <a:t>/</a:t>
            </a:r>
            <a:r>
              <a:rPr sz="2400" i="1" spc="-5" dirty="0">
                <a:latin typeface="Constantia"/>
                <a:cs typeface="Constantia"/>
              </a:rPr>
              <a:t>k</a:t>
            </a:r>
            <a:r>
              <a:rPr sz="2400" spc="-5" dirty="0">
                <a:latin typeface="Cambria Math"/>
                <a:cs typeface="Cambria Math"/>
              </a:rPr>
              <a:t>⌉</a:t>
            </a:r>
            <a:r>
              <a:rPr sz="2400" spc="50" dirty="0">
                <a:latin typeface="Cambria Math"/>
                <a:cs typeface="Cambria Math"/>
              </a:rPr>
              <a:t> </a:t>
            </a:r>
            <a:r>
              <a:rPr sz="2400" dirty="0">
                <a:latin typeface="Cambria Math"/>
                <a:cs typeface="Cambria Math"/>
              </a:rPr>
              <a:t>−</a:t>
            </a:r>
            <a:r>
              <a:rPr sz="2400" spc="-5" dirty="0">
                <a:latin typeface="Cambria Math"/>
                <a:cs typeface="Cambria Math"/>
              </a:rPr>
              <a:t> </a:t>
            </a:r>
            <a:r>
              <a:rPr sz="2400" dirty="0">
                <a:latin typeface="Cambria Math"/>
                <a:cs typeface="Cambria Math"/>
              </a:rPr>
              <a:t>1</a:t>
            </a:r>
            <a:r>
              <a:rPr sz="2400" spc="-15" dirty="0">
                <a:latin typeface="Cambria Math"/>
                <a:cs typeface="Cambria Math"/>
              </a:rPr>
              <a:t> </a:t>
            </a:r>
            <a:r>
              <a:rPr sz="2400" spc="-10" dirty="0">
                <a:latin typeface="Constantia"/>
                <a:cs typeface="Constantia"/>
              </a:rPr>
              <a:t>objects.</a:t>
            </a:r>
            <a:endParaRPr sz="2400" dirty="0">
              <a:latin typeface="Constantia"/>
              <a:cs typeface="Constantia"/>
            </a:endParaRPr>
          </a:p>
          <a:p>
            <a:pPr marL="12700">
              <a:lnSpc>
                <a:spcPts val="2305"/>
              </a:lnSpc>
            </a:pPr>
            <a:r>
              <a:rPr sz="2400" dirty="0">
                <a:latin typeface="Constantia"/>
                <a:cs typeface="Constantia"/>
              </a:rPr>
              <a:t>Then</a:t>
            </a:r>
            <a:r>
              <a:rPr sz="2400" spc="-75" dirty="0">
                <a:latin typeface="Constantia"/>
                <a:cs typeface="Constantia"/>
              </a:rPr>
              <a:t> </a:t>
            </a:r>
            <a:r>
              <a:rPr sz="2400" dirty="0">
                <a:latin typeface="Constantia"/>
                <a:cs typeface="Constantia"/>
              </a:rPr>
              <a:t>the</a:t>
            </a:r>
            <a:r>
              <a:rPr sz="2400" spc="-90" dirty="0">
                <a:latin typeface="Constantia"/>
                <a:cs typeface="Constantia"/>
              </a:rPr>
              <a:t> </a:t>
            </a:r>
            <a:r>
              <a:rPr sz="2400" spc="-5" dirty="0">
                <a:latin typeface="Constantia"/>
                <a:cs typeface="Constantia"/>
              </a:rPr>
              <a:t>total number</a:t>
            </a:r>
            <a:r>
              <a:rPr sz="2400" spc="-130" dirty="0">
                <a:latin typeface="Constantia"/>
                <a:cs typeface="Constantia"/>
              </a:rPr>
              <a:t> </a:t>
            </a:r>
            <a:r>
              <a:rPr sz="2400" dirty="0">
                <a:latin typeface="Constantia"/>
                <a:cs typeface="Constantia"/>
              </a:rPr>
              <a:t>of</a:t>
            </a:r>
            <a:r>
              <a:rPr sz="2400" spc="-20" dirty="0">
                <a:latin typeface="Constantia"/>
                <a:cs typeface="Constantia"/>
              </a:rPr>
              <a:t> </a:t>
            </a:r>
            <a:r>
              <a:rPr sz="2400" dirty="0">
                <a:latin typeface="Constantia"/>
                <a:cs typeface="Constantia"/>
              </a:rPr>
              <a:t>objects</a:t>
            </a:r>
            <a:r>
              <a:rPr sz="2400" spc="-35" dirty="0">
                <a:latin typeface="Constantia"/>
                <a:cs typeface="Constantia"/>
              </a:rPr>
              <a:t> </a:t>
            </a:r>
            <a:r>
              <a:rPr sz="2400" spc="-5" dirty="0">
                <a:latin typeface="Constantia"/>
                <a:cs typeface="Constantia"/>
              </a:rPr>
              <a:t>is</a:t>
            </a:r>
            <a:r>
              <a:rPr sz="2400" spc="-110" dirty="0">
                <a:latin typeface="Constantia"/>
                <a:cs typeface="Constantia"/>
              </a:rPr>
              <a:t> </a:t>
            </a:r>
            <a:r>
              <a:rPr sz="2400" dirty="0">
                <a:latin typeface="Constantia"/>
                <a:cs typeface="Constantia"/>
              </a:rPr>
              <a:t>at</a:t>
            </a:r>
            <a:r>
              <a:rPr sz="2400" spc="-60" dirty="0">
                <a:latin typeface="Constantia"/>
                <a:cs typeface="Constantia"/>
              </a:rPr>
              <a:t> </a:t>
            </a:r>
            <a:r>
              <a:rPr sz="2400" spc="-5" dirty="0">
                <a:latin typeface="Constantia"/>
                <a:cs typeface="Constantia"/>
              </a:rPr>
              <a:t>most</a:t>
            </a:r>
            <a:endParaRPr lang="en-US" sz="2400" spc="-5" dirty="0">
              <a:latin typeface="Constantia"/>
              <a:cs typeface="Constantia"/>
            </a:endParaRPr>
          </a:p>
          <a:p>
            <a:pPr marL="12700">
              <a:lnSpc>
                <a:spcPts val="2305"/>
              </a:lnSpc>
            </a:pPr>
            <a:endParaRPr sz="2400" dirty="0">
              <a:latin typeface="Constantia"/>
              <a:cs typeface="Constantia"/>
            </a:endParaRPr>
          </a:p>
          <a:p>
            <a:pPr>
              <a:lnSpc>
                <a:spcPct val="100000"/>
              </a:lnSpc>
            </a:pPr>
            <a:endParaRPr sz="2400" dirty="0">
              <a:latin typeface="Constantia"/>
              <a:cs typeface="Constantia"/>
            </a:endParaRPr>
          </a:p>
          <a:p>
            <a:pPr>
              <a:lnSpc>
                <a:spcPct val="100000"/>
              </a:lnSpc>
              <a:spcBef>
                <a:spcPts val="50"/>
              </a:spcBef>
            </a:pPr>
            <a:endParaRPr sz="2750" dirty="0">
              <a:latin typeface="Constantia"/>
              <a:cs typeface="Constantia"/>
            </a:endParaRPr>
          </a:p>
          <a:p>
            <a:pPr marL="12700" marR="5080" indent="22860">
              <a:lnSpc>
                <a:spcPct val="80000"/>
              </a:lnSpc>
            </a:pPr>
            <a:r>
              <a:rPr sz="2400" spc="-15" dirty="0">
                <a:latin typeface="Constantia"/>
                <a:cs typeface="Constantia"/>
              </a:rPr>
              <a:t>where</a:t>
            </a:r>
            <a:r>
              <a:rPr sz="2400" spc="-75" dirty="0">
                <a:latin typeface="Constantia"/>
                <a:cs typeface="Constantia"/>
              </a:rPr>
              <a:t> </a:t>
            </a:r>
            <a:r>
              <a:rPr sz="2400" dirty="0">
                <a:latin typeface="Constantia"/>
                <a:cs typeface="Constantia"/>
              </a:rPr>
              <a:t>the</a:t>
            </a:r>
            <a:r>
              <a:rPr sz="2400" spc="-70" dirty="0">
                <a:latin typeface="Constantia"/>
                <a:cs typeface="Constantia"/>
              </a:rPr>
              <a:t> </a:t>
            </a:r>
            <a:r>
              <a:rPr sz="2400" dirty="0">
                <a:latin typeface="Constantia"/>
                <a:cs typeface="Constantia"/>
              </a:rPr>
              <a:t>inequality</a:t>
            </a:r>
            <a:r>
              <a:rPr sz="2400" spc="-125" dirty="0">
                <a:latin typeface="Constantia"/>
                <a:cs typeface="Constantia"/>
              </a:rPr>
              <a:t> </a:t>
            </a:r>
            <a:r>
              <a:rPr sz="2400" spc="-5" dirty="0">
                <a:latin typeface="Cambria Math"/>
                <a:cs typeface="Cambria Math"/>
              </a:rPr>
              <a:t>⌈</a:t>
            </a:r>
            <a:r>
              <a:rPr sz="2400" i="1" spc="-5" dirty="0">
                <a:latin typeface="Constantia"/>
                <a:cs typeface="Constantia"/>
              </a:rPr>
              <a:t>N</a:t>
            </a:r>
            <a:r>
              <a:rPr sz="2400" spc="-5" dirty="0">
                <a:latin typeface="Constantia"/>
                <a:cs typeface="Constantia"/>
              </a:rPr>
              <a:t>/</a:t>
            </a:r>
            <a:r>
              <a:rPr sz="2400" i="1" spc="-5" dirty="0">
                <a:latin typeface="Constantia"/>
                <a:cs typeface="Constantia"/>
              </a:rPr>
              <a:t>k</a:t>
            </a:r>
            <a:r>
              <a:rPr sz="2400" spc="-5" dirty="0">
                <a:latin typeface="Cambria Math"/>
                <a:cs typeface="Cambria Math"/>
              </a:rPr>
              <a:t>⌉</a:t>
            </a:r>
            <a:r>
              <a:rPr sz="2400" spc="55" dirty="0">
                <a:latin typeface="Cambria Math"/>
                <a:cs typeface="Cambria Math"/>
              </a:rPr>
              <a:t> </a:t>
            </a:r>
            <a:r>
              <a:rPr sz="2400" dirty="0">
                <a:latin typeface="Constantia"/>
                <a:cs typeface="Constantia"/>
              </a:rPr>
              <a:t>&lt;</a:t>
            </a:r>
            <a:r>
              <a:rPr sz="2400" spc="-15" dirty="0">
                <a:latin typeface="Constantia"/>
                <a:cs typeface="Constantia"/>
              </a:rPr>
              <a:t> </a:t>
            </a:r>
            <a:r>
              <a:rPr sz="2400" spc="-5" dirty="0">
                <a:latin typeface="Cambria Math"/>
                <a:cs typeface="Cambria Math"/>
              </a:rPr>
              <a:t>⌈</a:t>
            </a:r>
            <a:r>
              <a:rPr sz="2400" i="1" spc="-5" dirty="0">
                <a:latin typeface="Constantia"/>
                <a:cs typeface="Constantia"/>
              </a:rPr>
              <a:t>N</a:t>
            </a:r>
            <a:r>
              <a:rPr sz="2400" spc="-5" dirty="0">
                <a:latin typeface="Constantia"/>
                <a:cs typeface="Constantia"/>
              </a:rPr>
              <a:t>/</a:t>
            </a:r>
            <a:r>
              <a:rPr sz="2400" i="1" spc="-5" dirty="0">
                <a:latin typeface="Constantia"/>
                <a:cs typeface="Constantia"/>
              </a:rPr>
              <a:t>k</a:t>
            </a:r>
            <a:r>
              <a:rPr sz="2400" spc="-5" dirty="0">
                <a:latin typeface="Cambria Math"/>
                <a:cs typeface="Cambria Math"/>
              </a:rPr>
              <a:t>⌉</a:t>
            </a:r>
            <a:r>
              <a:rPr sz="2400" spc="55" dirty="0">
                <a:latin typeface="Cambria Math"/>
                <a:cs typeface="Cambria Math"/>
              </a:rPr>
              <a:t> </a:t>
            </a:r>
            <a:r>
              <a:rPr sz="2400" dirty="0">
                <a:latin typeface="Constantia"/>
                <a:cs typeface="Constantia"/>
              </a:rPr>
              <a:t>+</a:t>
            </a:r>
            <a:r>
              <a:rPr sz="2400" spc="-15" dirty="0">
                <a:latin typeface="Constantia"/>
                <a:cs typeface="Constantia"/>
              </a:rPr>
              <a:t> </a:t>
            </a:r>
            <a:r>
              <a:rPr sz="2400" dirty="0">
                <a:latin typeface="Cambria Math"/>
                <a:cs typeface="Cambria Math"/>
              </a:rPr>
              <a:t>1</a:t>
            </a:r>
            <a:r>
              <a:rPr sz="2400" spc="70" dirty="0">
                <a:latin typeface="Cambria Math"/>
                <a:cs typeface="Cambria Math"/>
              </a:rPr>
              <a:t> </a:t>
            </a:r>
            <a:r>
              <a:rPr sz="2400" dirty="0">
                <a:latin typeface="Constantia"/>
                <a:cs typeface="Constantia"/>
              </a:rPr>
              <a:t>has</a:t>
            </a:r>
            <a:r>
              <a:rPr sz="2400" spc="-70" dirty="0">
                <a:latin typeface="Constantia"/>
                <a:cs typeface="Constantia"/>
              </a:rPr>
              <a:t> </a:t>
            </a:r>
            <a:r>
              <a:rPr sz="2400" spc="-5" dirty="0">
                <a:latin typeface="Constantia"/>
                <a:cs typeface="Constantia"/>
              </a:rPr>
              <a:t>been</a:t>
            </a:r>
            <a:r>
              <a:rPr sz="2400" spc="-70" dirty="0">
                <a:latin typeface="Constantia"/>
                <a:cs typeface="Constantia"/>
              </a:rPr>
              <a:t> </a:t>
            </a:r>
            <a:r>
              <a:rPr sz="2400" spc="-5" dirty="0">
                <a:latin typeface="Constantia"/>
                <a:cs typeface="Constantia"/>
              </a:rPr>
              <a:t>used.</a:t>
            </a:r>
            <a:r>
              <a:rPr sz="2400" spc="-45" dirty="0">
                <a:latin typeface="Constantia"/>
                <a:cs typeface="Constantia"/>
              </a:rPr>
              <a:t> </a:t>
            </a:r>
            <a:r>
              <a:rPr sz="2400" spc="-5" dirty="0">
                <a:latin typeface="Constantia"/>
                <a:cs typeface="Constantia"/>
              </a:rPr>
              <a:t>This </a:t>
            </a:r>
            <a:r>
              <a:rPr sz="2400" spc="-590" dirty="0">
                <a:latin typeface="Constantia"/>
                <a:cs typeface="Constantia"/>
              </a:rPr>
              <a:t> </a:t>
            </a:r>
            <a:r>
              <a:rPr sz="2400" spc="-5" dirty="0">
                <a:latin typeface="Constantia"/>
                <a:cs typeface="Constantia"/>
              </a:rPr>
              <a:t>is</a:t>
            </a:r>
            <a:r>
              <a:rPr sz="2400" spc="-105" dirty="0">
                <a:latin typeface="Constantia"/>
                <a:cs typeface="Constantia"/>
              </a:rPr>
              <a:t> </a:t>
            </a:r>
            <a:r>
              <a:rPr sz="2400" dirty="0">
                <a:latin typeface="Constantia"/>
                <a:cs typeface="Constantia"/>
              </a:rPr>
              <a:t>a</a:t>
            </a:r>
            <a:r>
              <a:rPr sz="2400" spc="-120" dirty="0">
                <a:latin typeface="Constantia"/>
                <a:cs typeface="Constantia"/>
              </a:rPr>
              <a:t> </a:t>
            </a:r>
            <a:r>
              <a:rPr sz="2400" spc="-10" dirty="0">
                <a:latin typeface="Constantia"/>
                <a:cs typeface="Constantia"/>
              </a:rPr>
              <a:t>contradiction</a:t>
            </a:r>
            <a:r>
              <a:rPr sz="2400" spc="-20" dirty="0">
                <a:latin typeface="Constantia"/>
                <a:cs typeface="Constantia"/>
              </a:rPr>
              <a:t> </a:t>
            </a:r>
            <a:r>
              <a:rPr sz="2400" spc="-5" dirty="0">
                <a:latin typeface="Constantia"/>
                <a:cs typeface="Constantia"/>
              </a:rPr>
              <a:t>because</a:t>
            </a:r>
            <a:r>
              <a:rPr sz="2400" spc="-80" dirty="0">
                <a:latin typeface="Constantia"/>
                <a:cs typeface="Constantia"/>
              </a:rPr>
              <a:t> </a:t>
            </a:r>
            <a:r>
              <a:rPr sz="2400" spc="-5" dirty="0">
                <a:latin typeface="Constantia"/>
                <a:cs typeface="Constantia"/>
              </a:rPr>
              <a:t>there</a:t>
            </a:r>
            <a:r>
              <a:rPr sz="2400" spc="-120" dirty="0">
                <a:latin typeface="Constantia"/>
                <a:cs typeface="Constantia"/>
              </a:rPr>
              <a:t> </a:t>
            </a:r>
            <a:r>
              <a:rPr sz="2400" spc="-10" dirty="0">
                <a:latin typeface="Constantia"/>
                <a:cs typeface="Constantia"/>
              </a:rPr>
              <a:t>are</a:t>
            </a:r>
            <a:r>
              <a:rPr sz="2400" spc="-120" dirty="0">
                <a:latin typeface="Constantia"/>
                <a:cs typeface="Constantia"/>
              </a:rPr>
              <a:t> </a:t>
            </a:r>
            <a:r>
              <a:rPr sz="2400" dirty="0">
                <a:latin typeface="Constantia"/>
                <a:cs typeface="Constantia"/>
              </a:rPr>
              <a:t>a</a:t>
            </a:r>
            <a:r>
              <a:rPr sz="2400" spc="-85" dirty="0">
                <a:latin typeface="Constantia"/>
                <a:cs typeface="Constantia"/>
              </a:rPr>
              <a:t> </a:t>
            </a:r>
            <a:r>
              <a:rPr sz="2400" spc="-5" dirty="0">
                <a:latin typeface="Constantia"/>
                <a:cs typeface="Constantia"/>
              </a:rPr>
              <a:t>total</a:t>
            </a:r>
            <a:r>
              <a:rPr sz="2400" spc="-60" dirty="0">
                <a:latin typeface="Constantia"/>
                <a:cs typeface="Constantia"/>
              </a:rPr>
              <a:t> </a:t>
            </a:r>
            <a:r>
              <a:rPr sz="2400" dirty="0">
                <a:latin typeface="Constantia"/>
                <a:cs typeface="Constantia"/>
              </a:rPr>
              <a:t>of</a:t>
            </a:r>
            <a:r>
              <a:rPr sz="2400" spc="60" dirty="0">
                <a:latin typeface="Constantia"/>
                <a:cs typeface="Constantia"/>
              </a:rPr>
              <a:t> </a:t>
            </a:r>
            <a:r>
              <a:rPr sz="2400" dirty="0">
                <a:latin typeface="Constantia"/>
                <a:cs typeface="Constantia"/>
              </a:rPr>
              <a:t>n</a:t>
            </a:r>
            <a:r>
              <a:rPr sz="2400" spc="-90" dirty="0">
                <a:latin typeface="Constantia"/>
                <a:cs typeface="Constantia"/>
              </a:rPr>
              <a:t> </a:t>
            </a:r>
            <a:r>
              <a:rPr sz="2400" spc="-5" dirty="0">
                <a:latin typeface="Constantia"/>
                <a:cs typeface="Constantia"/>
              </a:rPr>
              <a:t>objects.</a:t>
            </a:r>
            <a:endParaRPr sz="2400" dirty="0">
              <a:latin typeface="Constantia"/>
              <a:cs typeface="Constantia"/>
            </a:endParaRPr>
          </a:p>
        </p:txBody>
      </p:sp>
      <p:pic>
        <p:nvPicPr>
          <p:cNvPr id="10" name="object 10"/>
          <p:cNvPicPr/>
          <p:nvPr/>
        </p:nvPicPr>
        <p:blipFill>
          <a:blip r:embed="rId2" cstate="print"/>
          <a:stretch>
            <a:fillRect/>
          </a:stretch>
        </p:blipFill>
        <p:spPr>
          <a:xfrm>
            <a:off x="2285999" y="3886200"/>
            <a:ext cx="3909060" cy="518160"/>
          </a:xfrm>
          <a:prstGeom prst="rect">
            <a:avLst/>
          </a:prstGeom>
        </p:spPr>
      </p:pic>
      <p:pic>
        <p:nvPicPr>
          <p:cNvPr id="11" name="object 11"/>
          <p:cNvPicPr/>
          <p:nvPr/>
        </p:nvPicPr>
        <p:blipFill>
          <a:blip r:embed="rId3" cstate="print"/>
          <a:stretch>
            <a:fillRect/>
          </a:stretch>
        </p:blipFill>
        <p:spPr>
          <a:xfrm>
            <a:off x="8355153" y="5138937"/>
            <a:ext cx="178307" cy="178308"/>
          </a:xfrm>
          <a:prstGeom prst="rect">
            <a:avLst/>
          </a:prstGeom>
        </p:spPr>
      </p:pic>
      <p:sp>
        <p:nvSpPr>
          <p:cNvPr id="12" name="Rectangle 11">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501626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98231" y="26377"/>
            <a:ext cx="5295265"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Pigeonhole</a:t>
            </a:r>
            <a:r>
              <a:rPr sz="5000" spc="-90" dirty="0">
                <a:solidFill>
                  <a:srgbClr val="04607A"/>
                </a:solidFill>
                <a:latin typeface="Calibri"/>
                <a:cs typeface="Calibri"/>
              </a:rPr>
              <a:t> </a:t>
            </a:r>
            <a:r>
              <a:rPr sz="5000" dirty="0">
                <a:solidFill>
                  <a:srgbClr val="04607A"/>
                </a:solidFill>
                <a:latin typeface="Calibri"/>
                <a:cs typeface="Calibri"/>
              </a:rPr>
              <a:t>Principle</a:t>
            </a:r>
            <a:endParaRPr sz="5000" dirty="0">
              <a:latin typeface="Calibri"/>
              <a:cs typeface="Calibri"/>
            </a:endParaRPr>
          </a:p>
        </p:txBody>
      </p:sp>
      <p:sp>
        <p:nvSpPr>
          <p:cNvPr id="9" name="object 9"/>
          <p:cNvSpPr txBox="1"/>
          <p:nvPr/>
        </p:nvSpPr>
        <p:spPr>
          <a:xfrm>
            <a:off x="489439" y="1295400"/>
            <a:ext cx="7843520" cy="4181273"/>
          </a:xfrm>
          <a:prstGeom prst="rect">
            <a:avLst/>
          </a:prstGeom>
        </p:spPr>
        <p:txBody>
          <a:bodyPr vert="horz" wrap="square" lIns="0" tIns="13335" rIns="0" bIns="0" rtlCol="0">
            <a:spAutoFit/>
          </a:bodyPr>
          <a:lstStyle/>
          <a:p>
            <a:pPr marL="48895" marR="5080" indent="-36830" algn="just">
              <a:lnSpc>
                <a:spcPct val="100000"/>
              </a:lnSpc>
              <a:spcBef>
                <a:spcPts val="105"/>
              </a:spcBef>
            </a:pPr>
            <a:r>
              <a:rPr sz="2600" b="1" spc="-5" dirty="0">
                <a:latin typeface="Constantia"/>
                <a:cs typeface="Constantia"/>
              </a:rPr>
              <a:t>Example</a:t>
            </a:r>
            <a:r>
              <a:rPr sz="2600" spc="-5" dirty="0">
                <a:latin typeface="Constantia"/>
                <a:cs typeface="Constantia"/>
              </a:rPr>
              <a:t>: Among </a:t>
            </a:r>
            <a:r>
              <a:rPr sz="2600" spc="-15" dirty="0">
                <a:latin typeface="Constantia"/>
                <a:cs typeface="Constantia"/>
              </a:rPr>
              <a:t>any </a:t>
            </a:r>
            <a:r>
              <a:rPr sz="2600" spc="-10" dirty="0">
                <a:latin typeface="Constantia"/>
                <a:cs typeface="Constantia"/>
              </a:rPr>
              <a:t>group </a:t>
            </a:r>
            <a:r>
              <a:rPr sz="2600" spc="-5" dirty="0">
                <a:latin typeface="Constantia"/>
                <a:cs typeface="Constantia"/>
              </a:rPr>
              <a:t>of </a:t>
            </a:r>
            <a:r>
              <a:rPr sz="2600" spc="-5" dirty="0">
                <a:latin typeface="Cambria Math"/>
                <a:cs typeface="Cambria Math"/>
              </a:rPr>
              <a:t>367 </a:t>
            </a:r>
            <a:r>
              <a:rPr sz="2600" spc="-5" dirty="0">
                <a:latin typeface="Constantia"/>
                <a:cs typeface="Constantia"/>
              </a:rPr>
              <a:t>people, </a:t>
            </a:r>
            <a:r>
              <a:rPr sz="2600" spc="-10" dirty="0">
                <a:latin typeface="Constantia"/>
                <a:cs typeface="Constantia"/>
              </a:rPr>
              <a:t>there must </a:t>
            </a:r>
            <a:r>
              <a:rPr sz="2600" spc="-640" dirty="0">
                <a:latin typeface="Constantia"/>
                <a:cs typeface="Constantia"/>
              </a:rPr>
              <a:t> </a:t>
            </a:r>
            <a:r>
              <a:rPr sz="2600" dirty="0">
                <a:latin typeface="Constantia"/>
                <a:cs typeface="Constantia"/>
              </a:rPr>
              <a:t>be </a:t>
            </a:r>
            <a:r>
              <a:rPr sz="2600" spc="-5" dirty="0">
                <a:latin typeface="Constantia"/>
                <a:cs typeface="Constantia"/>
              </a:rPr>
              <a:t>at least </a:t>
            </a:r>
            <a:r>
              <a:rPr sz="2600" spc="-25" dirty="0">
                <a:latin typeface="Constantia"/>
                <a:cs typeface="Constantia"/>
              </a:rPr>
              <a:t>two </a:t>
            </a:r>
            <a:r>
              <a:rPr sz="2600" spc="-5" dirty="0">
                <a:latin typeface="Constantia"/>
                <a:cs typeface="Constantia"/>
              </a:rPr>
              <a:t>with the same </a:t>
            </a:r>
            <a:r>
              <a:rPr sz="2600" spc="-35" dirty="0">
                <a:latin typeface="Constantia"/>
                <a:cs typeface="Constantia"/>
              </a:rPr>
              <a:t>birthday, </a:t>
            </a:r>
            <a:r>
              <a:rPr sz="2600" spc="-5" dirty="0">
                <a:latin typeface="Constantia"/>
                <a:cs typeface="Constantia"/>
              </a:rPr>
              <a:t>because </a:t>
            </a:r>
            <a:r>
              <a:rPr sz="2600" spc="-15" dirty="0">
                <a:latin typeface="Constantia"/>
                <a:cs typeface="Constantia"/>
              </a:rPr>
              <a:t>there </a:t>
            </a:r>
            <a:r>
              <a:rPr sz="2600" spc="-10" dirty="0">
                <a:latin typeface="Constantia"/>
                <a:cs typeface="Constantia"/>
              </a:rPr>
              <a:t> are</a:t>
            </a:r>
            <a:r>
              <a:rPr sz="2600" spc="-135" dirty="0">
                <a:latin typeface="Constantia"/>
                <a:cs typeface="Constantia"/>
              </a:rPr>
              <a:t> </a:t>
            </a:r>
            <a:r>
              <a:rPr sz="2600" spc="-10" dirty="0">
                <a:latin typeface="Constantia"/>
                <a:cs typeface="Constantia"/>
              </a:rPr>
              <a:t>only</a:t>
            </a:r>
            <a:r>
              <a:rPr sz="2600" spc="-85" dirty="0">
                <a:latin typeface="Constantia"/>
                <a:cs typeface="Constantia"/>
              </a:rPr>
              <a:t> </a:t>
            </a:r>
            <a:r>
              <a:rPr sz="2600" spc="-5" dirty="0">
                <a:latin typeface="Cambria Math"/>
                <a:cs typeface="Cambria Math"/>
              </a:rPr>
              <a:t>366</a:t>
            </a:r>
            <a:r>
              <a:rPr sz="2600" spc="35" dirty="0">
                <a:latin typeface="Cambria Math"/>
                <a:cs typeface="Cambria Math"/>
              </a:rPr>
              <a:t> </a:t>
            </a:r>
            <a:r>
              <a:rPr sz="2600" dirty="0">
                <a:latin typeface="Constantia"/>
                <a:cs typeface="Constantia"/>
              </a:rPr>
              <a:t>possible</a:t>
            </a:r>
            <a:r>
              <a:rPr sz="2600" spc="-95" dirty="0">
                <a:latin typeface="Constantia"/>
                <a:cs typeface="Constantia"/>
              </a:rPr>
              <a:t> </a:t>
            </a:r>
            <a:r>
              <a:rPr sz="2600" spc="-15" dirty="0">
                <a:latin typeface="Constantia"/>
                <a:cs typeface="Constantia"/>
              </a:rPr>
              <a:t>birthdays.</a:t>
            </a:r>
            <a:r>
              <a:rPr sz="2600" spc="-25" dirty="0">
                <a:latin typeface="Constantia"/>
                <a:cs typeface="Constantia"/>
              </a:rPr>
              <a:t> </a:t>
            </a:r>
            <a:r>
              <a:rPr sz="2600" spc="-5" dirty="0">
                <a:latin typeface="Cambria Math"/>
                <a:cs typeface="Cambria Math"/>
              </a:rPr>
              <a:t>⌈367</a:t>
            </a:r>
            <a:r>
              <a:rPr sz="2600" spc="-5" dirty="0">
                <a:latin typeface="Constantia"/>
                <a:cs typeface="Constantia"/>
              </a:rPr>
              <a:t>/</a:t>
            </a:r>
            <a:r>
              <a:rPr sz="2600" spc="-5" dirty="0">
                <a:latin typeface="Cambria Math"/>
                <a:cs typeface="Cambria Math"/>
              </a:rPr>
              <a:t>366⌉</a:t>
            </a:r>
            <a:r>
              <a:rPr sz="2600" spc="-10" dirty="0">
                <a:latin typeface="Cambria Math"/>
                <a:cs typeface="Cambria Math"/>
              </a:rPr>
              <a:t> </a:t>
            </a:r>
            <a:r>
              <a:rPr sz="2600" dirty="0">
                <a:latin typeface="Cambria Math"/>
                <a:cs typeface="Cambria Math"/>
              </a:rPr>
              <a:t>= 2</a:t>
            </a:r>
            <a:endParaRPr lang="en-US" sz="2600" dirty="0">
              <a:latin typeface="Cambria Math"/>
              <a:cs typeface="Cambria Math"/>
            </a:endParaRPr>
          </a:p>
          <a:p>
            <a:pPr marL="48895" marR="5080" indent="-36830" algn="just">
              <a:lnSpc>
                <a:spcPct val="100000"/>
              </a:lnSpc>
              <a:spcBef>
                <a:spcPts val="105"/>
              </a:spcBef>
            </a:pPr>
            <a:endParaRPr sz="2600" dirty="0">
              <a:latin typeface="Cambria Math"/>
              <a:cs typeface="Cambria Math"/>
            </a:endParaRPr>
          </a:p>
          <a:p>
            <a:pPr marL="48895" algn="just">
              <a:lnSpc>
                <a:spcPct val="100000"/>
              </a:lnSpc>
              <a:spcBef>
                <a:spcPts val="620"/>
              </a:spcBef>
            </a:pPr>
            <a:r>
              <a:rPr sz="2600" b="1" spc="-10" dirty="0">
                <a:latin typeface="Constantia"/>
                <a:cs typeface="Constantia"/>
              </a:rPr>
              <a:t>Example</a:t>
            </a:r>
            <a:r>
              <a:rPr sz="2600" spc="-10" dirty="0">
                <a:latin typeface="Constantia"/>
                <a:cs typeface="Constantia"/>
              </a:rPr>
              <a:t>:</a:t>
            </a:r>
            <a:r>
              <a:rPr sz="2600" spc="1260" dirty="0">
                <a:latin typeface="Constantia"/>
                <a:cs typeface="Constantia"/>
              </a:rPr>
              <a:t> </a:t>
            </a:r>
            <a:r>
              <a:rPr sz="2600" spc="-5" dirty="0">
                <a:latin typeface="Constantia"/>
                <a:cs typeface="Constantia"/>
              </a:rPr>
              <a:t>Among</a:t>
            </a:r>
            <a:r>
              <a:rPr sz="2600" spc="1270" dirty="0">
                <a:latin typeface="Constantia"/>
                <a:cs typeface="Constantia"/>
              </a:rPr>
              <a:t> </a:t>
            </a:r>
            <a:r>
              <a:rPr sz="2600" spc="-5" dirty="0">
                <a:latin typeface="Cambria Math"/>
                <a:cs typeface="Cambria Math"/>
              </a:rPr>
              <a:t>100</a:t>
            </a:r>
            <a:r>
              <a:rPr sz="2600" spc="1345" dirty="0">
                <a:latin typeface="Cambria Math"/>
                <a:cs typeface="Cambria Math"/>
              </a:rPr>
              <a:t> </a:t>
            </a:r>
            <a:r>
              <a:rPr sz="2600" spc="-5" dirty="0">
                <a:latin typeface="Constantia"/>
                <a:cs typeface="Constantia"/>
              </a:rPr>
              <a:t>people</a:t>
            </a:r>
            <a:r>
              <a:rPr sz="2600" spc="1210" dirty="0">
                <a:latin typeface="Constantia"/>
                <a:cs typeface="Constantia"/>
              </a:rPr>
              <a:t> </a:t>
            </a:r>
            <a:r>
              <a:rPr sz="2600" spc="-10" dirty="0">
                <a:latin typeface="Constantia"/>
                <a:cs typeface="Constantia"/>
              </a:rPr>
              <a:t>there</a:t>
            </a:r>
            <a:r>
              <a:rPr sz="2600" spc="1195" dirty="0">
                <a:latin typeface="Constantia"/>
                <a:cs typeface="Constantia"/>
              </a:rPr>
              <a:t> </a:t>
            </a:r>
            <a:r>
              <a:rPr sz="2600" spc="-10" dirty="0">
                <a:latin typeface="Constantia"/>
                <a:cs typeface="Constantia"/>
              </a:rPr>
              <a:t>are</a:t>
            </a:r>
            <a:r>
              <a:rPr sz="2600" spc="1200" dirty="0">
                <a:latin typeface="Constantia"/>
                <a:cs typeface="Constantia"/>
              </a:rPr>
              <a:t> </a:t>
            </a:r>
            <a:r>
              <a:rPr sz="2600" spc="-5" dirty="0">
                <a:latin typeface="Constantia"/>
                <a:cs typeface="Constantia"/>
              </a:rPr>
              <a:t>at</a:t>
            </a:r>
            <a:r>
              <a:rPr sz="2600" spc="1210" dirty="0">
                <a:latin typeface="Constantia"/>
                <a:cs typeface="Constantia"/>
              </a:rPr>
              <a:t> </a:t>
            </a:r>
            <a:r>
              <a:rPr sz="2600" spc="-5" dirty="0">
                <a:latin typeface="Constantia"/>
                <a:cs typeface="Constantia"/>
              </a:rPr>
              <a:t>least</a:t>
            </a:r>
            <a:endParaRPr sz="2600" dirty="0">
              <a:latin typeface="Constantia"/>
              <a:cs typeface="Constantia"/>
            </a:endParaRPr>
          </a:p>
          <a:p>
            <a:pPr marL="48895" algn="just">
              <a:lnSpc>
                <a:spcPct val="100000"/>
              </a:lnSpc>
            </a:pPr>
            <a:r>
              <a:rPr sz="2600" spc="-5" dirty="0">
                <a:latin typeface="Cambria Math"/>
                <a:cs typeface="Cambria Math"/>
              </a:rPr>
              <a:t>⌈100</a:t>
            </a:r>
            <a:r>
              <a:rPr sz="2600" spc="-5" dirty="0">
                <a:latin typeface="Constantia"/>
                <a:cs typeface="Constantia"/>
              </a:rPr>
              <a:t>/</a:t>
            </a:r>
            <a:r>
              <a:rPr sz="2600" spc="-5" dirty="0">
                <a:latin typeface="Cambria Math"/>
                <a:cs typeface="Cambria Math"/>
              </a:rPr>
              <a:t>12⌉</a:t>
            </a:r>
            <a:r>
              <a:rPr sz="2600" spc="-10" dirty="0">
                <a:latin typeface="Cambria Math"/>
                <a:cs typeface="Cambria Math"/>
              </a:rPr>
              <a:t> </a:t>
            </a:r>
            <a:r>
              <a:rPr sz="2600" dirty="0">
                <a:latin typeface="Cambria Math"/>
                <a:cs typeface="Cambria Math"/>
              </a:rPr>
              <a:t>= 9</a:t>
            </a:r>
            <a:r>
              <a:rPr sz="2600" spc="10" dirty="0">
                <a:latin typeface="Cambria Math"/>
                <a:cs typeface="Cambria Math"/>
              </a:rPr>
              <a:t> </a:t>
            </a:r>
            <a:r>
              <a:rPr sz="2600" spc="-10" dirty="0">
                <a:latin typeface="Constantia"/>
                <a:cs typeface="Constantia"/>
              </a:rPr>
              <a:t>who</a:t>
            </a:r>
            <a:r>
              <a:rPr sz="2600" spc="-145" dirty="0">
                <a:latin typeface="Constantia"/>
                <a:cs typeface="Constantia"/>
              </a:rPr>
              <a:t> </a:t>
            </a:r>
            <a:r>
              <a:rPr sz="2600" spc="-25" dirty="0">
                <a:latin typeface="Constantia"/>
                <a:cs typeface="Constantia"/>
              </a:rPr>
              <a:t>were</a:t>
            </a:r>
            <a:r>
              <a:rPr sz="2600" spc="-80" dirty="0">
                <a:latin typeface="Constantia"/>
                <a:cs typeface="Constantia"/>
              </a:rPr>
              <a:t> </a:t>
            </a:r>
            <a:r>
              <a:rPr sz="2600" spc="-5" dirty="0">
                <a:latin typeface="Constantia"/>
                <a:cs typeface="Constantia"/>
              </a:rPr>
              <a:t>born</a:t>
            </a:r>
            <a:r>
              <a:rPr sz="2600" spc="-50" dirty="0">
                <a:latin typeface="Constantia"/>
                <a:cs typeface="Constantia"/>
              </a:rPr>
              <a:t> </a:t>
            </a:r>
            <a:r>
              <a:rPr sz="2600" spc="-5" dirty="0">
                <a:latin typeface="Constantia"/>
                <a:cs typeface="Constantia"/>
              </a:rPr>
              <a:t>in</a:t>
            </a:r>
            <a:r>
              <a:rPr sz="2600" spc="-55" dirty="0">
                <a:latin typeface="Constantia"/>
                <a:cs typeface="Constantia"/>
              </a:rPr>
              <a:t> </a:t>
            </a:r>
            <a:r>
              <a:rPr sz="2600" spc="-5" dirty="0">
                <a:latin typeface="Constantia"/>
                <a:cs typeface="Constantia"/>
              </a:rPr>
              <a:t>the</a:t>
            </a:r>
            <a:r>
              <a:rPr sz="2600" spc="-120" dirty="0">
                <a:latin typeface="Constantia"/>
                <a:cs typeface="Constantia"/>
              </a:rPr>
              <a:t> </a:t>
            </a:r>
            <a:r>
              <a:rPr sz="2600" dirty="0">
                <a:latin typeface="Constantia"/>
                <a:cs typeface="Constantia"/>
              </a:rPr>
              <a:t>same</a:t>
            </a:r>
            <a:r>
              <a:rPr sz="2600" spc="-80" dirty="0">
                <a:latin typeface="Constantia"/>
                <a:cs typeface="Constantia"/>
              </a:rPr>
              <a:t> </a:t>
            </a:r>
            <a:r>
              <a:rPr sz="2600" spc="-5" dirty="0">
                <a:latin typeface="Constantia"/>
                <a:cs typeface="Constantia"/>
              </a:rPr>
              <a:t>month.</a:t>
            </a:r>
            <a:endParaRPr lang="en-US" sz="2600" spc="-5" dirty="0">
              <a:latin typeface="Constantia"/>
              <a:cs typeface="Constantia"/>
            </a:endParaRPr>
          </a:p>
          <a:p>
            <a:pPr marL="48895" algn="just">
              <a:lnSpc>
                <a:spcPct val="100000"/>
              </a:lnSpc>
            </a:pPr>
            <a:endParaRPr sz="2600" dirty="0">
              <a:latin typeface="Constantia"/>
              <a:cs typeface="Constantia"/>
            </a:endParaRPr>
          </a:p>
          <a:p>
            <a:pPr marL="48895" marR="6350" algn="just">
              <a:lnSpc>
                <a:spcPct val="100400"/>
              </a:lnSpc>
              <a:spcBef>
                <a:spcPts val="590"/>
              </a:spcBef>
            </a:pPr>
            <a:r>
              <a:rPr sz="2600" b="1" spc="-10" dirty="0">
                <a:latin typeface="Constantia"/>
                <a:cs typeface="Constantia"/>
              </a:rPr>
              <a:t>Example</a:t>
            </a:r>
            <a:r>
              <a:rPr sz="2600" spc="-10" dirty="0">
                <a:latin typeface="Constantia"/>
                <a:cs typeface="Constantia"/>
              </a:rPr>
              <a:t>: </a:t>
            </a:r>
            <a:r>
              <a:rPr sz="2600" dirty="0">
                <a:latin typeface="Constantia"/>
                <a:cs typeface="Constantia"/>
              </a:rPr>
              <a:t>In </a:t>
            </a:r>
            <a:r>
              <a:rPr sz="2600" spc="-15" dirty="0">
                <a:latin typeface="Constantia"/>
                <a:cs typeface="Constantia"/>
              </a:rPr>
              <a:t>any </a:t>
            </a:r>
            <a:r>
              <a:rPr sz="2600" dirty="0">
                <a:latin typeface="Constantia"/>
                <a:cs typeface="Constantia"/>
              </a:rPr>
              <a:t>set </a:t>
            </a:r>
            <a:r>
              <a:rPr sz="2600" spc="-5" dirty="0">
                <a:latin typeface="Constantia"/>
                <a:cs typeface="Constantia"/>
              </a:rPr>
              <a:t>of </a:t>
            </a:r>
            <a:r>
              <a:rPr sz="2600" spc="-20" dirty="0">
                <a:latin typeface="Constantia"/>
                <a:cs typeface="Constantia"/>
              </a:rPr>
              <a:t>27 </a:t>
            </a:r>
            <a:r>
              <a:rPr sz="2600" spc="-5" dirty="0">
                <a:latin typeface="Constantia"/>
                <a:cs typeface="Constantia"/>
              </a:rPr>
              <a:t>English </a:t>
            </a:r>
            <a:r>
              <a:rPr sz="2600" dirty="0">
                <a:latin typeface="Constantia"/>
                <a:cs typeface="Constantia"/>
              </a:rPr>
              <a:t>, </a:t>
            </a:r>
            <a:r>
              <a:rPr sz="2600" spc="-10" dirty="0">
                <a:latin typeface="Constantia"/>
                <a:cs typeface="Constantia"/>
              </a:rPr>
              <a:t>must </a:t>
            </a:r>
            <a:r>
              <a:rPr sz="2600" dirty="0">
                <a:latin typeface="Constantia"/>
                <a:cs typeface="Constantia"/>
              </a:rPr>
              <a:t>be </a:t>
            </a:r>
            <a:r>
              <a:rPr sz="2600" spc="-5" dirty="0">
                <a:latin typeface="Constantia"/>
                <a:cs typeface="Constantia"/>
              </a:rPr>
              <a:t>at least </a:t>
            </a:r>
            <a:r>
              <a:rPr sz="2600" dirty="0">
                <a:latin typeface="Constantia"/>
                <a:cs typeface="Constantia"/>
              </a:rPr>
              <a:t> </a:t>
            </a:r>
            <a:r>
              <a:rPr sz="2600" spc="-25" dirty="0">
                <a:latin typeface="Constantia"/>
                <a:cs typeface="Constantia"/>
              </a:rPr>
              <a:t>two </a:t>
            </a:r>
            <a:r>
              <a:rPr sz="2600" spc="-5" dirty="0">
                <a:latin typeface="Constantia"/>
                <a:cs typeface="Constantia"/>
              </a:rPr>
              <a:t>that begin </a:t>
            </a:r>
            <a:r>
              <a:rPr sz="2600" dirty="0">
                <a:latin typeface="Constantia"/>
                <a:cs typeface="Constantia"/>
              </a:rPr>
              <a:t>with </a:t>
            </a:r>
            <a:r>
              <a:rPr sz="2600" spc="-5" dirty="0">
                <a:latin typeface="Constantia"/>
                <a:cs typeface="Constantia"/>
              </a:rPr>
              <a:t>the </a:t>
            </a:r>
            <a:r>
              <a:rPr sz="2600" dirty="0">
                <a:latin typeface="Constantia"/>
                <a:cs typeface="Constantia"/>
              </a:rPr>
              <a:t>same </a:t>
            </a:r>
            <a:r>
              <a:rPr sz="2600" spc="-45" dirty="0">
                <a:latin typeface="Constantia"/>
                <a:cs typeface="Constantia"/>
              </a:rPr>
              <a:t>letter, </a:t>
            </a:r>
            <a:r>
              <a:rPr sz="2600" spc="-10" dirty="0">
                <a:latin typeface="Constantia"/>
                <a:cs typeface="Constantia"/>
              </a:rPr>
              <a:t>since there </a:t>
            </a:r>
            <a:r>
              <a:rPr sz="2600" spc="-15" dirty="0">
                <a:latin typeface="Constantia"/>
                <a:cs typeface="Constantia"/>
              </a:rPr>
              <a:t>are </a:t>
            </a:r>
            <a:r>
              <a:rPr sz="2600" spc="-5" dirty="0">
                <a:latin typeface="Constantia"/>
                <a:cs typeface="Constantia"/>
              </a:rPr>
              <a:t>26 </a:t>
            </a:r>
            <a:r>
              <a:rPr sz="2600" dirty="0">
                <a:latin typeface="Constantia"/>
                <a:cs typeface="Constantia"/>
              </a:rPr>
              <a:t> </a:t>
            </a:r>
            <a:r>
              <a:rPr sz="2600" spc="-10" dirty="0">
                <a:latin typeface="Constantia"/>
                <a:cs typeface="Constantia"/>
              </a:rPr>
              <a:t>letters</a:t>
            </a:r>
            <a:r>
              <a:rPr sz="2600" spc="-105" dirty="0">
                <a:latin typeface="Constantia"/>
                <a:cs typeface="Constantia"/>
              </a:rPr>
              <a:t> </a:t>
            </a:r>
            <a:r>
              <a:rPr sz="2600" spc="-5" dirty="0">
                <a:latin typeface="Constantia"/>
                <a:cs typeface="Constantia"/>
              </a:rPr>
              <a:t>in</a:t>
            </a:r>
            <a:r>
              <a:rPr sz="2600" spc="-60" dirty="0">
                <a:latin typeface="Constantia"/>
                <a:cs typeface="Constantia"/>
              </a:rPr>
              <a:t> </a:t>
            </a:r>
            <a:r>
              <a:rPr sz="2600" spc="-5" dirty="0">
                <a:latin typeface="Constantia"/>
                <a:cs typeface="Constantia"/>
              </a:rPr>
              <a:t>the</a:t>
            </a:r>
            <a:r>
              <a:rPr sz="2600" spc="-75" dirty="0">
                <a:latin typeface="Constantia"/>
                <a:cs typeface="Constantia"/>
              </a:rPr>
              <a:t> </a:t>
            </a:r>
            <a:r>
              <a:rPr sz="2600" spc="-5" dirty="0">
                <a:latin typeface="Constantia"/>
                <a:cs typeface="Constantia"/>
              </a:rPr>
              <a:t>English</a:t>
            </a:r>
            <a:r>
              <a:rPr sz="2600" spc="-125" dirty="0">
                <a:latin typeface="Constantia"/>
                <a:cs typeface="Constantia"/>
              </a:rPr>
              <a:t> </a:t>
            </a:r>
            <a:r>
              <a:rPr sz="2600" dirty="0">
                <a:latin typeface="Constantia"/>
                <a:cs typeface="Constantia"/>
              </a:rPr>
              <a:t>alphabet.</a:t>
            </a:r>
            <a:r>
              <a:rPr sz="2600" spc="-25" dirty="0">
                <a:latin typeface="Constantia"/>
                <a:cs typeface="Constantia"/>
              </a:rPr>
              <a:t> </a:t>
            </a:r>
            <a:r>
              <a:rPr sz="2600" spc="-5" dirty="0">
                <a:latin typeface="Cambria Math"/>
                <a:cs typeface="Cambria Math"/>
              </a:rPr>
              <a:t>⌈27</a:t>
            </a:r>
            <a:r>
              <a:rPr sz="2600" spc="-5" dirty="0">
                <a:latin typeface="Constantia"/>
                <a:cs typeface="Constantia"/>
              </a:rPr>
              <a:t>/</a:t>
            </a:r>
            <a:r>
              <a:rPr sz="2600" spc="-5" dirty="0">
                <a:latin typeface="Cambria Math"/>
                <a:cs typeface="Cambria Math"/>
              </a:rPr>
              <a:t>26⌉</a:t>
            </a:r>
            <a:r>
              <a:rPr sz="2600" dirty="0">
                <a:latin typeface="Cambria Math"/>
                <a:cs typeface="Cambria Math"/>
              </a:rPr>
              <a:t> =</a:t>
            </a:r>
            <a:r>
              <a:rPr sz="2600" spc="-15" dirty="0">
                <a:latin typeface="Cambria Math"/>
                <a:cs typeface="Cambria Math"/>
              </a:rPr>
              <a:t> </a:t>
            </a:r>
            <a:r>
              <a:rPr sz="2600" dirty="0">
                <a:latin typeface="Cambria Math"/>
                <a:cs typeface="Cambria Math"/>
              </a:rPr>
              <a:t>2</a:t>
            </a: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11148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152400"/>
            <a:ext cx="7501890" cy="574675"/>
          </a:xfrm>
          <a:prstGeom prst="rect">
            <a:avLst/>
          </a:prstGeom>
        </p:spPr>
        <p:txBody>
          <a:bodyPr vert="horz" wrap="square" lIns="0" tIns="12700" rIns="0" bIns="0" rtlCol="0">
            <a:spAutoFit/>
          </a:bodyPr>
          <a:lstStyle/>
          <a:p>
            <a:pPr marL="12700">
              <a:lnSpc>
                <a:spcPct val="100000"/>
              </a:lnSpc>
              <a:spcBef>
                <a:spcPts val="100"/>
              </a:spcBef>
              <a:tabLst>
                <a:tab pos="4958715" algn="l"/>
              </a:tabLst>
            </a:pPr>
            <a:r>
              <a:rPr sz="3600" dirty="0">
                <a:solidFill>
                  <a:srgbClr val="04607A"/>
                </a:solidFill>
                <a:latin typeface="Calibri"/>
                <a:cs typeface="Calibri"/>
              </a:rPr>
              <a:t>Basic</a:t>
            </a:r>
            <a:r>
              <a:rPr sz="3600" spc="5" dirty="0">
                <a:solidFill>
                  <a:srgbClr val="04607A"/>
                </a:solidFill>
                <a:latin typeface="Calibri"/>
                <a:cs typeface="Calibri"/>
              </a:rPr>
              <a:t> </a:t>
            </a:r>
            <a:r>
              <a:rPr sz="3600" spc="-5" dirty="0">
                <a:solidFill>
                  <a:srgbClr val="04607A"/>
                </a:solidFill>
                <a:latin typeface="Calibri"/>
                <a:cs typeface="Calibri"/>
              </a:rPr>
              <a:t>Counting</a:t>
            </a:r>
            <a:r>
              <a:rPr sz="3600" spc="-15" dirty="0">
                <a:solidFill>
                  <a:srgbClr val="04607A"/>
                </a:solidFill>
                <a:latin typeface="Calibri"/>
                <a:cs typeface="Calibri"/>
              </a:rPr>
              <a:t> </a:t>
            </a:r>
            <a:r>
              <a:rPr sz="3600" dirty="0">
                <a:solidFill>
                  <a:srgbClr val="04607A"/>
                </a:solidFill>
                <a:latin typeface="Calibri"/>
                <a:cs typeface="Calibri"/>
              </a:rPr>
              <a:t>Principles:	</a:t>
            </a:r>
            <a:r>
              <a:rPr sz="3600" spc="-5" dirty="0">
                <a:solidFill>
                  <a:srgbClr val="04607A"/>
                </a:solidFill>
                <a:latin typeface="Calibri"/>
                <a:cs typeface="Calibri"/>
              </a:rPr>
              <a:t>The</a:t>
            </a:r>
            <a:r>
              <a:rPr sz="3600" spc="-50" dirty="0">
                <a:solidFill>
                  <a:srgbClr val="04607A"/>
                </a:solidFill>
                <a:latin typeface="Calibri"/>
                <a:cs typeface="Calibri"/>
              </a:rPr>
              <a:t> </a:t>
            </a:r>
            <a:r>
              <a:rPr sz="3600" spc="-5" dirty="0">
                <a:solidFill>
                  <a:srgbClr val="04607A"/>
                </a:solidFill>
                <a:latin typeface="Calibri"/>
                <a:cs typeface="Calibri"/>
              </a:rPr>
              <a:t>Sum</a:t>
            </a:r>
            <a:r>
              <a:rPr sz="3600" spc="-60" dirty="0">
                <a:solidFill>
                  <a:srgbClr val="04607A"/>
                </a:solidFill>
                <a:latin typeface="Calibri"/>
                <a:cs typeface="Calibri"/>
              </a:rPr>
              <a:t> </a:t>
            </a:r>
            <a:r>
              <a:rPr sz="3600" dirty="0">
                <a:solidFill>
                  <a:srgbClr val="04607A"/>
                </a:solidFill>
                <a:latin typeface="Calibri"/>
                <a:cs typeface="Calibri"/>
              </a:rPr>
              <a:t>Rule</a:t>
            </a:r>
            <a:endParaRPr sz="3600" dirty="0">
              <a:latin typeface="Calibri"/>
              <a:cs typeface="Calibri"/>
            </a:endParaRPr>
          </a:p>
        </p:txBody>
      </p:sp>
      <p:sp>
        <p:nvSpPr>
          <p:cNvPr id="3" name="object 3"/>
          <p:cNvSpPr txBox="1"/>
          <p:nvPr/>
        </p:nvSpPr>
        <p:spPr>
          <a:xfrm>
            <a:off x="457200" y="990600"/>
            <a:ext cx="8082280" cy="4104329"/>
          </a:xfrm>
          <a:prstGeom prst="rect">
            <a:avLst/>
          </a:prstGeom>
        </p:spPr>
        <p:txBody>
          <a:bodyPr vert="horz" wrap="square" lIns="0" tIns="13335" rIns="0" bIns="0" rtlCol="0">
            <a:spAutoFit/>
          </a:bodyPr>
          <a:lstStyle/>
          <a:p>
            <a:pPr marL="286385" marR="5080" indent="-274320" algn="just">
              <a:lnSpc>
                <a:spcPct val="100000"/>
              </a:lnSpc>
              <a:spcBef>
                <a:spcPts val="105"/>
              </a:spcBef>
            </a:pPr>
            <a:r>
              <a:rPr sz="2600" b="1" spc="-10" dirty="0">
                <a:latin typeface="Constantia"/>
                <a:cs typeface="Constantia"/>
              </a:rPr>
              <a:t>Example</a:t>
            </a:r>
            <a:r>
              <a:rPr sz="2600" spc="-10" dirty="0">
                <a:latin typeface="Constantia"/>
                <a:cs typeface="Constantia"/>
              </a:rPr>
              <a:t>:</a:t>
            </a:r>
            <a:r>
              <a:rPr sz="2600" spc="-5" dirty="0">
                <a:latin typeface="Constantia"/>
                <a:cs typeface="Constantia"/>
              </a:rPr>
              <a:t> The </a:t>
            </a:r>
            <a:r>
              <a:rPr sz="2600" dirty="0">
                <a:latin typeface="Constantia"/>
                <a:cs typeface="Constantia"/>
              </a:rPr>
              <a:t>mathematics </a:t>
            </a:r>
            <a:r>
              <a:rPr sz="2600" spc="-5" dirty="0">
                <a:latin typeface="Constantia"/>
                <a:cs typeface="Constantia"/>
              </a:rPr>
              <a:t>department must choose </a:t>
            </a:r>
            <a:r>
              <a:rPr sz="2600" dirty="0">
                <a:latin typeface="Constantia"/>
                <a:cs typeface="Constantia"/>
              </a:rPr>
              <a:t> either</a:t>
            </a:r>
            <a:r>
              <a:rPr sz="2600" spc="5" dirty="0">
                <a:latin typeface="Constantia"/>
                <a:cs typeface="Constantia"/>
              </a:rPr>
              <a:t> </a:t>
            </a:r>
            <a:r>
              <a:rPr sz="2600" dirty="0">
                <a:latin typeface="Constantia"/>
                <a:cs typeface="Constantia"/>
              </a:rPr>
              <a:t>a</a:t>
            </a:r>
            <a:r>
              <a:rPr sz="2600" spc="5" dirty="0">
                <a:latin typeface="Constantia"/>
                <a:cs typeface="Constantia"/>
              </a:rPr>
              <a:t> </a:t>
            </a:r>
            <a:r>
              <a:rPr sz="2600" spc="-5" dirty="0">
                <a:latin typeface="Constantia"/>
                <a:cs typeface="Constantia"/>
              </a:rPr>
              <a:t>student</a:t>
            </a:r>
            <a:r>
              <a:rPr sz="2600" dirty="0">
                <a:latin typeface="Constantia"/>
                <a:cs typeface="Constantia"/>
              </a:rPr>
              <a:t> </a:t>
            </a:r>
            <a:r>
              <a:rPr sz="2600" spc="-5" dirty="0">
                <a:latin typeface="Constantia"/>
                <a:cs typeface="Constantia"/>
              </a:rPr>
              <a:t>or</a:t>
            </a:r>
            <a:r>
              <a:rPr sz="2600" dirty="0">
                <a:latin typeface="Constantia"/>
                <a:cs typeface="Constantia"/>
              </a:rPr>
              <a:t> a</a:t>
            </a:r>
            <a:r>
              <a:rPr sz="2600" spc="5" dirty="0">
                <a:latin typeface="Constantia"/>
                <a:cs typeface="Constantia"/>
              </a:rPr>
              <a:t> </a:t>
            </a:r>
            <a:r>
              <a:rPr sz="2600" dirty="0">
                <a:latin typeface="Constantia"/>
                <a:cs typeface="Constantia"/>
              </a:rPr>
              <a:t>faculty</a:t>
            </a:r>
            <a:r>
              <a:rPr sz="2600" spc="5" dirty="0">
                <a:latin typeface="Constantia"/>
                <a:cs typeface="Constantia"/>
              </a:rPr>
              <a:t> </a:t>
            </a:r>
            <a:r>
              <a:rPr sz="2600" spc="-5" dirty="0">
                <a:latin typeface="Constantia"/>
                <a:cs typeface="Constantia"/>
              </a:rPr>
              <a:t>member</a:t>
            </a:r>
            <a:r>
              <a:rPr sz="2600" dirty="0">
                <a:latin typeface="Constantia"/>
                <a:cs typeface="Constantia"/>
              </a:rPr>
              <a:t> </a:t>
            </a:r>
            <a:r>
              <a:rPr sz="2600" spc="-5" dirty="0">
                <a:latin typeface="Constantia"/>
                <a:cs typeface="Constantia"/>
              </a:rPr>
              <a:t>as</a:t>
            </a:r>
            <a:r>
              <a:rPr sz="2600" dirty="0">
                <a:latin typeface="Constantia"/>
                <a:cs typeface="Constantia"/>
              </a:rPr>
              <a:t> a </a:t>
            </a:r>
            <a:r>
              <a:rPr sz="2600" spc="5" dirty="0">
                <a:latin typeface="Constantia"/>
                <a:cs typeface="Constantia"/>
              </a:rPr>
              <a:t> </a:t>
            </a:r>
            <a:r>
              <a:rPr sz="2600" spc="-15" dirty="0">
                <a:latin typeface="Constantia"/>
                <a:cs typeface="Constantia"/>
              </a:rPr>
              <a:t>representative </a:t>
            </a:r>
            <a:r>
              <a:rPr sz="2600" spc="-10" dirty="0">
                <a:latin typeface="Constantia"/>
                <a:cs typeface="Constantia"/>
              </a:rPr>
              <a:t>for </a:t>
            </a:r>
            <a:r>
              <a:rPr sz="2600" dirty="0">
                <a:latin typeface="Constantia"/>
                <a:cs typeface="Constantia"/>
              </a:rPr>
              <a:t>a </a:t>
            </a:r>
            <a:r>
              <a:rPr sz="2600" spc="-10" dirty="0">
                <a:latin typeface="Constantia"/>
                <a:cs typeface="Constantia"/>
              </a:rPr>
              <a:t>university </a:t>
            </a:r>
            <a:r>
              <a:rPr sz="2600" spc="-20" dirty="0">
                <a:latin typeface="Constantia"/>
                <a:cs typeface="Constantia"/>
              </a:rPr>
              <a:t>committee. </a:t>
            </a:r>
            <a:r>
              <a:rPr sz="2600" spc="-40" dirty="0">
                <a:latin typeface="Constantia"/>
                <a:cs typeface="Constantia"/>
              </a:rPr>
              <a:t>How </a:t>
            </a:r>
            <a:r>
              <a:rPr sz="2600" spc="-15" dirty="0">
                <a:latin typeface="Constantia"/>
                <a:cs typeface="Constantia"/>
              </a:rPr>
              <a:t>many </a:t>
            </a:r>
            <a:r>
              <a:rPr sz="2600" spc="-10" dirty="0">
                <a:latin typeface="Constantia"/>
                <a:cs typeface="Constantia"/>
              </a:rPr>
              <a:t> choices </a:t>
            </a:r>
            <a:r>
              <a:rPr sz="2600" spc="-15" dirty="0">
                <a:latin typeface="Constantia"/>
                <a:cs typeface="Constantia"/>
              </a:rPr>
              <a:t>are </a:t>
            </a:r>
            <a:r>
              <a:rPr sz="2600" spc="-10" dirty="0">
                <a:latin typeface="Constantia"/>
                <a:cs typeface="Constantia"/>
              </a:rPr>
              <a:t>there for </a:t>
            </a:r>
            <a:r>
              <a:rPr sz="2600" spc="-5" dirty="0">
                <a:latin typeface="Constantia"/>
                <a:cs typeface="Constantia"/>
              </a:rPr>
              <a:t>this </a:t>
            </a:r>
            <a:r>
              <a:rPr sz="2600" spc="-15" dirty="0">
                <a:latin typeface="Constantia"/>
                <a:cs typeface="Constantia"/>
              </a:rPr>
              <a:t>representative </a:t>
            </a:r>
            <a:r>
              <a:rPr sz="2600" spc="-5" dirty="0">
                <a:latin typeface="Constantia"/>
                <a:cs typeface="Constantia"/>
              </a:rPr>
              <a:t>if </a:t>
            </a:r>
            <a:r>
              <a:rPr sz="2600" spc="-10" dirty="0">
                <a:latin typeface="Constantia"/>
                <a:cs typeface="Constantia"/>
              </a:rPr>
              <a:t>there </a:t>
            </a:r>
            <a:r>
              <a:rPr sz="2600" spc="-15" dirty="0">
                <a:latin typeface="Constantia"/>
                <a:cs typeface="Constantia"/>
              </a:rPr>
              <a:t>are </a:t>
            </a:r>
            <a:r>
              <a:rPr sz="2600" spc="-5" dirty="0">
                <a:latin typeface="Cambria Math"/>
                <a:cs typeface="Cambria Math"/>
              </a:rPr>
              <a:t>37 </a:t>
            </a:r>
            <a:r>
              <a:rPr sz="2600" dirty="0">
                <a:latin typeface="Cambria Math"/>
                <a:cs typeface="Cambria Math"/>
              </a:rPr>
              <a:t> </a:t>
            </a:r>
            <a:r>
              <a:rPr sz="2600" dirty="0">
                <a:latin typeface="Constantia"/>
                <a:cs typeface="Constantia"/>
              </a:rPr>
              <a:t>members</a:t>
            </a:r>
            <a:r>
              <a:rPr sz="2600" spc="5" dirty="0">
                <a:latin typeface="Constantia"/>
                <a:cs typeface="Constantia"/>
              </a:rPr>
              <a:t> </a:t>
            </a:r>
            <a:r>
              <a:rPr sz="2600" spc="-5" dirty="0">
                <a:latin typeface="Constantia"/>
                <a:cs typeface="Constantia"/>
              </a:rPr>
              <a:t>of</a:t>
            </a:r>
            <a:r>
              <a:rPr sz="2600" dirty="0">
                <a:latin typeface="Constantia"/>
                <a:cs typeface="Constantia"/>
              </a:rPr>
              <a:t> </a:t>
            </a:r>
            <a:r>
              <a:rPr sz="2600" spc="-5" dirty="0">
                <a:latin typeface="Constantia"/>
                <a:cs typeface="Constantia"/>
              </a:rPr>
              <a:t>the</a:t>
            </a:r>
            <a:r>
              <a:rPr sz="2600" dirty="0">
                <a:latin typeface="Constantia"/>
                <a:cs typeface="Constantia"/>
              </a:rPr>
              <a:t> </a:t>
            </a:r>
            <a:r>
              <a:rPr sz="2600" spc="-5" dirty="0">
                <a:latin typeface="Constantia"/>
                <a:cs typeface="Constantia"/>
              </a:rPr>
              <a:t>mathematics</a:t>
            </a:r>
            <a:r>
              <a:rPr sz="2600" dirty="0">
                <a:latin typeface="Constantia"/>
                <a:cs typeface="Constantia"/>
              </a:rPr>
              <a:t> </a:t>
            </a:r>
            <a:r>
              <a:rPr sz="2600" spc="-5" dirty="0">
                <a:latin typeface="Constantia"/>
                <a:cs typeface="Constantia"/>
              </a:rPr>
              <a:t>faculty</a:t>
            </a:r>
            <a:r>
              <a:rPr sz="2600" dirty="0">
                <a:latin typeface="Constantia"/>
                <a:cs typeface="Constantia"/>
              </a:rPr>
              <a:t> and</a:t>
            </a:r>
            <a:r>
              <a:rPr sz="2600" spc="5" dirty="0">
                <a:latin typeface="Constantia"/>
                <a:cs typeface="Constantia"/>
              </a:rPr>
              <a:t> </a:t>
            </a:r>
            <a:r>
              <a:rPr sz="2600" spc="-5" dirty="0">
                <a:latin typeface="Cambria Math"/>
                <a:cs typeface="Cambria Math"/>
              </a:rPr>
              <a:t>83 </a:t>
            </a:r>
            <a:r>
              <a:rPr sz="2600" dirty="0">
                <a:latin typeface="Cambria Math"/>
                <a:cs typeface="Cambria Math"/>
              </a:rPr>
              <a:t> </a:t>
            </a:r>
            <a:r>
              <a:rPr sz="2600" spc="-5" dirty="0">
                <a:latin typeface="Constantia"/>
                <a:cs typeface="Constantia"/>
              </a:rPr>
              <a:t>mathematics</a:t>
            </a:r>
            <a:r>
              <a:rPr sz="2600" dirty="0">
                <a:latin typeface="Constantia"/>
                <a:cs typeface="Constantia"/>
              </a:rPr>
              <a:t> </a:t>
            </a:r>
            <a:r>
              <a:rPr sz="2600" spc="-5" dirty="0">
                <a:latin typeface="Constantia"/>
                <a:cs typeface="Constantia"/>
              </a:rPr>
              <a:t>majors</a:t>
            </a:r>
            <a:r>
              <a:rPr sz="2600" dirty="0">
                <a:latin typeface="Constantia"/>
                <a:cs typeface="Constantia"/>
              </a:rPr>
              <a:t> and</a:t>
            </a:r>
            <a:r>
              <a:rPr sz="2600" spc="5" dirty="0">
                <a:latin typeface="Constantia"/>
                <a:cs typeface="Constantia"/>
              </a:rPr>
              <a:t> </a:t>
            </a:r>
            <a:r>
              <a:rPr sz="2600" dirty="0">
                <a:latin typeface="Constantia"/>
                <a:cs typeface="Constantia"/>
              </a:rPr>
              <a:t>no</a:t>
            </a:r>
            <a:r>
              <a:rPr sz="2600" spc="5" dirty="0">
                <a:latin typeface="Constantia"/>
                <a:cs typeface="Constantia"/>
              </a:rPr>
              <a:t> </a:t>
            </a:r>
            <a:r>
              <a:rPr sz="2600" dirty="0">
                <a:latin typeface="Constantia"/>
                <a:cs typeface="Constantia"/>
              </a:rPr>
              <a:t>one</a:t>
            </a:r>
            <a:r>
              <a:rPr sz="2600" spc="5" dirty="0">
                <a:latin typeface="Constantia"/>
                <a:cs typeface="Constantia"/>
              </a:rPr>
              <a:t> </a:t>
            </a:r>
            <a:r>
              <a:rPr sz="2600" spc="-5" dirty="0">
                <a:latin typeface="Constantia"/>
                <a:cs typeface="Constantia"/>
              </a:rPr>
              <a:t>is</a:t>
            </a:r>
            <a:r>
              <a:rPr sz="2600" dirty="0">
                <a:latin typeface="Constantia"/>
                <a:cs typeface="Constantia"/>
              </a:rPr>
              <a:t> </a:t>
            </a:r>
            <a:r>
              <a:rPr sz="2600" spc="-5" dirty="0">
                <a:latin typeface="Constantia"/>
                <a:cs typeface="Constantia"/>
              </a:rPr>
              <a:t>both</a:t>
            </a:r>
            <a:r>
              <a:rPr sz="2600" dirty="0">
                <a:latin typeface="Constantia"/>
                <a:cs typeface="Constantia"/>
              </a:rPr>
              <a:t> a</a:t>
            </a:r>
            <a:r>
              <a:rPr sz="2600" spc="5" dirty="0">
                <a:latin typeface="Constantia"/>
                <a:cs typeface="Constantia"/>
              </a:rPr>
              <a:t> </a:t>
            </a:r>
            <a:r>
              <a:rPr sz="2600" spc="-5" dirty="0">
                <a:latin typeface="Constantia"/>
                <a:cs typeface="Constantia"/>
              </a:rPr>
              <a:t>faculty </a:t>
            </a:r>
            <a:r>
              <a:rPr sz="2600" dirty="0">
                <a:latin typeface="Constantia"/>
                <a:cs typeface="Constantia"/>
              </a:rPr>
              <a:t> member</a:t>
            </a:r>
            <a:r>
              <a:rPr sz="2600" spc="-175" dirty="0">
                <a:latin typeface="Constantia"/>
                <a:cs typeface="Constantia"/>
              </a:rPr>
              <a:t> </a:t>
            </a:r>
            <a:r>
              <a:rPr sz="2600" dirty="0">
                <a:latin typeface="Constantia"/>
                <a:cs typeface="Constantia"/>
              </a:rPr>
              <a:t>and</a:t>
            </a:r>
            <a:r>
              <a:rPr sz="2600" spc="-75" dirty="0">
                <a:latin typeface="Constantia"/>
                <a:cs typeface="Constantia"/>
              </a:rPr>
              <a:t> </a:t>
            </a:r>
            <a:r>
              <a:rPr sz="2600" dirty="0">
                <a:latin typeface="Constantia"/>
                <a:cs typeface="Constantia"/>
              </a:rPr>
              <a:t>a</a:t>
            </a:r>
            <a:r>
              <a:rPr sz="2600" spc="-114" dirty="0">
                <a:latin typeface="Constantia"/>
                <a:cs typeface="Constantia"/>
              </a:rPr>
              <a:t> </a:t>
            </a:r>
            <a:r>
              <a:rPr sz="2600" dirty="0">
                <a:latin typeface="Constantia"/>
                <a:cs typeface="Constantia"/>
              </a:rPr>
              <a:t>st</a:t>
            </a:r>
            <a:r>
              <a:rPr sz="2600" spc="10" dirty="0">
                <a:latin typeface="Constantia"/>
                <a:cs typeface="Constantia"/>
              </a:rPr>
              <a:t>u</a:t>
            </a:r>
            <a:r>
              <a:rPr sz="2600" spc="-5" dirty="0">
                <a:latin typeface="Constantia"/>
                <a:cs typeface="Constantia"/>
              </a:rPr>
              <a:t>den</a:t>
            </a:r>
            <a:r>
              <a:rPr sz="2600" spc="-10" dirty="0">
                <a:latin typeface="Constantia"/>
                <a:cs typeface="Constantia"/>
              </a:rPr>
              <a:t>t</a:t>
            </a:r>
            <a:r>
              <a:rPr sz="2600" dirty="0">
                <a:latin typeface="Constantia"/>
                <a:cs typeface="Constantia"/>
              </a:rPr>
              <a:t>.</a:t>
            </a:r>
            <a:endParaRPr lang="en-US" sz="2600" dirty="0">
              <a:latin typeface="Constantia"/>
              <a:cs typeface="Constantia"/>
            </a:endParaRPr>
          </a:p>
          <a:p>
            <a:pPr marL="286385" marR="5080" indent="-274320" algn="just">
              <a:lnSpc>
                <a:spcPct val="100000"/>
              </a:lnSpc>
              <a:spcBef>
                <a:spcPts val="105"/>
              </a:spcBef>
            </a:pPr>
            <a:endParaRPr sz="2600" dirty="0">
              <a:latin typeface="Constantia"/>
              <a:cs typeface="Constantia"/>
            </a:endParaRPr>
          </a:p>
          <a:p>
            <a:pPr marL="12700" algn="just">
              <a:lnSpc>
                <a:spcPct val="100000"/>
              </a:lnSpc>
              <a:spcBef>
                <a:spcPts val="620"/>
              </a:spcBef>
            </a:pPr>
            <a:r>
              <a:rPr sz="2600" b="1" spc="-5" dirty="0">
                <a:latin typeface="Constantia"/>
                <a:cs typeface="Constantia"/>
              </a:rPr>
              <a:t>Solution</a:t>
            </a:r>
            <a:r>
              <a:rPr sz="2600" spc="-5" dirty="0">
                <a:latin typeface="Constantia"/>
                <a:cs typeface="Constantia"/>
              </a:rPr>
              <a:t>:</a:t>
            </a:r>
            <a:r>
              <a:rPr sz="2600" spc="835" dirty="0">
                <a:latin typeface="Constantia"/>
                <a:cs typeface="Constantia"/>
              </a:rPr>
              <a:t> </a:t>
            </a:r>
            <a:r>
              <a:rPr sz="2600" dirty="0">
                <a:latin typeface="Constantia"/>
                <a:cs typeface="Constantia"/>
              </a:rPr>
              <a:t>By</a:t>
            </a:r>
            <a:r>
              <a:rPr sz="2600" spc="770" dirty="0">
                <a:latin typeface="Constantia"/>
                <a:cs typeface="Constantia"/>
              </a:rPr>
              <a:t> </a:t>
            </a:r>
            <a:r>
              <a:rPr sz="2600" dirty="0">
                <a:latin typeface="Constantia"/>
                <a:cs typeface="Constantia"/>
              </a:rPr>
              <a:t>the</a:t>
            </a:r>
            <a:r>
              <a:rPr sz="2600" spc="775" dirty="0">
                <a:latin typeface="Constantia"/>
                <a:cs typeface="Constantia"/>
              </a:rPr>
              <a:t> </a:t>
            </a:r>
            <a:r>
              <a:rPr sz="2600" spc="-5" dirty="0">
                <a:latin typeface="Constantia"/>
                <a:cs typeface="Constantia"/>
              </a:rPr>
              <a:t>sum</a:t>
            </a:r>
            <a:r>
              <a:rPr sz="2600" spc="805" dirty="0">
                <a:latin typeface="Constantia"/>
                <a:cs typeface="Constantia"/>
              </a:rPr>
              <a:t> </a:t>
            </a:r>
            <a:r>
              <a:rPr sz="2600" spc="-5" dirty="0">
                <a:latin typeface="Constantia"/>
                <a:cs typeface="Constantia"/>
              </a:rPr>
              <a:t>rule</a:t>
            </a:r>
            <a:r>
              <a:rPr sz="2600" spc="795" dirty="0">
                <a:latin typeface="Constantia"/>
                <a:cs typeface="Constantia"/>
              </a:rPr>
              <a:t> </a:t>
            </a:r>
            <a:r>
              <a:rPr sz="2600" spc="-10" dirty="0">
                <a:latin typeface="Constantia"/>
                <a:cs typeface="Constantia"/>
              </a:rPr>
              <a:t>it</a:t>
            </a:r>
            <a:r>
              <a:rPr sz="2600" spc="790" dirty="0">
                <a:latin typeface="Constantia"/>
                <a:cs typeface="Constantia"/>
              </a:rPr>
              <a:t> </a:t>
            </a:r>
            <a:r>
              <a:rPr sz="2600" spc="-20" dirty="0">
                <a:latin typeface="Constantia"/>
                <a:cs typeface="Constantia"/>
              </a:rPr>
              <a:t>follows</a:t>
            </a:r>
            <a:r>
              <a:rPr sz="2600" spc="790" dirty="0">
                <a:latin typeface="Constantia"/>
                <a:cs typeface="Constantia"/>
              </a:rPr>
              <a:t> </a:t>
            </a:r>
            <a:r>
              <a:rPr sz="2600" spc="-5" dirty="0">
                <a:latin typeface="Constantia"/>
                <a:cs typeface="Constantia"/>
              </a:rPr>
              <a:t>that</a:t>
            </a:r>
            <a:r>
              <a:rPr sz="2600" spc="775" dirty="0">
                <a:latin typeface="Constantia"/>
                <a:cs typeface="Constantia"/>
              </a:rPr>
              <a:t> </a:t>
            </a:r>
            <a:r>
              <a:rPr sz="2600" spc="-10" dirty="0">
                <a:latin typeface="Constantia"/>
                <a:cs typeface="Constantia"/>
              </a:rPr>
              <a:t>there</a:t>
            </a:r>
            <a:r>
              <a:rPr sz="2600" spc="780" dirty="0">
                <a:latin typeface="Constantia"/>
                <a:cs typeface="Constantia"/>
              </a:rPr>
              <a:t> </a:t>
            </a:r>
            <a:r>
              <a:rPr sz="2600" spc="-15" dirty="0">
                <a:latin typeface="Constantia"/>
                <a:cs typeface="Constantia"/>
              </a:rPr>
              <a:t>are</a:t>
            </a:r>
            <a:endParaRPr sz="2600" dirty="0">
              <a:latin typeface="Constantia"/>
              <a:cs typeface="Constantia"/>
            </a:endParaRPr>
          </a:p>
          <a:p>
            <a:pPr marL="286385" algn="just">
              <a:lnSpc>
                <a:spcPct val="100000"/>
              </a:lnSpc>
              <a:spcBef>
                <a:spcPts val="25"/>
              </a:spcBef>
            </a:pPr>
            <a:r>
              <a:rPr sz="2600" dirty="0">
                <a:latin typeface="Cambria Math"/>
                <a:cs typeface="Cambria Math"/>
              </a:rPr>
              <a:t>37</a:t>
            </a:r>
            <a:r>
              <a:rPr sz="2600" spc="70" dirty="0">
                <a:latin typeface="Cambria Math"/>
                <a:cs typeface="Cambria Math"/>
              </a:rPr>
              <a:t> </a:t>
            </a:r>
            <a:r>
              <a:rPr sz="2600" dirty="0">
                <a:latin typeface="Constantia"/>
                <a:cs typeface="Constantia"/>
              </a:rPr>
              <a:t>+</a:t>
            </a:r>
            <a:r>
              <a:rPr sz="2600" spc="-5" dirty="0">
                <a:latin typeface="Constantia"/>
                <a:cs typeface="Constantia"/>
              </a:rPr>
              <a:t> </a:t>
            </a:r>
            <a:r>
              <a:rPr sz="2600" spc="-5" dirty="0">
                <a:latin typeface="Cambria Math"/>
                <a:cs typeface="Cambria Math"/>
              </a:rPr>
              <a:t>8</a:t>
            </a:r>
            <a:r>
              <a:rPr sz="2600" dirty="0">
                <a:latin typeface="Cambria Math"/>
                <a:cs typeface="Cambria Math"/>
              </a:rPr>
              <a:t>3</a:t>
            </a:r>
            <a:r>
              <a:rPr sz="2600" spc="60" dirty="0">
                <a:latin typeface="Cambria Math"/>
                <a:cs typeface="Cambria Math"/>
              </a:rPr>
              <a:t> </a:t>
            </a:r>
            <a:r>
              <a:rPr sz="2600" dirty="0">
                <a:latin typeface="Constantia"/>
                <a:cs typeface="Constantia"/>
              </a:rPr>
              <a:t>=</a:t>
            </a:r>
            <a:r>
              <a:rPr sz="2600" spc="-5" dirty="0">
                <a:latin typeface="Constantia"/>
                <a:cs typeface="Constantia"/>
              </a:rPr>
              <a:t> </a:t>
            </a:r>
            <a:r>
              <a:rPr sz="2600" spc="-5" dirty="0">
                <a:latin typeface="Cambria Math"/>
                <a:cs typeface="Cambria Math"/>
              </a:rPr>
              <a:t>12</a:t>
            </a:r>
            <a:r>
              <a:rPr sz="2600" dirty="0">
                <a:latin typeface="Cambria Math"/>
                <a:cs typeface="Cambria Math"/>
              </a:rPr>
              <a:t>0</a:t>
            </a:r>
            <a:r>
              <a:rPr sz="2600" spc="35" dirty="0">
                <a:latin typeface="Cambria Math"/>
                <a:cs typeface="Cambria Math"/>
              </a:rPr>
              <a:t> </a:t>
            </a:r>
            <a:r>
              <a:rPr sz="2600" dirty="0">
                <a:latin typeface="Constantia"/>
                <a:cs typeface="Constantia"/>
              </a:rPr>
              <a:t>possible</a:t>
            </a:r>
            <a:r>
              <a:rPr sz="2600" spc="-165" dirty="0">
                <a:latin typeface="Constantia"/>
                <a:cs typeface="Constantia"/>
              </a:rPr>
              <a:t> </a:t>
            </a:r>
            <a:r>
              <a:rPr sz="2600" spc="-25" dirty="0">
                <a:latin typeface="Constantia"/>
                <a:cs typeface="Constantia"/>
              </a:rPr>
              <a:t>w</a:t>
            </a:r>
            <a:r>
              <a:rPr sz="2600" spc="-50" dirty="0">
                <a:latin typeface="Constantia"/>
                <a:cs typeface="Constantia"/>
              </a:rPr>
              <a:t>a</a:t>
            </a:r>
            <a:r>
              <a:rPr sz="2600" spc="-30" dirty="0">
                <a:latin typeface="Constantia"/>
                <a:cs typeface="Constantia"/>
              </a:rPr>
              <a:t>y</a:t>
            </a:r>
            <a:r>
              <a:rPr sz="2600" dirty="0">
                <a:latin typeface="Constantia"/>
                <a:cs typeface="Constantia"/>
              </a:rPr>
              <a:t>s</a:t>
            </a:r>
            <a:r>
              <a:rPr sz="2600" spc="-100" dirty="0">
                <a:latin typeface="Constantia"/>
                <a:cs typeface="Constantia"/>
              </a:rPr>
              <a:t> </a:t>
            </a:r>
            <a:r>
              <a:rPr sz="2600" spc="-35" dirty="0">
                <a:latin typeface="Constantia"/>
                <a:cs typeface="Constantia"/>
              </a:rPr>
              <a:t>t</a:t>
            </a:r>
            <a:r>
              <a:rPr sz="2600" dirty="0">
                <a:latin typeface="Constantia"/>
                <a:cs typeface="Constantia"/>
              </a:rPr>
              <a:t>o</a:t>
            </a:r>
            <a:r>
              <a:rPr sz="2600" spc="-130" dirty="0">
                <a:latin typeface="Constantia"/>
                <a:cs typeface="Constantia"/>
              </a:rPr>
              <a:t> </a:t>
            </a:r>
            <a:r>
              <a:rPr sz="2600" dirty="0">
                <a:latin typeface="Constantia"/>
                <a:cs typeface="Constantia"/>
              </a:rPr>
              <a:t>p</a:t>
            </a:r>
            <a:r>
              <a:rPr sz="2600" spc="-10" dirty="0">
                <a:latin typeface="Constantia"/>
                <a:cs typeface="Constantia"/>
              </a:rPr>
              <a:t>i</a:t>
            </a:r>
            <a:r>
              <a:rPr sz="2600" spc="-5" dirty="0">
                <a:latin typeface="Constantia"/>
                <a:cs typeface="Constantia"/>
              </a:rPr>
              <a:t>c</a:t>
            </a:r>
            <a:r>
              <a:rPr sz="2600" dirty="0">
                <a:latin typeface="Constantia"/>
                <a:cs typeface="Constantia"/>
              </a:rPr>
              <a:t>k</a:t>
            </a:r>
            <a:r>
              <a:rPr sz="2600" spc="-95" dirty="0">
                <a:latin typeface="Constantia"/>
                <a:cs typeface="Constantia"/>
              </a:rPr>
              <a:t> </a:t>
            </a:r>
            <a:r>
              <a:rPr sz="2600" dirty="0">
                <a:latin typeface="Constantia"/>
                <a:cs typeface="Constantia"/>
              </a:rPr>
              <a:t>a</a:t>
            </a:r>
            <a:r>
              <a:rPr sz="2600" spc="-105" dirty="0">
                <a:latin typeface="Constantia"/>
                <a:cs typeface="Constantia"/>
              </a:rPr>
              <a:t> </a:t>
            </a:r>
            <a:r>
              <a:rPr sz="2600" spc="-40" dirty="0">
                <a:latin typeface="Constantia"/>
                <a:cs typeface="Constantia"/>
              </a:rPr>
              <a:t>r</a:t>
            </a:r>
            <a:r>
              <a:rPr sz="2600" dirty="0">
                <a:latin typeface="Constantia"/>
                <a:cs typeface="Constantia"/>
              </a:rPr>
              <a:t>ep</a:t>
            </a:r>
            <a:r>
              <a:rPr sz="2600" spc="-45" dirty="0">
                <a:latin typeface="Constantia"/>
                <a:cs typeface="Constantia"/>
              </a:rPr>
              <a:t>r</a:t>
            </a:r>
            <a:r>
              <a:rPr sz="2600" dirty="0">
                <a:latin typeface="Constantia"/>
                <a:cs typeface="Constantia"/>
              </a:rPr>
              <a:t>esentat</a:t>
            </a:r>
            <a:r>
              <a:rPr sz="2600" spc="-25" dirty="0">
                <a:latin typeface="Constantia"/>
                <a:cs typeface="Constantia"/>
              </a:rPr>
              <a:t>i</a:t>
            </a:r>
            <a:r>
              <a:rPr sz="2600" spc="-60" dirty="0">
                <a:latin typeface="Constantia"/>
                <a:cs typeface="Constantia"/>
              </a:rPr>
              <a:t>v</a:t>
            </a:r>
            <a:r>
              <a:rPr sz="2600" dirty="0">
                <a:latin typeface="Constantia"/>
                <a:cs typeface="Constantia"/>
              </a:rPr>
              <a:t>e.</a:t>
            </a:r>
          </a:p>
        </p:txBody>
      </p:sp>
    </p:spTree>
    <p:extLst>
      <p:ext uri="{BB962C8B-B14F-4D97-AF65-F5344CB8AC3E}">
        <p14:creationId xmlns:p14="http://schemas.microsoft.com/office/powerpoint/2010/main" val="146782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98231" y="26377"/>
            <a:ext cx="5295265"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Pigeonhole</a:t>
            </a:r>
            <a:r>
              <a:rPr sz="5000" spc="-90" dirty="0">
                <a:solidFill>
                  <a:srgbClr val="04607A"/>
                </a:solidFill>
                <a:latin typeface="Calibri"/>
                <a:cs typeface="Calibri"/>
              </a:rPr>
              <a:t> </a:t>
            </a:r>
            <a:r>
              <a:rPr sz="5000" dirty="0">
                <a:solidFill>
                  <a:srgbClr val="04607A"/>
                </a:solidFill>
                <a:latin typeface="Calibri"/>
                <a:cs typeface="Calibri"/>
              </a:rPr>
              <a:t>Principle</a:t>
            </a:r>
            <a:endParaRPr sz="5000" dirty="0">
              <a:latin typeface="Calibri"/>
              <a:cs typeface="Calibri"/>
            </a:endParaRP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96EE3F27-20F5-979C-19BB-A38121232EBD}"/>
              </a:ext>
            </a:extLst>
          </p:cNvPr>
          <p:cNvPicPr>
            <a:picLocks noChangeAspect="1"/>
          </p:cNvPicPr>
          <p:nvPr/>
        </p:nvPicPr>
        <p:blipFill>
          <a:blip r:embed="rId2"/>
          <a:stretch>
            <a:fillRect/>
          </a:stretch>
        </p:blipFill>
        <p:spPr>
          <a:xfrm>
            <a:off x="771525" y="914399"/>
            <a:ext cx="7296382" cy="5248275"/>
          </a:xfrm>
          <a:prstGeom prst="rect">
            <a:avLst/>
          </a:prstGeom>
        </p:spPr>
      </p:pic>
    </p:spTree>
    <p:extLst>
      <p:ext uri="{BB962C8B-B14F-4D97-AF65-F5344CB8AC3E}">
        <p14:creationId xmlns:p14="http://schemas.microsoft.com/office/powerpoint/2010/main" val="1846329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691388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4607A"/>
                </a:solidFill>
                <a:latin typeface="Calibri"/>
                <a:cs typeface="Calibri"/>
              </a:rPr>
              <a:t>The </a:t>
            </a:r>
            <a:r>
              <a:rPr sz="3600" spc="-20" dirty="0">
                <a:solidFill>
                  <a:srgbClr val="04607A"/>
                </a:solidFill>
                <a:latin typeface="Calibri"/>
                <a:cs typeface="Calibri"/>
              </a:rPr>
              <a:t>Generalized</a:t>
            </a:r>
            <a:r>
              <a:rPr sz="3600" spc="-25" dirty="0">
                <a:solidFill>
                  <a:srgbClr val="04607A"/>
                </a:solidFill>
                <a:latin typeface="Calibri"/>
                <a:cs typeface="Calibri"/>
              </a:rPr>
              <a:t> </a:t>
            </a:r>
            <a:r>
              <a:rPr sz="3600" spc="-5" dirty="0">
                <a:solidFill>
                  <a:srgbClr val="04607A"/>
                </a:solidFill>
                <a:latin typeface="Calibri"/>
                <a:cs typeface="Calibri"/>
              </a:rPr>
              <a:t>Pigeonhole</a:t>
            </a:r>
            <a:r>
              <a:rPr sz="3600" spc="5" dirty="0">
                <a:solidFill>
                  <a:srgbClr val="04607A"/>
                </a:solidFill>
                <a:latin typeface="Calibri"/>
                <a:cs typeface="Calibri"/>
              </a:rPr>
              <a:t> </a:t>
            </a:r>
            <a:r>
              <a:rPr sz="3600" spc="-5" dirty="0">
                <a:solidFill>
                  <a:srgbClr val="04607A"/>
                </a:solidFill>
                <a:latin typeface="Calibri"/>
                <a:cs typeface="Calibri"/>
              </a:rPr>
              <a:t>Principle</a:t>
            </a:r>
            <a:endParaRPr sz="3600" dirty="0">
              <a:latin typeface="Calibri"/>
              <a:cs typeface="Calibri"/>
            </a:endParaRPr>
          </a:p>
        </p:txBody>
      </p:sp>
      <p:sp>
        <p:nvSpPr>
          <p:cNvPr id="3" name="object 3"/>
          <p:cNvSpPr txBox="1"/>
          <p:nvPr/>
        </p:nvSpPr>
        <p:spPr>
          <a:xfrm>
            <a:off x="381000" y="1066800"/>
            <a:ext cx="8264525" cy="4765407"/>
          </a:xfrm>
          <a:prstGeom prst="rect">
            <a:avLst/>
          </a:prstGeom>
        </p:spPr>
        <p:txBody>
          <a:bodyPr vert="horz" wrap="square" lIns="0" tIns="12700" rIns="0" bIns="0" rtlCol="0">
            <a:spAutoFit/>
          </a:bodyPr>
          <a:lstStyle/>
          <a:p>
            <a:pPr marL="12700" marR="11430" indent="17780" algn="just">
              <a:lnSpc>
                <a:spcPct val="100000"/>
              </a:lnSpc>
              <a:spcBef>
                <a:spcPts val="100"/>
              </a:spcBef>
            </a:pPr>
            <a:r>
              <a:rPr sz="2400" b="1" spc="-10" dirty="0">
                <a:latin typeface="Constantia"/>
                <a:cs typeface="Constantia"/>
              </a:rPr>
              <a:t>Example</a:t>
            </a:r>
            <a:r>
              <a:rPr sz="2400" spc="-10" dirty="0">
                <a:latin typeface="Constantia"/>
                <a:cs typeface="Constantia"/>
              </a:rPr>
              <a:t>: </a:t>
            </a:r>
            <a:r>
              <a:rPr sz="2400" dirty="0">
                <a:latin typeface="Constantia"/>
                <a:cs typeface="Constantia"/>
              </a:rPr>
              <a:t>What is </a:t>
            </a:r>
            <a:r>
              <a:rPr sz="2400" spc="-5" dirty="0">
                <a:latin typeface="Constantia"/>
                <a:cs typeface="Constantia"/>
              </a:rPr>
              <a:t>the minimum number of </a:t>
            </a:r>
            <a:r>
              <a:rPr sz="2400" dirty="0">
                <a:latin typeface="Constantia"/>
                <a:cs typeface="Constantia"/>
              </a:rPr>
              <a:t>students </a:t>
            </a:r>
            <a:r>
              <a:rPr sz="2400" spc="-10" dirty="0">
                <a:latin typeface="Constantia"/>
                <a:cs typeface="Constantia"/>
              </a:rPr>
              <a:t>required </a:t>
            </a:r>
            <a:r>
              <a:rPr sz="2400" spc="-590" dirty="0">
                <a:latin typeface="Constantia"/>
                <a:cs typeface="Constantia"/>
              </a:rPr>
              <a:t> </a:t>
            </a:r>
            <a:r>
              <a:rPr sz="2400" dirty="0">
                <a:latin typeface="Constantia"/>
                <a:cs typeface="Constantia"/>
              </a:rPr>
              <a:t>in a </a:t>
            </a:r>
            <a:r>
              <a:rPr sz="2400" spc="-10" dirty="0">
                <a:latin typeface="Constantia"/>
                <a:cs typeface="Constantia"/>
              </a:rPr>
              <a:t>Discrete </a:t>
            </a:r>
            <a:r>
              <a:rPr sz="2400" spc="-5" dirty="0">
                <a:latin typeface="Constantia"/>
                <a:cs typeface="Constantia"/>
              </a:rPr>
              <a:t>Mathematics class </a:t>
            </a:r>
            <a:r>
              <a:rPr sz="2400" spc="-10" dirty="0">
                <a:latin typeface="Constantia"/>
                <a:cs typeface="Constantia"/>
              </a:rPr>
              <a:t>to </a:t>
            </a:r>
            <a:r>
              <a:rPr sz="2400" spc="-5" dirty="0">
                <a:latin typeface="Constantia"/>
                <a:cs typeface="Constantia"/>
              </a:rPr>
              <a:t>be </a:t>
            </a:r>
            <a:r>
              <a:rPr sz="2400" spc="-10" dirty="0">
                <a:latin typeface="Constantia"/>
                <a:cs typeface="Constantia"/>
              </a:rPr>
              <a:t>sure </a:t>
            </a:r>
            <a:r>
              <a:rPr sz="2400" spc="-5" dirty="0">
                <a:latin typeface="Constantia"/>
                <a:cs typeface="Constantia"/>
              </a:rPr>
              <a:t>that </a:t>
            </a:r>
            <a:r>
              <a:rPr sz="2400" dirty="0">
                <a:latin typeface="Constantia"/>
                <a:cs typeface="Constantia"/>
              </a:rPr>
              <a:t>at least </a:t>
            </a:r>
            <a:r>
              <a:rPr sz="2400" spc="-10" dirty="0">
                <a:latin typeface="Constantia"/>
                <a:cs typeface="Constantia"/>
              </a:rPr>
              <a:t>six </a:t>
            </a:r>
            <a:r>
              <a:rPr sz="2400" dirty="0">
                <a:latin typeface="Constantia"/>
                <a:cs typeface="Constantia"/>
              </a:rPr>
              <a:t>will </a:t>
            </a:r>
            <a:r>
              <a:rPr sz="2400" spc="5" dirty="0">
                <a:latin typeface="Constantia"/>
                <a:cs typeface="Constantia"/>
              </a:rPr>
              <a:t> </a:t>
            </a:r>
            <a:r>
              <a:rPr sz="2400" spc="-25" dirty="0">
                <a:latin typeface="Constantia"/>
                <a:cs typeface="Constantia"/>
              </a:rPr>
              <a:t>receive</a:t>
            </a:r>
            <a:r>
              <a:rPr sz="2400" spc="-90" dirty="0">
                <a:latin typeface="Constantia"/>
                <a:cs typeface="Constantia"/>
              </a:rPr>
              <a:t> </a:t>
            </a:r>
            <a:r>
              <a:rPr sz="2400" spc="-5" dirty="0">
                <a:latin typeface="Constantia"/>
                <a:cs typeface="Constantia"/>
              </a:rPr>
              <a:t>the</a:t>
            </a:r>
            <a:r>
              <a:rPr sz="2400" spc="-85" dirty="0">
                <a:latin typeface="Constantia"/>
                <a:cs typeface="Constantia"/>
              </a:rPr>
              <a:t> </a:t>
            </a:r>
            <a:r>
              <a:rPr sz="2400" dirty="0">
                <a:latin typeface="Constantia"/>
                <a:cs typeface="Constantia"/>
              </a:rPr>
              <a:t>same</a:t>
            </a:r>
            <a:r>
              <a:rPr sz="2400" spc="-90" dirty="0">
                <a:latin typeface="Constantia"/>
                <a:cs typeface="Constantia"/>
              </a:rPr>
              <a:t> </a:t>
            </a:r>
            <a:r>
              <a:rPr sz="2400" spc="-5" dirty="0">
                <a:latin typeface="Constantia"/>
                <a:cs typeface="Constantia"/>
              </a:rPr>
              <a:t>grade,</a:t>
            </a:r>
            <a:r>
              <a:rPr sz="2400" spc="-10" dirty="0">
                <a:latin typeface="Constantia"/>
                <a:cs typeface="Constantia"/>
              </a:rPr>
              <a:t> </a:t>
            </a:r>
            <a:r>
              <a:rPr sz="2400" dirty="0">
                <a:latin typeface="Constantia"/>
                <a:cs typeface="Constantia"/>
              </a:rPr>
              <a:t>if</a:t>
            </a:r>
            <a:r>
              <a:rPr sz="2400" spc="25" dirty="0">
                <a:latin typeface="Constantia"/>
                <a:cs typeface="Constantia"/>
              </a:rPr>
              <a:t> </a:t>
            </a:r>
            <a:r>
              <a:rPr sz="2400" spc="-10" dirty="0">
                <a:latin typeface="Constantia"/>
                <a:cs typeface="Constantia"/>
              </a:rPr>
              <a:t>there</a:t>
            </a:r>
            <a:r>
              <a:rPr sz="2400" spc="-90" dirty="0">
                <a:latin typeface="Constantia"/>
                <a:cs typeface="Constantia"/>
              </a:rPr>
              <a:t> </a:t>
            </a:r>
            <a:r>
              <a:rPr sz="2400" spc="-10" dirty="0">
                <a:latin typeface="Constantia"/>
                <a:cs typeface="Constantia"/>
              </a:rPr>
              <a:t>are</a:t>
            </a:r>
            <a:r>
              <a:rPr sz="2400" spc="-85" dirty="0">
                <a:latin typeface="Constantia"/>
                <a:cs typeface="Constantia"/>
              </a:rPr>
              <a:t> </a:t>
            </a:r>
            <a:r>
              <a:rPr sz="2400" spc="-5" dirty="0">
                <a:latin typeface="Constantia"/>
                <a:cs typeface="Constantia"/>
              </a:rPr>
              <a:t>five</a:t>
            </a:r>
            <a:r>
              <a:rPr sz="2400" spc="-85" dirty="0">
                <a:latin typeface="Constantia"/>
                <a:cs typeface="Constantia"/>
              </a:rPr>
              <a:t> </a:t>
            </a:r>
            <a:r>
              <a:rPr sz="2400" spc="-5" dirty="0">
                <a:latin typeface="Constantia"/>
                <a:cs typeface="Constantia"/>
              </a:rPr>
              <a:t>possible</a:t>
            </a:r>
            <a:r>
              <a:rPr sz="2400" spc="-95" dirty="0">
                <a:latin typeface="Constantia"/>
                <a:cs typeface="Constantia"/>
              </a:rPr>
              <a:t> </a:t>
            </a:r>
            <a:r>
              <a:rPr sz="2400" spc="-10" dirty="0">
                <a:latin typeface="Constantia"/>
                <a:cs typeface="Constantia"/>
              </a:rPr>
              <a:t>grades,</a:t>
            </a:r>
            <a:r>
              <a:rPr sz="2400" spc="-40" dirty="0">
                <a:latin typeface="Constantia"/>
                <a:cs typeface="Constantia"/>
              </a:rPr>
              <a:t> </a:t>
            </a:r>
            <a:r>
              <a:rPr sz="2400" dirty="0">
                <a:latin typeface="Constantia"/>
                <a:cs typeface="Constantia"/>
              </a:rPr>
              <a:t>A, </a:t>
            </a:r>
            <a:r>
              <a:rPr sz="2400" spc="-35" dirty="0">
                <a:latin typeface="Constantia"/>
                <a:cs typeface="Constantia"/>
              </a:rPr>
              <a:t>B,</a:t>
            </a:r>
            <a:r>
              <a:rPr sz="2400" spc="-30" dirty="0">
                <a:latin typeface="Constantia"/>
                <a:cs typeface="Constantia"/>
              </a:rPr>
              <a:t> </a:t>
            </a:r>
            <a:r>
              <a:rPr sz="2400" spc="-15" dirty="0">
                <a:latin typeface="Constantia"/>
                <a:cs typeface="Constantia"/>
              </a:rPr>
              <a:t>C, </a:t>
            </a:r>
            <a:r>
              <a:rPr sz="2400" spc="-590" dirty="0">
                <a:latin typeface="Constantia"/>
                <a:cs typeface="Constantia"/>
              </a:rPr>
              <a:t> </a:t>
            </a:r>
            <a:r>
              <a:rPr sz="2400" spc="-75" dirty="0">
                <a:latin typeface="Constantia"/>
                <a:cs typeface="Constantia"/>
              </a:rPr>
              <a:t>D,</a:t>
            </a:r>
            <a:r>
              <a:rPr sz="2400" spc="-70" dirty="0">
                <a:latin typeface="Constantia"/>
                <a:cs typeface="Constantia"/>
              </a:rPr>
              <a:t> </a:t>
            </a:r>
            <a:r>
              <a:rPr sz="2400" dirty="0">
                <a:latin typeface="Constantia"/>
                <a:cs typeface="Constantia"/>
              </a:rPr>
              <a:t>and</a:t>
            </a:r>
            <a:r>
              <a:rPr sz="2400" spc="-5" dirty="0">
                <a:latin typeface="Constantia"/>
                <a:cs typeface="Constantia"/>
              </a:rPr>
              <a:t> </a:t>
            </a:r>
            <a:r>
              <a:rPr sz="2400" spc="-90" dirty="0">
                <a:latin typeface="Constantia"/>
                <a:cs typeface="Constantia"/>
              </a:rPr>
              <a:t>F.</a:t>
            </a:r>
            <a:endParaRPr lang="en-US" sz="2400" spc="-90" dirty="0">
              <a:latin typeface="Constantia"/>
              <a:cs typeface="Constantia"/>
            </a:endParaRPr>
          </a:p>
          <a:p>
            <a:pPr marL="12700" marR="11430" indent="17780" algn="just">
              <a:lnSpc>
                <a:spcPct val="100000"/>
              </a:lnSpc>
              <a:spcBef>
                <a:spcPts val="100"/>
              </a:spcBef>
            </a:pPr>
            <a:endParaRPr sz="2400" dirty="0">
              <a:latin typeface="Constantia"/>
              <a:cs typeface="Constantia"/>
            </a:endParaRPr>
          </a:p>
          <a:p>
            <a:pPr marL="12700">
              <a:lnSpc>
                <a:spcPct val="100000"/>
              </a:lnSpc>
              <a:spcBef>
                <a:spcPts val="580"/>
              </a:spcBef>
            </a:pPr>
            <a:r>
              <a:rPr sz="2400" b="1" spc="-5" dirty="0">
                <a:latin typeface="Constantia"/>
                <a:cs typeface="Constantia"/>
              </a:rPr>
              <a:t>Solution</a:t>
            </a:r>
            <a:r>
              <a:rPr sz="2400" spc="-5" dirty="0">
                <a:latin typeface="Constantia"/>
                <a:cs typeface="Constantia"/>
              </a:rPr>
              <a:t>:</a:t>
            </a:r>
            <a:endParaRPr sz="2400" dirty="0">
              <a:latin typeface="Constantia"/>
              <a:cs typeface="Constantia"/>
            </a:endParaRPr>
          </a:p>
          <a:p>
            <a:pPr marL="12700" marR="5080" algn="just">
              <a:lnSpc>
                <a:spcPct val="100499"/>
              </a:lnSpc>
              <a:spcBef>
                <a:spcPts val="565"/>
              </a:spcBef>
            </a:pPr>
            <a:r>
              <a:rPr sz="2400" spc="-5" dirty="0">
                <a:latin typeface="Constantia"/>
                <a:cs typeface="Constantia"/>
              </a:rPr>
              <a:t>The</a:t>
            </a:r>
            <a:r>
              <a:rPr sz="2400" spc="-60" dirty="0">
                <a:latin typeface="Constantia"/>
                <a:cs typeface="Constantia"/>
              </a:rPr>
              <a:t> </a:t>
            </a:r>
            <a:r>
              <a:rPr sz="2400" spc="-10" dirty="0">
                <a:latin typeface="Constantia"/>
                <a:cs typeface="Constantia"/>
              </a:rPr>
              <a:t>minimum</a:t>
            </a:r>
            <a:r>
              <a:rPr sz="2400" spc="-40" dirty="0">
                <a:latin typeface="Constantia"/>
                <a:cs typeface="Constantia"/>
              </a:rPr>
              <a:t> </a:t>
            </a:r>
            <a:r>
              <a:rPr sz="2400" spc="-5" dirty="0">
                <a:latin typeface="Constantia"/>
                <a:cs typeface="Constantia"/>
              </a:rPr>
              <a:t>number</a:t>
            </a:r>
            <a:r>
              <a:rPr sz="2400" spc="-95" dirty="0">
                <a:latin typeface="Constantia"/>
                <a:cs typeface="Constantia"/>
              </a:rPr>
              <a:t> </a:t>
            </a:r>
            <a:r>
              <a:rPr sz="2400" spc="-5" dirty="0">
                <a:latin typeface="Constantia"/>
                <a:cs typeface="Constantia"/>
              </a:rPr>
              <a:t>of</a:t>
            </a:r>
            <a:r>
              <a:rPr sz="2400" spc="55" dirty="0">
                <a:latin typeface="Constantia"/>
                <a:cs typeface="Constantia"/>
              </a:rPr>
              <a:t> </a:t>
            </a:r>
            <a:r>
              <a:rPr sz="2400" dirty="0">
                <a:latin typeface="Constantia"/>
                <a:cs typeface="Constantia"/>
              </a:rPr>
              <a:t>students</a:t>
            </a:r>
            <a:r>
              <a:rPr sz="2400" spc="-45" dirty="0">
                <a:latin typeface="Constantia"/>
                <a:cs typeface="Constantia"/>
              </a:rPr>
              <a:t> </a:t>
            </a:r>
            <a:r>
              <a:rPr sz="2400" spc="-5" dirty="0">
                <a:latin typeface="Constantia"/>
                <a:cs typeface="Constantia"/>
              </a:rPr>
              <a:t>needed</a:t>
            </a:r>
            <a:r>
              <a:rPr sz="2400" spc="-15" dirty="0">
                <a:latin typeface="Constantia"/>
                <a:cs typeface="Constantia"/>
              </a:rPr>
              <a:t> </a:t>
            </a:r>
            <a:r>
              <a:rPr sz="2400" spc="-10" dirty="0">
                <a:latin typeface="Constantia"/>
                <a:cs typeface="Constantia"/>
              </a:rPr>
              <a:t>to</a:t>
            </a:r>
            <a:r>
              <a:rPr sz="2400" spc="-60" dirty="0">
                <a:latin typeface="Constantia"/>
                <a:cs typeface="Constantia"/>
              </a:rPr>
              <a:t> </a:t>
            </a:r>
            <a:r>
              <a:rPr sz="2400" spc="-10" dirty="0">
                <a:latin typeface="Constantia"/>
                <a:cs typeface="Constantia"/>
              </a:rPr>
              <a:t>guarantee</a:t>
            </a:r>
            <a:r>
              <a:rPr sz="2400" spc="-60" dirty="0">
                <a:latin typeface="Constantia"/>
                <a:cs typeface="Constantia"/>
              </a:rPr>
              <a:t> </a:t>
            </a:r>
            <a:r>
              <a:rPr sz="2400" spc="-5" dirty="0">
                <a:latin typeface="Constantia"/>
                <a:cs typeface="Constantia"/>
              </a:rPr>
              <a:t>that</a:t>
            </a:r>
            <a:r>
              <a:rPr sz="2400" spc="-60" dirty="0">
                <a:latin typeface="Constantia"/>
                <a:cs typeface="Constantia"/>
              </a:rPr>
              <a:t> </a:t>
            </a:r>
            <a:r>
              <a:rPr sz="2400" dirty="0">
                <a:latin typeface="Constantia"/>
                <a:cs typeface="Constantia"/>
              </a:rPr>
              <a:t>at </a:t>
            </a:r>
            <a:r>
              <a:rPr sz="2400" spc="-590" dirty="0">
                <a:latin typeface="Constantia"/>
                <a:cs typeface="Constantia"/>
              </a:rPr>
              <a:t> </a:t>
            </a:r>
            <a:r>
              <a:rPr sz="2400" dirty="0">
                <a:latin typeface="Constantia"/>
                <a:cs typeface="Constantia"/>
              </a:rPr>
              <a:t>least</a:t>
            </a:r>
            <a:r>
              <a:rPr sz="2400" spc="-25" dirty="0">
                <a:latin typeface="Constantia"/>
                <a:cs typeface="Constantia"/>
              </a:rPr>
              <a:t> </a:t>
            </a:r>
            <a:r>
              <a:rPr sz="2400" dirty="0">
                <a:latin typeface="Constantia"/>
                <a:cs typeface="Constantia"/>
              </a:rPr>
              <a:t>six</a:t>
            </a:r>
            <a:r>
              <a:rPr sz="2400" spc="-15" dirty="0">
                <a:latin typeface="Constantia"/>
                <a:cs typeface="Constantia"/>
              </a:rPr>
              <a:t> </a:t>
            </a:r>
            <a:r>
              <a:rPr sz="2400" spc="-5" dirty="0">
                <a:latin typeface="Constantia"/>
                <a:cs typeface="Constantia"/>
              </a:rPr>
              <a:t>students</a:t>
            </a:r>
            <a:r>
              <a:rPr sz="2400" dirty="0">
                <a:latin typeface="Constantia"/>
                <a:cs typeface="Constantia"/>
              </a:rPr>
              <a:t> </a:t>
            </a:r>
            <a:r>
              <a:rPr sz="2400" spc="-25" dirty="0">
                <a:latin typeface="Constantia"/>
                <a:cs typeface="Constantia"/>
              </a:rPr>
              <a:t>receive</a:t>
            </a:r>
            <a:r>
              <a:rPr sz="2400" spc="-30" dirty="0">
                <a:latin typeface="Constantia"/>
                <a:cs typeface="Constantia"/>
              </a:rPr>
              <a:t> </a:t>
            </a:r>
            <a:r>
              <a:rPr sz="2400" spc="-5" dirty="0">
                <a:latin typeface="Constantia"/>
                <a:cs typeface="Constantia"/>
              </a:rPr>
              <a:t>the</a:t>
            </a:r>
            <a:r>
              <a:rPr sz="2400" spc="-20" dirty="0">
                <a:latin typeface="Constantia"/>
                <a:cs typeface="Constantia"/>
              </a:rPr>
              <a:t> </a:t>
            </a:r>
            <a:r>
              <a:rPr sz="2400" dirty="0">
                <a:latin typeface="Constantia"/>
                <a:cs typeface="Constantia"/>
              </a:rPr>
              <a:t>same</a:t>
            </a:r>
            <a:r>
              <a:rPr sz="2400" spc="-25" dirty="0">
                <a:latin typeface="Constantia"/>
                <a:cs typeface="Constantia"/>
              </a:rPr>
              <a:t> </a:t>
            </a:r>
            <a:r>
              <a:rPr sz="2400" spc="-10" dirty="0">
                <a:latin typeface="Constantia"/>
                <a:cs typeface="Constantia"/>
              </a:rPr>
              <a:t>grade</a:t>
            </a:r>
            <a:r>
              <a:rPr sz="2400" spc="-35" dirty="0">
                <a:latin typeface="Constantia"/>
                <a:cs typeface="Constantia"/>
              </a:rPr>
              <a:t> </a:t>
            </a:r>
            <a:r>
              <a:rPr sz="2400" dirty="0">
                <a:latin typeface="Constantia"/>
                <a:cs typeface="Constantia"/>
              </a:rPr>
              <a:t>is</a:t>
            </a:r>
            <a:r>
              <a:rPr sz="2400" spc="-15" dirty="0">
                <a:latin typeface="Constantia"/>
                <a:cs typeface="Constantia"/>
              </a:rPr>
              <a:t> </a:t>
            </a:r>
            <a:r>
              <a:rPr sz="2400" spc="-5" dirty="0">
                <a:latin typeface="Constantia"/>
                <a:cs typeface="Constantia"/>
              </a:rPr>
              <a:t>the</a:t>
            </a:r>
            <a:r>
              <a:rPr sz="2400" spc="-20" dirty="0">
                <a:latin typeface="Constantia"/>
                <a:cs typeface="Constantia"/>
              </a:rPr>
              <a:t> </a:t>
            </a:r>
            <a:r>
              <a:rPr sz="2400" spc="-5" dirty="0">
                <a:latin typeface="Constantia"/>
                <a:cs typeface="Constantia"/>
              </a:rPr>
              <a:t>smallest</a:t>
            </a:r>
            <a:r>
              <a:rPr sz="2400" spc="-25" dirty="0">
                <a:latin typeface="Constantia"/>
                <a:cs typeface="Constantia"/>
              </a:rPr>
              <a:t> </a:t>
            </a:r>
            <a:r>
              <a:rPr sz="2400" spc="-15" dirty="0">
                <a:latin typeface="Constantia"/>
                <a:cs typeface="Constantia"/>
              </a:rPr>
              <a:t>integer </a:t>
            </a:r>
            <a:r>
              <a:rPr sz="2400" spc="-590" dirty="0">
                <a:latin typeface="Constantia"/>
                <a:cs typeface="Constantia"/>
              </a:rPr>
              <a:t> </a:t>
            </a:r>
            <a:r>
              <a:rPr sz="2400" dirty="0">
                <a:latin typeface="Constantia"/>
                <a:cs typeface="Constantia"/>
              </a:rPr>
              <a:t>N</a:t>
            </a:r>
            <a:r>
              <a:rPr sz="2400" spc="-55" dirty="0">
                <a:latin typeface="Constantia"/>
                <a:cs typeface="Constantia"/>
              </a:rPr>
              <a:t> </a:t>
            </a:r>
            <a:r>
              <a:rPr sz="2400" dirty="0">
                <a:latin typeface="Constantia"/>
                <a:cs typeface="Constantia"/>
              </a:rPr>
              <a:t>such</a:t>
            </a:r>
            <a:r>
              <a:rPr sz="2400" spc="-65" dirty="0">
                <a:latin typeface="Constantia"/>
                <a:cs typeface="Constantia"/>
              </a:rPr>
              <a:t> </a:t>
            </a:r>
            <a:r>
              <a:rPr sz="2400" spc="-5" dirty="0">
                <a:latin typeface="Constantia"/>
                <a:cs typeface="Constantia"/>
              </a:rPr>
              <a:t>that</a:t>
            </a:r>
            <a:r>
              <a:rPr sz="2400" spc="-60" dirty="0">
                <a:latin typeface="Constantia"/>
                <a:cs typeface="Constantia"/>
              </a:rPr>
              <a:t> </a:t>
            </a:r>
            <a:r>
              <a:rPr sz="2400" dirty="0">
                <a:latin typeface="Cambria Math"/>
                <a:cs typeface="Cambria Math"/>
              </a:rPr>
              <a:t>⌈</a:t>
            </a:r>
            <a:r>
              <a:rPr sz="2400" spc="55" dirty="0">
                <a:latin typeface="Cambria Math"/>
                <a:cs typeface="Cambria Math"/>
              </a:rPr>
              <a:t> </a:t>
            </a:r>
            <a:r>
              <a:rPr sz="2400" spc="-5" dirty="0">
                <a:latin typeface="Constantia"/>
                <a:cs typeface="Constantia"/>
              </a:rPr>
              <a:t>N/K</a:t>
            </a:r>
            <a:r>
              <a:rPr sz="2400" spc="-20" dirty="0">
                <a:latin typeface="Constantia"/>
                <a:cs typeface="Constantia"/>
              </a:rPr>
              <a:t> </a:t>
            </a:r>
            <a:r>
              <a:rPr sz="2400" dirty="0">
                <a:latin typeface="Cambria Math"/>
                <a:cs typeface="Cambria Math"/>
              </a:rPr>
              <a:t>⌉</a:t>
            </a:r>
            <a:r>
              <a:rPr sz="2400" spc="-20" dirty="0">
                <a:latin typeface="Cambria Math"/>
                <a:cs typeface="Cambria Math"/>
              </a:rPr>
              <a:t> </a:t>
            </a:r>
            <a:r>
              <a:rPr sz="2400" dirty="0">
                <a:latin typeface="Cambria Math"/>
                <a:cs typeface="Cambria Math"/>
              </a:rPr>
              <a:t>=</a:t>
            </a:r>
            <a:r>
              <a:rPr sz="2400" spc="-10" dirty="0">
                <a:latin typeface="Cambria Math"/>
                <a:cs typeface="Cambria Math"/>
              </a:rPr>
              <a:t> </a:t>
            </a:r>
            <a:r>
              <a:rPr sz="2400" dirty="0">
                <a:latin typeface="Cambria Math"/>
                <a:cs typeface="Cambria Math"/>
              </a:rPr>
              <a:t>⌈</a:t>
            </a:r>
            <a:r>
              <a:rPr sz="2400" spc="70" dirty="0">
                <a:latin typeface="Cambria Math"/>
                <a:cs typeface="Cambria Math"/>
              </a:rPr>
              <a:t> </a:t>
            </a:r>
            <a:r>
              <a:rPr sz="2400" dirty="0">
                <a:latin typeface="Constantia"/>
                <a:cs typeface="Constantia"/>
              </a:rPr>
              <a:t>N/5</a:t>
            </a:r>
            <a:r>
              <a:rPr sz="2400" spc="-25" dirty="0">
                <a:latin typeface="Constantia"/>
                <a:cs typeface="Constantia"/>
              </a:rPr>
              <a:t> </a:t>
            </a:r>
            <a:r>
              <a:rPr sz="2400" dirty="0">
                <a:latin typeface="Cambria Math"/>
                <a:cs typeface="Cambria Math"/>
              </a:rPr>
              <a:t>⌉</a:t>
            </a:r>
            <a:r>
              <a:rPr sz="2400" spc="-5" dirty="0">
                <a:latin typeface="Cambria Math"/>
                <a:cs typeface="Cambria Math"/>
              </a:rPr>
              <a:t> </a:t>
            </a:r>
            <a:r>
              <a:rPr sz="2400" dirty="0">
                <a:latin typeface="Constantia"/>
                <a:cs typeface="Constantia"/>
              </a:rPr>
              <a:t>=</a:t>
            </a:r>
            <a:r>
              <a:rPr sz="2400" spc="-10" dirty="0">
                <a:latin typeface="Constantia"/>
                <a:cs typeface="Constantia"/>
              </a:rPr>
              <a:t> </a:t>
            </a:r>
            <a:r>
              <a:rPr sz="2400" spc="-5" dirty="0">
                <a:latin typeface="Constantia"/>
                <a:cs typeface="Constantia"/>
              </a:rPr>
              <a:t>6.</a:t>
            </a:r>
            <a:r>
              <a:rPr sz="2400" spc="-60" dirty="0">
                <a:latin typeface="Constantia"/>
                <a:cs typeface="Constantia"/>
              </a:rPr>
              <a:t> </a:t>
            </a:r>
            <a:r>
              <a:rPr sz="2400" spc="-5" dirty="0">
                <a:latin typeface="Constantia"/>
                <a:cs typeface="Constantia"/>
              </a:rPr>
              <a:t>The</a:t>
            </a:r>
            <a:r>
              <a:rPr sz="2400" spc="-105" dirty="0">
                <a:latin typeface="Constantia"/>
                <a:cs typeface="Constantia"/>
              </a:rPr>
              <a:t> </a:t>
            </a:r>
            <a:r>
              <a:rPr sz="2400" spc="-5" dirty="0">
                <a:latin typeface="Constantia"/>
                <a:cs typeface="Constantia"/>
              </a:rPr>
              <a:t>smallest</a:t>
            </a:r>
            <a:r>
              <a:rPr sz="2400" spc="-95" dirty="0">
                <a:latin typeface="Constantia"/>
                <a:cs typeface="Constantia"/>
              </a:rPr>
              <a:t> </a:t>
            </a:r>
            <a:r>
              <a:rPr sz="2400" dirty="0">
                <a:latin typeface="Constantia"/>
                <a:cs typeface="Constantia"/>
              </a:rPr>
              <a:t>such</a:t>
            </a:r>
            <a:r>
              <a:rPr sz="2400" spc="-50" dirty="0">
                <a:latin typeface="Constantia"/>
                <a:cs typeface="Constantia"/>
              </a:rPr>
              <a:t> </a:t>
            </a:r>
            <a:r>
              <a:rPr sz="2400" spc="-15" dirty="0">
                <a:latin typeface="Constantia"/>
                <a:cs typeface="Constantia"/>
              </a:rPr>
              <a:t>integer</a:t>
            </a:r>
            <a:r>
              <a:rPr sz="2400" spc="-80" dirty="0">
                <a:latin typeface="Constantia"/>
                <a:cs typeface="Constantia"/>
              </a:rPr>
              <a:t> </a:t>
            </a:r>
            <a:r>
              <a:rPr sz="2400" dirty="0">
                <a:latin typeface="Constantia"/>
                <a:cs typeface="Constantia"/>
              </a:rPr>
              <a:t>is</a:t>
            </a:r>
          </a:p>
          <a:p>
            <a:pPr marL="652780" algn="just">
              <a:lnSpc>
                <a:spcPct val="100000"/>
              </a:lnSpc>
              <a:spcBef>
                <a:spcPts val="575"/>
              </a:spcBef>
            </a:pPr>
            <a:r>
              <a:rPr sz="2400" dirty="0">
                <a:latin typeface="Constantia"/>
                <a:cs typeface="Constantia"/>
              </a:rPr>
              <a:t>N</a:t>
            </a:r>
            <a:r>
              <a:rPr sz="2400" spc="-5"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K(</a:t>
            </a:r>
            <a:r>
              <a:rPr sz="2400" dirty="0">
                <a:latin typeface="Cambria Math"/>
                <a:cs typeface="Cambria Math"/>
              </a:rPr>
              <a:t>⌈</a:t>
            </a:r>
            <a:r>
              <a:rPr sz="2400" spc="70" dirty="0">
                <a:latin typeface="Cambria Math"/>
                <a:cs typeface="Cambria Math"/>
              </a:rPr>
              <a:t> </a:t>
            </a:r>
            <a:r>
              <a:rPr sz="2400" spc="-5" dirty="0">
                <a:latin typeface="Constantia"/>
                <a:cs typeface="Constantia"/>
              </a:rPr>
              <a:t>N/K</a:t>
            </a:r>
            <a:r>
              <a:rPr sz="2400" spc="-25" dirty="0">
                <a:latin typeface="Constantia"/>
                <a:cs typeface="Constantia"/>
              </a:rPr>
              <a:t> </a:t>
            </a:r>
            <a:r>
              <a:rPr sz="2400" spc="-5" dirty="0">
                <a:latin typeface="Cambria Math"/>
                <a:cs typeface="Cambria Math"/>
              </a:rPr>
              <a:t>⌉-1)+1</a:t>
            </a:r>
            <a:r>
              <a:rPr sz="2400" spc="-10" dirty="0">
                <a:latin typeface="Cambria Math"/>
                <a:cs typeface="Cambria Math"/>
              </a:rPr>
              <a:t> </a:t>
            </a:r>
            <a:r>
              <a:rPr sz="2400" dirty="0">
                <a:latin typeface="Cambria Math"/>
                <a:cs typeface="Cambria Math"/>
              </a:rPr>
              <a:t>=</a:t>
            </a:r>
            <a:r>
              <a:rPr sz="2400" spc="60" dirty="0">
                <a:latin typeface="Cambria Math"/>
                <a:cs typeface="Cambria Math"/>
              </a:rPr>
              <a:t> </a:t>
            </a:r>
            <a:r>
              <a:rPr sz="2400" spc="-5" dirty="0">
                <a:latin typeface="Constantia"/>
                <a:cs typeface="Constantia"/>
              </a:rPr>
              <a:t>5(6-1)+1=5 </a:t>
            </a:r>
            <a:r>
              <a:rPr sz="2400" dirty="0">
                <a:latin typeface="Cambria Math"/>
                <a:cs typeface="Cambria Math"/>
              </a:rPr>
              <a:t>⋅</a:t>
            </a:r>
            <a:r>
              <a:rPr sz="2400" spc="60" dirty="0">
                <a:latin typeface="Cambria Math"/>
                <a:cs typeface="Cambria Math"/>
              </a:rPr>
              <a:t> </a:t>
            </a:r>
            <a:r>
              <a:rPr sz="2400" dirty="0">
                <a:latin typeface="Constantia"/>
                <a:cs typeface="Constantia"/>
              </a:rPr>
              <a:t>5</a:t>
            </a:r>
            <a:r>
              <a:rPr sz="2400" spc="-5"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1 =</a:t>
            </a:r>
            <a:r>
              <a:rPr sz="2400" spc="-15" dirty="0">
                <a:latin typeface="Constantia"/>
                <a:cs typeface="Constantia"/>
              </a:rPr>
              <a:t> </a:t>
            </a:r>
            <a:r>
              <a:rPr sz="2400" spc="-5" dirty="0">
                <a:latin typeface="Constantia"/>
                <a:cs typeface="Constantia"/>
              </a:rPr>
              <a:t>26.</a:t>
            </a:r>
            <a:endParaRPr sz="2400" dirty="0">
              <a:latin typeface="Constantia"/>
              <a:cs typeface="Constantia"/>
            </a:endParaRPr>
          </a:p>
          <a:p>
            <a:pPr marL="12700" marR="5080" algn="just">
              <a:lnSpc>
                <a:spcPct val="100000"/>
              </a:lnSpc>
              <a:spcBef>
                <a:spcPts val="550"/>
              </a:spcBef>
            </a:pPr>
            <a:r>
              <a:rPr sz="2400" spc="-5" dirty="0">
                <a:latin typeface="Constantia"/>
                <a:cs typeface="Constantia"/>
              </a:rPr>
              <a:t>Thus</a:t>
            </a:r>
            <a:r>
              <a:rPr sz="2400" spc="-45" dirty="0">
                <a:latin typeface="Constantia"/>
                <a:cs typeface="Constantia"/>
              </a:rPr>
              <a:t> </a:t>
            </a:r>
            <a:r>
              <a:rPr sz="2400" dirty="0">
                <a:latin typeface="Constantia"/>
                <a:cs typeface="Constantia"/>
              </a:rPr>
              <a:t>26</a:t>
            </a:r>
            <a:r>
              <a:rPr sz="2400" spc="-10" dirty="0">
                <a:latin typeface="Constantia"/>
                <a:cs typeface="Constantia"/>
              </a:rPr>
              <a:t> </a:t>
            </a:r>
            <a:r>
              <a:rPr sz="2400" dirty="0">
                <a:latin typeface="Constantia"/>
                <a:cs typeface="Constantia"/>
              </a:rPr>
              <a:t>is</a:t>
            </a:r>
            <a:r>
              <a:rPr sz="2400" spc="-70" dirty="0">
                <a:latin typeface="Constantia"/>
                <a:cs typeface="Constantia"/>
              </a:rPr>
              <a:t> </a:t>
            </a:r>
            <a:r>
              <a:rPr sz="2400" spc="-5" dirty="0">
                <a:latin typeface="Constantia"/>
                <a:cs typeface="Constantia"/>
              </a:rPr>
              <a:t>the</a:t>
            </a:r>
            <a:r>
              <a:rPr sz="2400" spc="-65" dirty="0">
                <a:latin typeface="Constantia"/>
                <a:cs typeface="Constantia"/>
              </a:rPr>
              <a:t> </a:t>
            </a:r>
            <a:r>
              <a:rPr sz="2400" spc="-10" dirty="0">
                <a:latin typeface="Constantia"/>
                <a:cs typeface="Constantia"/>
              </a:rPr>
              <a:t>minimum</a:t>
            </a:r>
            <a:r>
              <a:rPr sz="2400" spc="-45" dirty="0">
                <a:latin typeface="Constantia"/>
                <a:cs typeface="Constantia"/>
              </a:rPr>
              <a:t> </a:t>
            </a:r>
            <a:r>
              <a:rPr sz="2400" spc="-5" dirty="0">
                <a:latin typeface="Constantia"/>
                <a:cs typeface="Constantia"/>
              </a:rPr>
              <a:t>number</a:t>
            </a:r>
            <a:r>
              <a:rPr sz="2400" spc="-100" dirty="0">
                <a:latin typeface="Constantia"/>
                <a:cs typeface="Constantia"/>
              </a:rPr>
              <a:t> </a:t>
            </a:r>
            <a:r>
              <a:rPr sz="2400" spc="-5" dirty="0">
                <a:latin typeface="Constantia"/>
                <a:cs typeface="Constantia"/>
              </a:rPr>
              <a:t>of</a:t>
            </a:r>
            <a:r>
              <a:rPr sz="2400" spc="40" dirty="0">
                <a:latin typeface="Constantia"/>
                <a:cs typeface="Constantia"/>
              </a:rPr>
              <a:t> </a:t>
            </a:r>
            <a:r>
              <a:rPr sz="2400" dirty="0">
                <a:latin typeface="Constantia"/>
                <a:cs typeface="Constantia"/>
              </a:rPr>
              <a:t>students</a:t>
            </a:r>
            <a:r>
              <a:rPr sz="2400" spc="-60" dirty="0">
                <a:latin typeface="Constantia"/>
                <a:cs typeface="Constantia"/>
              </a:rPr>
              <a:t> </a:t>
            </a:r>
            <a:r>
              <a:rPr sz="2400" spc="-5" dirty="0">
                <a:latin typeface="Constantia"/>
                <a:cs typeface="Constantia"/>
              </a:rPr>
              <a:t>needed</a:t>
            </a:r>
            <a:r>
              <a:rPr sz="2400" spc="-30" dirty="0">
                <a:latin typeface="Constantia"/>
                <a:cs typeface="Constantia"/>
              </a:rPr>
              <a:t> </a:t>
            </a:r>
            <a:r>
              <a:rPr sz="2400" spc="-20" dirty="0">
                <a:latin typeface="Constantia"/>
                <a:cs typeface="Constantia"/>
              </a:rPr>
              <a:t>to</a:t>
            </a:r>
            <a:r>
              <a:rPr sz="2400" spc="-80" dirty="0">
                <a:latin typeface="Constantia"/>
                <a:cs typeface="Constantia"/>
              </a:rPr>
              <a:t> </a:t>
            </a:r>
            <a:r>
              <a:rPr sz="2400" spc="-5" dirty="0">
                <a:latin typeface="Constantia"/>
                <a:cs typeface="Constantia"/>
              </a:rPr>
              <a:t>be</a:t>
            </a:r>
            <a:r>
              <a:rPr sz="2400" spc="-105" dirty="0">
                <a:latin typeface="Constantia"/>
                <a:cs typeface="Constantia"/>
              </a:rPr>
              <a:t> </a:t>
            </a:r>
            <a:r>
              <a:rPr sz="2400" spc="-20" dirty="0">
                <a:latin typeface="Constantia"/>
                <a:cs typeface="Constantia"/>
              </a:rPr>
              <a:t>sure </a:t>
            </a:r>
            <a:r>
              <a:rPr sz="2400" spc="-590" dirty="0">
                <a:latin typeface="Constantia"/>
                <a:cs typeface="Constantia"/>
              </a:rPr>
              <a:t> </a:t>
            </a:r>
            <a:r>
              <a:rPr sz="2400" spc="-5" dirty="0">
                <a:latin typeface="Constantia"/>
                <a:cs typeface="Constantia"/>
              </a:rPr>
              <a:t>that</a:t>
            </a:r>
            <a:r>
              <a:rPr sz="2400" spc="-130" dirty="0">
                <a:latin typeface="Constantia"/>
                <a:cs typeface="Constantia"/>
              </a:rPr>
              <a:t> </a:t>
            </a:r>
            <a:r>
              <a:rPr sz="2400" dirty="0">
                <a:latin typeface="Constantia"/>
                <a:cs typeface="Constantia"/>
              </a:rPr>
              <a:t>at</a:t>
            </a:r>
            <a:r>
              <a:rPr sz="2400" spc="-60" dirty="0">
                <a:latin typeface="Constantia"/>
                <a:cs typeface="Constantia"/>
              </a:rPr>
              <a:t> </a:t>
            </a:r>
            <a:r>
              <a:rPr sz="2400" dirty="0">
                <a:latin typeface="Constantia"/>
                <a:cs typeface="Constantia"/>
              </a:rPr>
              <a:t>least</a:t>
            </a:r>
            <a:r>
              <a:rPr sz="2400" spc="-65" dirty="0">
                <a:latin typeface="Constantia"/>
                <a:cs typeface="Constantia"/>
              </a:rPr>
              <a:t> </a:t>
            </a:r>
            <a:r>
              <a:rPr sz="2400" dirty="0">
                <a:latin typeface="Constantia"/>
                <a:cs typeface="Constantia"/>
              </a:rPr>
              <a:t>6</a:t>
            </a:r>
            <a:r>
              <a:rPr sz="2400" spc="-45" dirty="0">
                <a:latin typeface="Constantia"/>
                <a:cs typeface="Constantia"/>
              </a:rPr>
              <a:t> </a:t>
            </a:r>
            <a:r>
              <a:rPr sz="2400" dirty="0">
                <a:latin typeface="Constantia"/>
                <a:cs typeface="Constantia"/>
              </a:rPr>
              <a:t>students</a:t>
            </a:r>
            <a:r>
              <a:rPr sz="2400" spc="-105" dirty="0">
                <a:latin typeface="Constantia"/>
                <a:cs typeface="Constantia"/>
              </a:rPr>
              <a:t> </a:t>
            </a:r>
            <a:r>
              <a:rPr sz="2400" dirty="0">
                <a:latin typeface="Constantia"/>
                <a:cs typeface="Constantia"/>
              </a:rPr>
              <a:t>will</a:t>
            </a:r>
            <a:r>
              <a:rPr sz="2400" spc="-45" dirty="0">
                <a:latin typeface="Constantia"/>
                <a:cs typeface="Constantia"/>
              </a:rPr>
              <a:t> </a:t>
            </a:r>
            <a:r>
              <a:rPr sz="2400" spc="-25" dirty="0">
                <a:latin typeface="Constantia"/>
                <a:cs typeface="Constantia"/>
              </a:rPr>
              <a:t>receive</a:t>
            </a:r>
            <a:r>
              <a:rPr sz="2400" spc="-90" dirty="0">
                <a:latin typeface="Constantia"/>
                <a:cs typeface="Constantia"/>
              </a:rPr>
              <a:t> </a:t>
            </a:r>
            <a:r>
              <a:rPr sz="2400" spc="-5" dirty="0">
                <a:latin typeface="Constantia"/>
                <a:cs typeface="Constantia"/>
              </a:rPr>
              <a:t>the</a:t>
            </a:r>
            <a:r>
              <a:rPr sz="2400" spc="-105" dirty="0">
                <a:latin typeface="Constantia"/>
                <a:cs typeface="Constantia"/>
              </a:rPr>
              <a:t> </a:t>
            </a:r>
            <a:r>
              <a:rPr sz="2400" dirty="0">
                <a:latin typeface="Constantia"/>
                <a:cs typeface="Constantia"/>
              </a:rPr>
              <a:t>same</a:t>
            </a:r>
            <a:r>
              <a:rPr sz="2400" spc="-130" dirty="0">
                <a:latin typeface="Constantia"/>
                <a:cs typeface="Constantia"/>
              </a:rPr>
              <a:t> </a:t>
            </a:r>
            <a:r>
              <a:rPr sz="2400" spc="-10" dirty="0">
                <a:latin typeface="Constantia"/>
                <a:cs typeface="Constantia"/>
              </a:rPr>
              <a:t>grades.</a:t>
            </a:r>
            <a:endParaRPr sz="2400" dirty="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636623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691388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4607A"/>
                </a:solidFill>
                <a:latin typeface="Calibri"/>
                <a:cs typeface="Calibri"/>
              </a:rPr>
              <a:t>The </a:t>
            </a:r>
            <a:r>
              <a:rPr sz="3600" spc="-20" dirty="0">
                <a:solidFill>
                  <a:srgbClr val="04607A"/>
                </a:solidFill>
                <a:latin typeface="Calibri"/>
                <a:cs typeface="Calibri"/>
              </a:rPr>
              <a:t>Generalized</a:t>
            </a:r>
            <a:r>
              <a:rPr sz="3600" spc="-25" dirty="0">
                <a:solidFill>
                  <a:srgbClr val="04607A"/>
                </a:solidFill>
                <a:latin typeface="Calibri"/>
                <a:cs typeface="Calibri"/>
              </a:rPr>
              <a:t> </a:t>
            </a:r>
            <a:r>
              <a:rPr sz="3600" spc="-5" dirty="0">
                <a:solidFill>
                  <a:srgbClr val="04607A"/>
                </a:solidFill>
                <a:latin typeface="Calibri"/>
                <a:cs typeface="Calibri"/>
              </a:rPr>
              <a:t>Pigeonhole</a:t>
            </a:r>
            <a:r>
              <a:rPr sz="3600" spc="5" dirty="0">
                <a:solidFill>
                  <a:srgbClr val="04607A"/>
                </a:solidFill>
                <a:latin typeface="Calibri"/>
                <a:cs typeface="Calibri"/>
              </a:rPr>
              <a:t> </a:t>
            </a:r>
            <a:r>
              <a:rPr sz="3600" spc="-5" dirty="0">
                <a:solidFill>
                  <a:srgbClr val="04607A"/>
                </a:solidFill>
                <a:latin typeface="Calibri"/>
                <a:cs typeface="Calibri"/>
              </a:rPr>
              <a:t>Principle</a:t>
            </a:r>
            <a:endParaRPr sz="3600" dirty="0">
              <a:latin typeface="Calibri"/>
              <a:cs typeface="Calibri"/>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8" name="Picture 7">
            <a:extLst>
              <a:ext uri="{FF2B5EF4-FFF2-40B4-BE49-F238E27FC236}">
                <a16:creationId xmlns:a16="http://schemas.microsoft.com/office/drawing/2014/main" id="{6A6BEC45-1E78-B244-6975-4FB0CB5E1F22}"/>
              </a:ext>
            </a:extLst>
          </p:cNvPr>
          <p:cNvPicPr>
            <a:picLocks noChangeAspect="1"/>
          </p:cNvPicPr>
          <p:nvPr/>
        </p:nvPicPr>
        <p:blipFill>
          <a:blip r:embed="rId2"/>
          <a:stretch>
            <a:fillRect/>
          </a:stretch>
        </p:blipFill>
        <p:spPr>
          <a:xfrm>
            <a:off x="0" y="976633"/>
            <a:ext cx="9144000" cy="4904733"/>
          </a:xfrm>
          <a:prstGeom prst="rect">
            <a:avLst/>
          </a:prstGeom>
        </p:spPr>
      </p:pic>
    </p:spTree>
    <p:extLst>
      <p:ext uri="{BB962C8B-B14F-4D97-AF65-F5344CB8AC3E}">
        <p14:creationId xmlns:p14="http://schemas.microsoft.com/office/powerpoint/2010/main" val="3295515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152400"/>
            <a:ext cx="6913880" cy="574040"/>
          </a:xfrm>
          <a:prstGeom prst="rect">
            <a:avLst/>
          </a:prstGeom>
        </p:spPr>
        <p:txBody>
          <a:bodyPr vert="horz" wrap="square" lIns="0" tIns="12700" rIns="0" bIns="0" rtlCol="0">
            <a:spAutoFit/>
          </a:bodyPr>
          <a:lstStyle/>
          <a:p>
            <a:pPr marL="12700">
              <a:lnSpc>
                <a:spcPct val="100000"/>
              </a:lnSpc>
              <a:spcBef>
                <a:spcPts val="100"/>
              </a:spcBef>
            </a:pPr>
            <a:r>
              <a:rPr sz="3600" spc="-5" dirty="0">
                <a:solidFill>
                  <a:srgbClr val="04607A"/>
                </a:solidFill>
                <a:latin typeface="Calibri"/>
                <a:cs typeface="Calibri"/>
              </a:rPr>
              <a:t>The </a:t>
            </a:r>
            <a:r>
              <a:rPr sz="3600" spc="-20" dirty="0">
                <a:solidFill>
                  <a:srgbClr val="04607A"/>
                </a:solidFill>
                <a:latin typeface="Calibri"/>
                <a:cs typeface="Calibri"/>
              </a:rPr>
              <a:t>Generalized</a:t>
            </a:r>
            <a:r>
              <a:rPr sz="3600" spc="-25" dirty="0">
                <a:solidFill>
                  <a:srgbClr val="04607A"/>
                </a:solidFill>
                <a:latin typeface="Calibri"/>
                <a:cs typeface="Calibri"/>
              </a:rPr>
              <a:t> </a:t>
            </a:r>
            <a:r>
              <a:rPr sz="3600" spc="-5" dirty="0">
                <a:solidFill>
                  <a:srgbClr val="04607A"/>
                </a:solidFill>
                <a:latin typeface="Calibri"/>
                <a:cs typeface="Calibri"/>
              </a:rPr>
              <a:t>Pigeonhole</a:t>
            </a:r>
            <a:r>
              <a:rPr sz="3600" spc="5" dirty="0">
                <a:solidFill>
                  <a:srgbClr val="04607A"/>
                </a:solidFill>
                <a:latin typeface="Calibri"/>
                <a:cs typeface="Calibri"/>
              </a:rPr>
              <a:t> </a:t>
            </a:r>
            <a:r>
              <a:rPr sz="3600" spc="-5" dirty="0">
                <a:solidFill>
                  <a:srgbClr val="04607A"/>
                </a:solidFill>
                <a:latin typeface="Calibri"/>
                <a:cs typeface="Calibri"/>
              </a:rPr>
              <a:t>Principle</a:t>
            </a:r>
            <a:endParaRPr sz="3600" dirty="0">
              <a:latin typeface="Calibri"/>
              <a:cs typeface="Calibri"/>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Picture 4">
            <a:extLst>
              <a:ext uri="{FF2B5EF4-FFF2-40B4-BE49-F238E27FC236}">
                <a16:creationId xmlns:a16="http://schemas.microsoft.com/office/drawing/2014/main" id="{52D11935-8AE9-F245-ECEB-B47F1A175E16}"/>
              </a:ext>
            </a:extLst>
          </p:cNvPr>
          <p:cNvPicPr>
            <a:picLocks noChangeAspect="1"/>
          </p:cNvPicPr>
          <p:nvPr/>
        </p:nvPicPr>
        <p:blipFill>
          <a:blip r:embed="rId2"/>
          <a:stretch>
            <a:fillRect/>
          </a:stretch>
        </p:blipFill>
        <p:spPr>
          <a:xfrm>
            <a:off x="0" y="1034726"/>
            <a:ext cx="9144000" cy="4788547"/>
          </a:xfrm>
          <a:prstGeom prst="rect">
            <a:avLst/>
          </a:prstGeom>
        </p:spPr>
      </p:pic>
    </p:spTree>
    <p:extLst>
      <p:ext uri="{BB962C8B-B14F-4D97-AF65-F5344CB8AC3E}">
        <p14:creationId xmlns:p14="http://schemas.microsoft.com/office/powerpoint/2010/main" val="4171882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76200"/>
            <a:ext cx="67056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C00000"/>
                </a:solidFill>
                <a:effectLst>
                  <a:outerShdw blurRad="38100" dist="38100" dir="2700000" algn="tl">
                    <a:srgbClr val="000000">
                      <a:alpha val="43137"/>
                    </a:srgbClr>
                  </a:outerShdw>
                </a:effectLst>
              </a:rPr>
              <a:t>6.3 Permutations and Combinations </a:t>
            </a:r>
            <a:endParaRPr sz="3600" b="1" dirty="0">
              <a:solidFill>
                <a:srgbClr val="C00000"/>
              </a:solidFill>
              <a:effectLst>
                <a:outerShdw blurRad="38100" dist="38100" dir="2700000" algn="tl">
                  <a:srgbClr val="000000">
                    <a:alpha val="43137"/>
                  </a:srgbClr>
                </a:outerShdw>
              </a:effectLst>
              <a:latin typeface="Calibri"/>
              <a:cs typeface="Calibri"/>
            </a:endParaRPr>
          </a:p>
        </p:txBody>
      </p:sp>
      <p:sp>
        <p:nvSpPr>
          <p:cNvPr id="3" name="object 3"/>
          <p:cNvSpPr txBox="1"/>
          <p:nvPr/>
        </p:nvSpPr>
        <p:spPr>
          <a:xfrm>
            <a:off x="510336" y="1383233"/>
            <a:ext cx="8079740" cy="4745530"/>
          </a:xfrm>
          <a:prstGeom prst="rect">
            <a:avLst/>
          </a:prstGeom>
        </p:spPr>
        <p:txBody>
          <a:bodyPr vert="horz" wrap="square" lIns="0" tIns="13335" rIns="0" bIns="0" rtlCol="0">
            <a:spAutoFit/>
          </a:bodyPr>
          <a:lstStyle/>
          <a:p>
            <a:pPr marL="287020" marR="5080" indent="-36830" algn="just">
              <a:lnSpc>
                <a:spcPct val="100000"/>
              </a:lnSpc>
              <a:spcBef>
                <a:spcPts val="105"/>
              </a:spcBef>
            </a:pPr>
            <a:r>
              <a:rPr sz="2400" b="1" spc="5" dirty="0">
                <a:latin typeface="Constantia"/>
                <a:cs typeface="Constantia"/>
              </a:rPr>
              <a:t>Definition</a:t>
            </a:r>
            <a:r>
              <a:rPr sz="2400" spc="5" dirty="0">
                <a:latin typeface="Constantia"/>
                <a:cs typeface="Constantia"/>
              </a:rPr>
              <a:t>: </a:t>
            </a:r>
            <a:r>
              <a:rPr sz="2400" dirty="0">
                <a:latin typeface="Constantia"/>
                <a:cs typeface="Constantia"/>
              </a:rPr>
              <a:t>A </a:t>
            </a:r>
            <a:r>
              <a:rPr sz="2400" i="1" spc="-10" dirty="0">
                <a:latin typeface="Constantia"/>
                <a:cs typeface="Constantia"/>
              </a:rPr>
              <a:t>permutation</a:t>
            </a:r>
            <a:r>
              <a:rPr sz="2400" i="1" spc="-5" dirty="0">
                <a:latin typeface="Constantia"/>
                <a:cs typeface="Constantia"/>
              </a:rPr>
              <a:t> </a:t>
            </a:r>
            <a:r>
              <a:rPr sz="2400" dirty="0">
                <a:latin typeface="Constantia"/>
                <a:cs typeface="Constantia"/>
              </a:rPr>
              <a:t>of</a:t>
            </a:r>
            <a:r>
              <a:rPr sz="2400" spc="650" dirty="0">
                <a:latin typeface="Constantia"/>
                <a:cs typeface="Constantia"/>
              </a:rPr>
              <a:t> </a:t>
            </a:r>
            <a:r>
              <a:rPr sz="2400" dirty="0">
                <a:latin typeface="Constantia"/>
                <a:cs typeface="Constantia"/>
              </a:rPr>
              <a:t>a </a:t>
            </a:r>
            <a:r>
              <a:rPr sz="2400" spc="-5" dirty="0">
                <a:latin typeface="Constantia"/>
                <a:cs typeface="Constantia"/>
              </a:rPr>
              <a:t>set </a:t>
            </a:r>
            <a:r>
              <a:rPr sz="2400" dirty="0">
                <a:latin typeface="Constantia"/>
                <a:cs typeface="Constantia"/>
              </a:rPr>
              <a:t>of </a:t>
            </a:r>
            <a:r>
              <a:rPr sz="2400" spc="-5" dirty="0">
                <a:latin typeface="Constantia"/>
                <a:cs typeface="Constantia"/>
              </a:rPr>
              <a:t>distinct </a:t>
            </a:r>
            <a:r>
              <a:rPr sz="2400" spc="-10" dirty="0">
                <a:latin typeface="Constantia"/>
                <a:cs typeface="Constantia"/>
              </a:rPr>
              <a:t>objects </a:t>
            </a:r>
            <a:r>
              <a:rPr sz="2400" spc="-5" dirty="0">
                <a:latin typeface="Constantia"/>
                <a:cs typeface="Constantia"/>
              </a:rPr>
              <a:t> is</a:t>
            </a:r>
            <a:r>
              <a:rPr sz="2400" spc="-90" dirty="0">
                <a:latin typeface="Constantia"/>
                <a:cs typeface="Constantia"/>
              </a:rPr>
              <a:t> </a:t>
            </a:r>
            <a:r>
              <a:rPr sz="2400" spc="-5" dirty="0">
                <a:latin typeface="Constantia"/>
                <a:cs typeface="Constantia"/>
              </a:rPr>
              <a:t>an</a:t>
            </a:r>
            <a:r>
              <a:rPr sz="2400" spc="-85" dirty="0">
                <a:latin typeface="Constantia"/>
                <a:cs typeface="Constantia"/>
              </a:rPr>
              <a:t> </a:t>
            </a:r>
            <a:r>
              <a:rPr sz="2400" spc="-15" dirty="0">
                <a:latin typeface="Constantia"/>
                <a:cs typeface="Constantia"/>
              </a:rPr>
              <a:t>ordered</a:t>
            </a:r>
            <a:r>
              <a:rPr sz="2400" spc="-40" dirty="0">
                <a:latin typeface="Constantia"/>
                <a:cs typeface="Constantia"/>
              </a:rPr>
              <a:t> </a:t>
            </a:r>
            <a:r>
              <a:rPr sz="2400" spc="-15" dirty="0">
                <a:latin typeface="Constantia"/>
                <a:cs typeface="Constantia"/>
              </a:rPr>
              <a:t>arrangement</a:t>
            </a:r>
            <a:r>
              <a:rPr sz="2400" spc="-95" dirty="0">
                <a:latin typeface="Constantia"/>
                <a:cs typeface="Constantia"/>
              </a:rPr>
              <a:t> </a:t>
            </a:r>
            <a:r>
              <a:rPr sz="2400" spc="-5" dirty="0">
                <a:latin typeface="Constantia"/>
                <a:cs typeface="Constantia"/>
              </a:rPr>
              <a:t>of</a:t>
            </a:r>
            <a:r>
              <a:rPr sz="2400" spc="15" dirty="0">
                <a:latin typeface="Constantia"/>
                <a:cs typeface="Constantia"/>
              </a:rPr>
              <a:t> </a:t>
            </a:r>
            <a:r>
              <a:rPr sz="2400" spc="-5" dirty="0">
                <a:latin typeface="Constantia"/>
                <a:cs typeface="Constantia"/>
              </a:rPr>
              <a:t>these</a:t>
            </a:r>
            <a:r>
              <a:rPr sz="2400" spc="-100" dirty="0">
                <a:latin typeface="Constantia"/>
                <a:cs typeface="Constantia"/>
              </a:rPr>
              <a:t> </a:t>
            </a:r>
            <a:r>
              <a:rPr sz="2400" spc="-10" dirty="0">
                <a:latin typeface="Constantia"/>
                <a:cs typeface="Constantia"/>
              </a:rPr>
              <a:t>objects.</a:t>
            </a:r>
            <a:r>
              <a:rPr sz="2400" spc="-35" dirty="0">
                <a:latin typeface="Constantia"/>
                <a:cs typeface="Constantia"/>
              </a:rPr>
              <a:t> </a:t>
            </a:r>
            <a:r>
              <a:rPr sz="2400" dirty="0">
                <a:latin typeface="Constantia"/>
                <a:cs typeface="Constantia"/>
              </a:rPr>
              <a:t>An</a:t>
            </a:r>
            <a:r>
              <a:rPr sz="2400" spc="-95" dirty="0">
                <a:latin typeface="Constantia"/>
                <a:cs typeface="Constantia"/>
              </a:rPr>
              <a:t> </a:t>
            </a:r>
            <a:r>
              <a:rPr sz="2400" spc="-15" dirty="0">
                <a:latin typeface="Constantia"/>
                <a:cs typeface="Constantia"/>
              </a:rPr>
              <a:t>ordered </a:t>
            </a:r>
            <a:r>
              <a:rPr sz="2400" spc="-640" dirty="0">
                <a:latin typeface="Constantia"/>
                <a:cs typeface="Constantia"/>
              </a:rPr>
              <a:t> </a:t>
            </a:r>
            <a:r>
              <a:rPr sz="2400" spc="-10" dirty="0">
                <a:latin typeface="Constantia"/>
                <a:cs typeface="Constantia"/>
              </a:rPr>
              <a:t>arrangement</a:t>
            </a:r>
            <a:r>
              <a:rPr sz="2400" spc="-5" dirty="0">
                <a:latin typeface="Constantia"/>
                <a:cs typeface="Constantia"/>
              </a:rPr>
              <a:t> of</a:t>
            </a:r>
            <a:r>
              <a:rPr sz="2400" dirty="0">
                <a:latin typeface="Constantia"/>
                <a:cs typeface="Constantia"/>
              </a:rPr>
              <a:t> r</a:t>
            </a:r>
            <a:r>
              <a:rPr sz="2400" spc="5" dirty="0">
                <a:latin typeface="Constantia"/>
                <a:cs typeface="Constantia"/>
              </a:rPr>
              <a:t> </a:t>
            </a:r>
            <a:r>
              <a:rPr sz="2400" dirty="0">
                <a:latin typeface="Constantia"/>
                <a:cs typeface="Constantia"/>
              </a:rPr>
              <a:t>elements</a:t>
            </a:r>
            <a:r>
              <a:rPr sz="2400" spc="5" dirty="0">
                <a:latin typeface="Constantia"/>
                <a:cs typeface="Constantia"/>
              </a:rPr>
              <a:t> </a:t>
            </a:r>
            <a:r>
              <a:rPr sz="2400" spc="-10" dirty="0">
                <a:latin typeface="Constantia"/>
                <a:cs typeface="Constantia"/>
              </a:rPr>
              <a:t>of</a:t>
            </a:r>
            <a:r>
              <a:rPr sz="2400" spc="-5" dirty="0">
                <a:latin typeface="Constantia"/>
                <a:cs typeface="Constantia"/>
              </a:rPr>
              <a:t> </a:t>
            </a:r>
            <a:r>
              <a:rPr sz="2400" dirty="0">
                <a:latin typeface="Constantia"/>
                <a:cs typeface="Constantia"/>
              </a:rPr>
              <a:t>a</a:t>
            </a:r>
            <a:r>
              <a:rPr sz="2400" spc="5" dirty="0">
                <a:latin typeface="Constantia"/>
                <a:cs typeface="Constantia"/>
              </a:rPr>
              <a:t> </a:t>
            </a:r>
            <a:r>
              <a:rPr sz="2400" dirty="0">
                <a:latin typeface="Constantia"/>
                <a:cs typeface="Constantia"/>
              </a:rPr>
              <a:t>set</a:t>
            </a:r>
            <a:r>
              <a:rPr sz="2400" spc="5" dirty="0">
                <a:latin typeface="Constantia"/>
                <a:cs typeface="Constantia"/>
              </a:rPr>
              <a:t> </a:t>
            </a:r>
            <a:r>
              <a:rPr sz="2400" spc="-5" dirty="0">
                <a:latin typeface="Constantia"/>
                <a:cs typeface="Constantia"/>
              </a:rPr>
              <a:t>is</a:t>
            </a:r>
            <a:r>
              <a:rPr sz="2400" dirty="0">
                <a:latin typeface="Constantia"/>
                <a:cs typeface="Constantia"/>
              </a:rPr>
              <a:t> </a:t>
            </a:r>
            <a:r>
              <a:rPr sz="2400" spc="-5" dirty="0">
                <a:latin typeface="Constantia"/>
                <a:cs typeface="Constantia"/>
              </a:rPr>
              <a:t>called</a:t>
            </a:r>
            <a:r>
              <a:rPr sz="2400" dirty="0">
                <a:latin typeface="Constantia"/>
                <a:cs typeface="Constantia"/>
              </a:rPr>
              <a:t> </a:t>
            </a:r>
            <a:r>
              <a:rPr sz="2400" spc="10" dirty="0">
                <a:latin typeface="Constantia"/>
                <a:cs typeface="Constantia"/>
              </a:rPr>
              <a:t>an </a:t>
            </a:r>
            <a:r>
              <a:rPr sz="2400" spc="15" dirty="0">
                <a:latin typeface="Constantia"/>
                <a:cs typeface="Constantia"/>
              </a:rPr>
              <a:t> </a:t>
            </a:r>
            <a:r>
              <a:rPr sz="2400" i="1" spc="-5" dirty="0">
                <a:latin typeface="Constantia"/>
                <a:cs typeface="Constantia"/>
              </a:rPr>
              <a:t>r-permutation</a:t>
            </a:r>
            <a:r>
              <a:rPr sz="2400" spc="-5" dirty="0">
                <a:latin typeface="Constantia"/>
                <a:cs typeface="Constantia"/>
              </a:rPr>
              <a:t>.</a:t>
            </a:r>
            <a:endParaRPr lang="en-US" sz="2400" spc="-5" dirty="0">
              <a:latin typeface="Constantia"/>
              <a:cs typeface="Constantia"/>
            </a:endParaRPr>
          </a:p>
          <a:p>
            <a:pPr marL="287020" marR="5080" indent="-36830" algn="just">
              <a:lnSpc>
                <a:spcPct val="100000"/>
              </a:lnSpc>
              <a:spcBef>
                <a:spcPts val="105"/>
              </a:spcBef>
            </a:pPr>
            <a:endParaRPr sz="2400" dirty="0">
              <a:latin typeface="Constantia"/>
              <a:cs typeface="Constantia"/>
            </a:endParaRPr>
          </a:p>
          <a:p>
            <a:pPr marL="250190" algn="just">
              <a:lnSpc>
                <a:spcPct val="100000"/>
              </a:lnSpc>
              <a:spcBef>
                <a:spcPts val="655"/>
              </a:spcBef>
            </a:pPr>
            <a:r>
              <a:rPr sz="2400" b="1" spc="-5" dirty="0">
                <a:latin typeface="Constantia"/>
                <a:cs typeface="Constantia"/>
              </a:rPr>
              <a:t>Example</a:t>
            </a:r>
            <a:r>
              <a:rPr sz="2400" spc="-5" dirty="0">
                <a:latin typeface="Constantia"/>
                <a:cs typeface="Constantia"/>
              </a:rPr>
              <a:t>:</a:t>
            </a:r>
            <a:r>
              <a:rPr sz="2400" spc="-25" dirty="0">
                <a:latin typeface="Constantia"/>
                <a:cs typeface="Constantia"/>
              </a:rPr>
              <a:t> </a:t>
            </a:r>
            <a:r>
              <a:rPr sz="2400" spc="10" dirty="0">
                <a:latin typeface="Constantia"/>
                <a:cs typeface="Constantia"/>
              </a:rPr>
              <a:t>Let</a:t>
            </a:r>
            <a:r>
              <a:rPr sz="2400" spc="-114" dirty="0">
                <a:latin typeface="Constantia"/>
                <a:cs typeface="Constantia"/>
              </a:rPr>
              <a:t> </a:t>
            </a:r>
            <a:r>
              <a:rPr sz="2400" i="1" dirty="0">
                <a:latin typeface="Constantia"/>
                <a:cs typeface="Constantia"/>
              </a:rPr>
              <a:t>S</a:t>
            </a:r>
            <a:r>
              <a:rPr sz="2400" i="1" spc="25" dirty="0">
                <a:latin typeface="Constantia"/>
                <a:cs typeface="Constantia"/>
              </a:rPr>
              <a:t> </a:t>
            </a:r>
            <a:r>
              <a:rPr sz="2400" dirty="0">
                <a:latin typeface="Constantia"/>
                <a:cs typeface="Constantia"/>
              </a:rPr>
              <a:t>=</a:t>
            </a:r>
            <a:r>
              <a:rPr sz="2400" spc="-15" dirty="0">
                <a:latin typeface="Constantia"/>
                <a:cs typeface="Constantia"/>
              </a:rPr>
              <a:t> </a:t>
            </a:r>
            <a:r>
              <a:rPr sz="2400" dirty="0">
                <a:latin typeface="Constantia"/>
                <a:cs typeface="Constantia"/>
              </a:rPr>
              <a:t>{</a:t>
            </a:r>
            <a:r>
              <a:rPr sz="2400" dirty="0">
                <a:latin typeface="Cambria Math"/>
                <a:cs typeface="Cambria Math"/>
              </a:rPr>
              <a:t>1</a:t>
            </a:r>
            <a:r>
              <a:rPr sz="2400" dirty="0">
                <a:latin typeface="Constantia"/>
                <a:cs typeface="Constantia"/>
              </a:rPr>
              <a:t>,</a:t>
            </a:r>
            <a:r>
              <a:rPr sz="2400" dirty="0">
                <a:latin typeface="Cambria Math"/>
                <a:cs typeface="Cambria Math"/>
              </a:rPr>
              <a:t>2</a:t>
            </a:r>
            <a:r>
              <a:rPr sz="2400" dirty="0">
                <a:latin typeface="Constantia"/>
                <a:cs typeface="Constantia"/>
              </a:rPr>
              <a:t>,</a:t>
            </a:r>
            <a:r>
              <a:rPr sz="2400" dirty="0">
                <a:latin typeface="Cambria Math"/>
                <a:cs typeface="Cambria Math"/>
              </a:rPr>
              <a:t>3</a:t>
            </a:r>
            <a:r>
              <a:rPr sz="2400" dirty="0">
                <a:latin typeface="Constantia"/>
                <a:cs typeface="Constantia"/>
              </a:rPr>
              <a:t>}.</a:t>
            </a:r>
          </a:p>
          <a:p>
            <a:pPr marL="652780" indent="-247015" algn="just">
              <a:lnSpc>
                <a:spcPct val="100000"/>
              </a:lnSpc>
              <a:spcBef>
                <a:spcPts val="580"/>
              </a:spcBef>
              <a:buClr>
                <a:srgbClr val="0E6EC5"/>
              </a:buClr>
              <a:buSzPct val="85416"/>
              <a:buFont typeface="Segoe UI Symbol"/>
              <a:buChar char="⚫"/>
              <a:tabLst>
                <a:tab pos="652780" algn="l"/>
              </a:tabLst>
            </a:pPr>
            <a:r>
              <a:rPr sz="2000" spc="-5" dirty="0">
                <a:latin typeface="Constantia"/>
                <a:cs typeface="Constantia"/>
              </a:rPr>
              <a:t>The</a:t>
            </a:r>
            <a:r>
              <a:rPr sz="2000" spc="-114" dirty="0">
                <a:latin typeface="Constantia"/>
                <a:cs typeface="Constantia"/>
              </a:rPr>
              <a:t> </a:t>
            </a:r>
            <a:r>
              <a:rPr sz="2000" spc="-15" dirty="0">
                <a:latin typeface="Constantia"/>
                <a:cs typeface="Constantia"/>
              </a:rPr>
              <a:t>ordered</a:t>
            </a:r>
            <a:r>
              <a:rPr sz="2000" spc="-55" dirty="0">
                <a:latin typeface="Constantia"/>
                <a:cs typeface="Constantia"/>
              </a:rPr>
              <a:t> </a:t>
            </a:r>
            <a:r>
              <a:rPr sz="2000" spc="-10" dirty="0">
                <a:latin typeface="Constantia"/>
                <a:cs typeface="Constantia"/>
              </a:rPr>
              <a:t>arrangement</a:t>
            </a:r>
            <a:r>
              <a:rPr sz="2000" spc="-45" dirty="0">
                <a:latin typeface="Constantia"/>
                <a:cs typeface="Constantia"/>
              </a:rPr>
              <a:t> </a:t>
            </a:r>
            <a:r>
              <a:rPr sz="2000" spc="-5" dirty="0">
                <a:latin typeface="Cambria Math"/>
                <a:cs typeface="Cambria Math"/>
              </a:rPr>
              <a:t>3</a:t>
            </a:r>
            <a:r>
              <a:rPr sz="2000" spc="-5" dirty="0">
                <a:latin typeface="Constantia"/>
                <a:cs typeface="Constantia"/>
              </a:rPr>
              <a:t>,</a:t>
            </a:r>
            <a:r>
              <a:rPr sz="2000" spc="-5" dirty="0">
                <a:latin typeface="Cambria Math"/>
                <a:cs typeface="Cambria Math"/>
              </a:rPr>
              <a:t>1</a:t>
            </a:r>
            <a:r>
              <a:rPr sz="2000" spc="-5" dirty="0">
                <a:latin typeface="Constantia"/>
                <a:cs typeface="Constantia"/>
              </a:rPr>
              <a:t>,</a:t>
            </a:r>
            <a:r>
              <a:rPr sz="2000" spc="-5" dirty="0">
                <a:latin typeface="Cambria Math"/>
                <a:cs typeface="Cambria Math"/>
              </a:rPr>
              <a:t>2</a:t>
            </a:r>
            <a:r>
              <a:rPr sz="2000" spc="50" dirty="0">
                <a:latin typeface="Cambria Math"/>
                <a:cs typeface="Cambria Math"/>
              </a:rPr>
              <a:t> </a:t>
            </a:r>
            <a:r>
              <a:rPr sz="2000" dirty="0">
                <a:latin typeface="Constantia"/>
                <a:cs typeface="Constantia"/>
              </a:rPr>
              <a:t>is</a:t>
            </a:r>
            <a:r>
              <a:rPr sz="2000" spc="-110" dirty="0">
                <a:latin typeface="Constantia"/>
                <a:cs typeface="Constantia"/>
              </a:rPr>
              <a:t> </a:t>
            </a:r>
            <a:r>
              <a:rPr sz="2000" dirty="0">
                <a:latin typeface="Constantia"/>
                <a:cs typeface="Constantia"/>
              </a:rPr>
              <a:t>a</a:t>
            </a:r>
            <a:r>
              <a:rPr sz="2000" spc="-95" dirty="0">
                <a:latin typeface="Constantia"/>
                <a:cs typeface="Constantia"/>
              </a:rPr>
              <a:t> </a:t>
            </a:r>
            <a:r>
              <a:rPr sz="2000" spc="-5" dirty="0">
                <a:latin typeface="Constantia"/>
                <a:cs typeface="Constantia"/>
              </a:rPr>
              <a:t>permutation</a:t>
            </a:r>
            <a:r>
              <a:rPr sz="2000" spc="-114" dirty="0">
                <a:latin typeface="Constantia"/>
                <a:cs typeface="Constantia"/>
              </a:rPr>
              <a:t> </a:t>
            </a:r>
            <a:r>
              <a:rPr sz="2000" spc="-5" dirty="0">
                <a:latin typeface="Constantia"/>
                <a:cs typeface="Constantia"/>
              </a:rPr>
              <a:t>of</a:t>
            </a:r>
            <a:r>
              <a:rPr sz="2000" spc="50" dirty="0">
                <a:latin typeface="Constantia"/>
                <a:cs typeface="Constantia"/>
              </a:rPr>
              <a:t> </a:t>
            </a:r>
            <a:r>
              <a:rPr sz="2000" i="1" dirty="0">
                <a:latin typeface="Constantia"/>
                <a:cs typeface="Constantia"/>
              </a:rPr>
              <a:t>S</a:t>
            </a:r>
            <a:r>
              <a:rPr sz="2000" dirty="0">
                <a:latin typeface="Constantia"/>
                <a:cs typeface="Constantia"/>
              </a:rPr>
              <a:t>.</a:t>
            </a:r>
          </a:p>
          <a:p>
            <a:pPr marL="652780" indent="-247015" algn="just">
              <a:lnSpc>
                <a:spcPct val="100000"/>
              </a:lnSpc>
              <a:spcBef>
                <a:spcPts val="580"/>
              </a:spcBef>
              <a:buClr>
                <a:srgbClr val="0E6EC5"/>
              </a:buClr>
              <a:buSzPct val="85416"/>
              <a:buFont typeface="Segoe UI Symbol"/>
              <a:buChar char="⚫"/>
              <a:tabLst>
                <a:tab pos="652780" algn="l"/>
              </a:tabLst>
            </a:pPr>
            <a:r>
              <a:rPr sz="2000" spc="-5" dirty="0">
                <a:latin typeface="Constantia"/>
                <a:cs typeface="Constantia"/>
              </a:rPr>
              <a:t>The</a:t>
            </a:r>
            <a:r>
              <a:rPr sz="2000" spc="-125" dirty="0">
                <a:latin typeface="Constantia"/>
                <a:cs typeface="Constantia"/>
              </a:rPr>
              <a:t> </a:t>
            </a:r>
            <a:r>
              <a:rPr sz="2000" spc="-15" dirty="0">
                <a:latin typeface="Constantia"/>
                <a:cs typeface="Constantia"/>
              </a:rPr>
              <a:t>ordered</a:t>
            </a:r>
            <a:r>
              <a:rPr sz="2000" spc="-55" dirty="0">
                <a:latin typeface="Constantia"/>
                <a:cs typeface="Constantia"/>
              </a:rPr>
              <a:t> </a:t>
            </a:r>
            <a:r>
              <a:rPr sz="2000" spc="-10" dirty="0">
                <a:latin typeface="Constantia"/>
                <a:cs typeface="Constantia"/>
              </a:rPr>
              <a:t>arrangement</a:t>
            </a:r>
            <a:r>
              <a:rPr sz="2000" spc="-50" dirty="0">
                <a:latin typeface="Constantia"/>
                <a:cs typeface="Constantia"/>
              </a:rPr>
              <a:t> </a:t>
            </a:r>
            <a:r>
              <a:rPr sz="2000" spc="-5" dirty="0">
                <a:latin typeface="Cambria Math"/>
                <a:cs typeface="Cambria Math"/>
              </a:rPr>
              <a:t>3</a:t>
            </a:r>
            <a:r>
              <a:rPr sz="2000" spc="-5" dirty="0">
                <a:latin typeface="Constantia"/>
                <a:cs typeface="Constantia"/>
              </a:rPr>
              <a:t>,</a:t>
            </a:r>
            <a:r>
              <a:rPr sz="2000" spc="-5" dirty="0">
                <a:latin typeface="Cambria Math"/>
                <a:cs typeface="Cambria Math"/>
              </a:rPr>
              <a:t>2</a:t>
            </a:r>
            <a:r>
              <a:rPr sz="2000" spc="60" dirty="0">
                <a:latin typeface="Cambria Math"/>
                <a:cs typeface="Cambria Math"/>
              </a:rPr>
              <a:t> </a:t>
            </a:r>
            <a:r>
              <a:rPr sz="2000" dirty="0">
                <a:latin typeface="Constantia"/>
                <a:cs typeface="Constantia"/>
              </a:rPr>
              <a:t>is</a:t>
            </a:r>
            <a:r>
              <a:rPr sz="2000" spc="-130" dirty="0">
                <a:latin typeface="Constantia"/>
                <a:cs typeface="Constantia"/>
              </a:rPr>
              <a:t> </a:t>
            </a:r>
            <a:r>
              <a:rPr sz="2000" dirty="0">
                <a:latin typeface="Constantia"/>
                <a:cs typeface="Constantia"/>
              </a:rPr>
              <a:t>a</a:t>
            </a:r>
            <a:r>
              <a:rPr sz="2000" spc="-65" dirty="0">
                <a:latin typeface="Constantia"/>
                <a:cs typeface="Constantia"/>
              </a:rPr>
              <a:t> </a:t>
            </a:r>
            <a:r>
              <a:rPr sz="2000" dirty="0">
                <a:latin typeface="Cambria Math"/>
                <a:cs typeface="Cambria Math"/>
              </a:rPr>
              <a:t>2</a:t>
            </a:r>
            <a:r>
              <a:rPr sz="2000" dirty="0">
                <a:latin typeface="Constantia"/>
                <a:cs typeface="Constantia"/>
              </a:rPr>
              <a:t>-permutation</a:t>
            </a:r>
            <a:r>
              <a:rPr sz="2000" spc="-135" dirty="0">
                <a:latin typeface="Constantia"/>
                <a:cs typeface="Constantia"/>
              </a:rPr>
              <a:t> </a:t>
            </a:r>
            <a:r>
              <a:rPr sz="2000" spc="-5" dirty="0">
                <a:latin typeface="Constantia"/>
                <a:cs typeface="Constantia"/>
              </a:rPr>
              <a:t>of</a:t>
            </a:r>
            <a:r>
              <a:rPr sz="2000" spc="55" dirty="0">
                <a:latin typeface="Constantia"/>
                <a:cs typeface="Constantia"/>
              </a:rPr>
              <a:t> </a:t>
            </a:r>
            <a:r>
              <a:rPr sz="2000" i="1" dirty="0">
                <a:latin typeface="Constantia"/>
                <a:cs typeface="Constantia"/>
              </a:rPr>
              <a:t>S</a:t>
            </a:r>
            <a:r>
              <a:rPr sz="2000" dirty="0">
                <a:latin typeface="Constantia"/>
                <a:cs typeface="Constantia"/>
              </a:rPr>
              <a:t>.</a:t>
            </a:r>
          </a:p>
          <a:p>
            <a:pPr marL="287020" indent="-274320" algn="just">
              <a:lnSpc>
                <a:spcPct val="100000"/>
              </a:lnSpc>
              <a:spcBef>
                <a:spcPts val="595"/>
              </a:spcBef>
              <a:buClr>
                <a:srgbClr val="0AD0D9"/>
              </a:buClr>
              <a:buSzPct val="94230"/>
              <a:buFont typeface="Segoe UI Symbol"/>
              <a:buChar char="⚫"/>
              <a:tabLst>
                <a:tab pos="287020" algn="l"/>
              </a:tabLst>
            </a:pPr>
            <a:r>
              <a:rPr sz="2400" spc="-5" dirty="0">
                <a:latin typeface="Constantia"/>
                <a:cs typeface="Constantia"/>
              </a:rPr>
              <a:t>The</a:t>
            </a:r>
            <a:r>
              <a:rPr sz="2400" spc="1245" dirty="0">
                <a:latin typeface="Constantia"/>
                <a:cs typeface="Constantia"/>
              </a:rPr>
              <a:t> </a:t>
            </a:r>
            <a:r>
              <a:rPr sz="2400" spc="-10" dirty="0">
                <a:latin typeface="Constantia"/>
                <a:cs typeface="Constantia"/>
              </a:rPr>
              <a:t>number</a:t>
            </a:r>
            <a:r>
              <a:rPr sz="2400" spc="1220" dirty="0">
                <a:latin typeface="Constantia"/>
                <a:cs typeface="Constantia"/>
              </a:rPr>
              <a:t> </a:t>
            </a:r>
            <a:r>
              <a:rPr sz="2400" spc="-5" dirty="0">
                <a:latin typeface="Constantia"/>
                <a:cs typeface="Constantia"/>
              </a:rPr>
              <a:t>of</a:t>
            </a:r>
            <a:r>
              <a:rPr sz="2400" spc="1345" dirty="0">
                <a:latin typeface="Constantia"/>
                <a:cs typeface="Constantia"/>
              </a:rPr>
              <a:t> </a:t>
            </a:r>
            <a:r>
              <a:rPr sz="2400" i="1" spc="-5" dirty="0">
                <a:latin typeface="Constantia"/>
                <a:cs typeface="Constantia"/>
              </a:rPr>
              <a:t>r</a:t>
            </a:r>
            <a:r>
              <a:rPr sz="2400" spc="-5" dirty="0">
                <a:latin typeface="Constantia"/>
                <a:cs typeface="Constantia"/>
              </a:rPr>
              <a:t>-permutations</a:t>
            </a:r>
            <a:r>
              <a:rPr sz="2400" spc="1235" dirty="0">
                <a:latin typeface="Constantia"/>
                <a:cs typeface="Constantia"/>
              </a:rPr>
              <a:t> </a:t>
            </a:r>
            <a:r>
              <a:rPr sz="2400" spc="-5" dirty="0">
                <a:latin typeface="Constantia"/>
                <a:cs typeface="Constantia"/>
              </a:rPr>
              <a:t>of</a:t>
            </a:r>
            <a:r>
              <a:rPr sz="2400" spc="1360" dirty="0">
                <a:latin typeface="Constantia"/>
                <a:cs typeface="Constantia"/>
              </a:rPr>
              <a:t> </a:t>
            </a:r>
            <a:r>
              <a:rPr sz="2400" dirty="0">
                <a:latin typeface="Constantia"/>
                <a:cs typeface="Constantia"/>
              </a:rPr>
              <a:t>a</a:t>
            </a:r>
            <a:r>
              <a:rPr sz="2400" spc="1225" dirty="0">
                <a:latin typeface="Constantia"/>
                <a:cs typeface="Constantia"/>
              </a:rPr>
              <a:t> </a:t>
            </a:r>
            <a:r>
              <a:rPr sz="2400" spc="-5" dirty="0">
                <a:latin typeface="Constantia"/>
                <a:cs typeface="Constantia"/>
              </a:rPr>
              <a:t>set</a:t>
            </a:r>
            <a:r>
              <a:rPr sz="2400" spc="1240" dirty="0">
                <a:latin typeface="Constantia"/>
                <a:cs typeface="Constantia"/>
              </a:rPr>
              <a:t> </a:t>
            </a:r>
            <a:r>
              <a:rPr sz="2400" spc="-5" dirty="0">
                <a:latin typeface="Constantia"/>
                <a:cs typeface="Constantia"/>
              </a:rPr>
              <a:t>with</a:t>
            </a:r>
            <a:r>
              <a:rPr sz="2400" spc="1255" dirty="0">
                <a:latin typeface="Constantia"/>
                <a:cs typeface="Constantia"/>
              </a:rPr>
              <a:t> </a:t>
            </a:r>
            <a:r>
              <a:rPr sz="2400" i="1" dirty="0">
                <a:latin typeface="Constantia"/>
                <a:cs typeface="Constantia"/>
              </a:rPr>
              <a:t>n</a:t>
            </a:r>
            <a:endParaRPr sz="2400" dirty="0">
              <a:latin typeface="Constantia"/>
              <a:cs typeface="Constantia"/>
            </a:endParaRPr>
          </a:p>
          <a:p>
            <a:pPr marL="287020" algn="just">
              <a:lnSpc>
                <a:spcPct val="100000"/>
              </a:lnSpc>
            </a:pPr>
            <a:r>
              <a:rPr sz="2400" dirty="0">
                <a:latin typeface="Constantia"/>
                <a:cs typeface="Constantia"/>
              </a:rPr>
              <a:t>elements</a:t>
            </a:r>
            <a:r>
              <a:rPr sz="2400" spc="-80" dirty="0">
                <a:latin typeface="Constantia"/>
                <a:cs typeface="Constantia"/>
              </a:rPr>
              <a:t> </a:t>
            </a:r>
            <a:r>
              <a:rPr sz="2400" spc="-5" dirty="0">
                <a:latin typeface="Constantia"/>
                <a:cs typeface="Constantia"/>
              </a:rPr>
              <a:t>is</a:t>
            </a:r>
            <a:r>
              <a:rPr sz="2400" spc="-120" dirty="0">
                <a:latin typeface="Constantia"/>
                <a:cs typeface="Constantia"/>
              </a:rPr>
              <a:t> </a:t>
            </a:r>
            <a:r>
              <a:rPr sz="2400" spc="-10" dirty="0">
                <a:latin typeface="Constantia"/>
                <a:cs typeface="Constantia"/>
              </a:rPr>
              <a:t>denoted</a:t>
            </a:r>
            <a:r>
              <a:rPr sz="2400" spc="-35" dirty="0">
                <a:latin typeface="Constantia"/>
                <a:cs typeface="Constantia"/>
              </a:rPr>
              <a:t> </a:t>
            </a:r>
            <a:r>
              <a:rPr sz="2400" spc="-15" dirty="0">
                <a:latin typeface="Constantia"/>
                <a:cs typeface="Constantia"/>
              </a:rPr>
              <a:t>by</a:t>
            </a:r>
            <a:r>
              <a:rPr sz="2400" spc="-75" dirty="0">
                <a:latin typeface="Constantia"/>
                <a:cs typeface="Constantia"/>
              </a:rPr>
              <a:t> </a:t>
            </a:r>
            <a:r>
              <a:rPr sz="2400" i="1" dirty="0">
                <a:latin typeface="Constantia"/>
                <a:cs typeface="Constantia"/>
              </a:rPr>
              <a:t>P</a:t>
            </a:r>
            <a:r>
              <a:rPr sz="2400" dirty="0">
                <a:latin typeface="Constantia"/>
                <a:cs typeface="Constantia"/>
              </a:rPr>
              <a:t>(</a:t>
            </a:r>
            <a:r>
              <a:rPr sz="2400" i="1" dirty="0">
                <a:latin typeface="Constantia"/>
                <a:cs typeface="Constantia"/>
              </a:rPr>
              <a:t>n</a:t>
            </a:r>
            <a:r>
              <a:rPr sz="2400" dirty="0">
                <a:latin typeface="Constantia"/>
                <a:cs typeface="Constantia"/>
              </a:rPr>
              <a:t>,</a:t>
            </a:r>
            <a:r>
              <a:rPr sz="2400" i="1" dirty="0">
                <a:latin typeface="Constantia"/>
                <a:cs typeface="Constantia"/>
              </a:rPr>
              <a:t>r</a:t>
            </a:r>
            <a:r>
              <a:rPr sz="2400" dirty="0">
                <a:latin typeface="Constantia"/>
                <a:cs typeface="Constantia"/>
              </a:rPr>
              <a:t>).</a:t>
            </a:r>
          </a:p>
          <a:p>
            <a:pPr marL="287020" indent="-274320" algn="just">
              <a:lnSpc>
                <a:spcPct val="100000"/>
              </a:lnSpc>
              <a:spcBef>
                <a:spcPts val="650"/>
              </a:spcBef>
              <a:buClr>
                <a:srgbClr val="0AD0D9"/>
              </a:buClr>
              <a:buSzPct val="94230"/>
              <a:buFont typeface="Segoe UI Symbol"/>
              <a:buChar char="⚫"/>
              <a:tabLst>
                <a:tab pos="287020" algn="l"/>
              </a:tabLst>
            </a:pPr>
            <a:r>
              <a:rPr sz="2400" spc="-5" dirty="0">
                <a:latin typeface="Constantia"/>
                <a:cs typeface="Constantia"/>
              </a:rPr>
              <a:t>The</a:t>
            </a:r>
            <a:r>
              <a:rPr sz="2400" spc="-65" dirty="0">
                <a:latin typeface="Constantia"/>
                <a:cs typeface="Constantia"/>
              </a:rPr>
              <a:t> </a:t>
            </a:r>
            <a:r>
              <a:rPr sz="2400" spc="-5" dirty="0">
                <a:latin typeface="Cambria Math"/>
                <a:cs typeface="Cambria Math"/>
              </a:rPr>
              <a:t>2</a:t>
            </a:r>
            <a:r>
              <a:rPr sz="2400" spc="-5" dirty="0">
                <a:latin typeface="Constantia"/>
                <a:cs typeface="Constantia"/>
              </a:rPr>
              <a:t>-permutations</a:t>
            </a:r>
            <a:r>
              <a:rPr sz="2400" spc="-70" dirty="0">
                <a:latin typeface="Constantia"/>
                <a:cs typeface="Constantia"/>
              </a:rPr>
              <a:t> </a:t>
            </a:r>
            <a:r>
              <a:rPr sz="2400" spc="-5" dirty="0">
                <a:latin typeface="Constantia"/>
                <a:cs typeface="Constantia"/>
              </a:rPr>
              <a:t>of</a:t>
            </a:r>
            <a:r>
              <a:rPr sz="2400" spc="55" dirty="0">
                <a:latin typeface="Constantia"/>
                <a:cs typeface="Constantia"/>
              </a:rPr>
              <a:t> </a:t>
            </a:r>
            <a:r>
              <a:rPr sz="2400" i="1" dirty="0">
                <a:latin typeface="Constantia"/>
                <a:cs typeface="Constantia"/>
              </a:rPr>
              <a:t>S</a:t>
            </a:r>
            <a:r>
              <a:rPr sz="2400" i="1" spc="40" dirty="0">
                <a:latin typeface="Constantia"/>
                <a:cs typeface="Constantia"/>
              </a:rPr>
              <a:t> </a:t>
            </a:r>
            <a:r>
              <a:rPr sz="2400" dirty="0">
                <a:latin typeface="Constantia"/>
                <a:cs typeface="Constantia"/>
              </a:rPr>
              <a:t>=</a:t>
            </a:r>
            <a:r>
              <a:rPr sz="2400" spc="-5" dirty="0">
                <a:latin typeface="Constantia"/>
                <a:cs typeface="Constantia"/>
              </a:rPr>
              <a:t> {</a:t>
            </a:r>
            <a:r>
              <a:rPr sz="2400" spc="-5" dirty="0">
                <a:latin typeface="Cambria Math"/>
                <a:cs typeface="Cambria Math"/>
              </a:rPr>
              <a:t>1</a:t>
            </a:r>
            <a:r>
              <a:rPr sz="2400" spc="-5" dirty="0">
                <a:latin typeface="Constantia"/>
                <a:cs typeface="Constantia"/>
              </a:rPr>
              <a:t>,</a:t>
            </a:r>
            <a:r>
              <a:rPr sz="2400" spc="-5" dirty="0">
                <a:latin typeface="Cambria Math"/>
                <a:cs typeface="Cambria Math"/>
              </a:rPr>
              <a:t>2</a:t>
            </a:r>
            <a:r>
              <a:rPr sz="2400" spc="-5" dirty="0">
                <a:latin typeface="Constantia"/>
                <a:cs typeface="Constantia"/>
              </a:rPr>
              <a:t>,</a:t>
            </a:r>
            <a:r>
              <a:rPr sz="2400" spc="-5" dirty="0">
                <a:latin typeface="Cambria Math"/>
                <a:cs typeface="Cambria Math"/>
              </a:rPr>
              <a:t>3</a:t>
            </a:r>
            <a:r>
              <a:rPr sz="2400" spc="-5" dirty="0">
                <a:latin typeface="Constantia"/>
                <a:cs typeface="Constantia"/>
              </a:rPr>
              <a:t>}</a:t>
            </a:r>
            <a:r>
              <a:rPr sz="2400" spc="-10" dirty="0">
                <a:latin typeface="Constantia"/>
                <a:cs typeface="Constantia"/>
              </a:rPr>
              <a:t> </a:t>
            </a:r>
            <a:r>
              <a:rPr sz="2400" spc="-15" dirty="0">
                <a:latin typeface="Constantia"/>
                <a:cs typeface="Constantia"/>
              </a:rPr>
              <a:t>are</a:t>
            </a:r>
            <a:r>
              <a:rPr sz="2400" spc="-5" dirty="0">
                <a:latin typeface="Constantia"/>
                <a:cs typeface="Constantia"/>
              </a:rPr>
              <a:t> </a:t>
            </a:r>
            <a:r>
              <a:rPr sz="2400" dirty="0">
                <a:latin typeface="Cambria Math"/>
                <a:cs typeface="Cambria Math"/>
              </a:rPr>
              <a:t>1</a:t>
            </a:r>
            <a:r>
              <a:rPr sz="2400" dirty="0">
                <a:latin typeface="Constantia"/>
                <a:cs typeface="Constantia"/>
              </a:rPr>
              <a:t>,</a:t>
            </a:r>
            <a:r>
              <a:rPr sz="2400" dirty="0">
                <a:latin typeface="Cambria Math"/>
                <a:cs typeface="Cambria Math"/>
              </a:rPr>
              <a:t>2;</a:t>
            </a:r>
            <a:r>
              <a:rPr sz="2400" spc="70" dirty="0">
                <a:latin typeface="Cambria Math"/>
                <a:cs typeface="Cambria Math"/>
              </a:rPr>
              <a:t> </a:t>
            </a:r>
            <a:r>
              <a:rPr sz="2400" dirty="0">
                <a:latin typeface="Cambria Math"/>
                <a:cs typeface="Cambria Math"/>
              </a:rPr>
              <a:t>1</a:t>
            </a:r>
            <a:r>
              <a:rPr sz="2400" dirty="0">
                <a:latin typeface="Constantia"/>
                <a:cs typeface="Constantia"/>
              </a:rPr>
              <a:t>,</a:t>
            </a:r>
            <a:r>
              <a:rPr sz="2400" dirty="0">
                <a:latin typeface="Cambria Math"/>
                <a:cs typeface="Cambria Math"/>
              </a:rPr>
              <a:t>3;</a:t>
            </a:r>
            <a:r>
              <a:rPr sz="2400" spc="70" dirty="0">
                <a:latin typeface="Cambria Math"/>
                <a:cs typeface="Cambria Math"/>
              </a:rPr>
              <a:t> </a:t>
            </a:r>
            <a:r>
              <a:rPr sz="2400" spc="-5" dirty="0">
                <a:latin typeface="Cambria Math"/>
                <a:cs typeface="Cambria Math"/>
              </a:rPr>
              <a:t>2</a:t>
            </a:r>
            <a:r>
              <a:rPr sz="2400" spc="-5" dirty="0">
                <a:latin typeface="Constantia"/>
                <a:cs typeface="Constantia"/>
              </a:rPr>
              <a:t>,</a:t>
            </a:r>
            <a:r>
              <a:rPr sz="2400" spc="-5" dirty="0">
                <a:latin typeface="Cambria Math"/>
                <a:cs typeface="Cambria Math"/>
              </a:rPr>
              <a:t>1;</a:t>
            </a:r>
            <a:r>
              <a:rPr sz="2400" spc="70" dirty="0">
                <a:latin typeface="Cambria Math"/>
                <a:cs typeface="Cambria Math"/>
              </a:rPr>
              <a:t> </a:t>
            </a:r>
            <a:r>
              <a:rPr sz="2400" spc="-5" dirty="0">
                <a:latin typeface="Cambria Math"/>
                <a:cs typeface="Cambria Math"/>
              </a:rPr>
              <a:t>2</a:t>
            </a:r>
            <a:r>
              <a:rPr sz="2400" spc="-5" dirty="0">
                <a:latin typeface="Constantia"/>
                <a:cs typeface="Constantia"/>
              </a:rPr>
              <a:t>,</a:t>
            </a:r>
            <a:r>
              <a:rPr sz="2400" spc="-5" dirty="0">
                <a:latin typeface="Cambria Math"/>
                <a:cs typeface="Cambria Math"/>
              </a:rPr>
              <a:t>3;</a:t>
            </a:r>
            <a:endParaRPr sz="2400" dirty="0">
              <a:latin typeface="Cambria Math"/>
              <a:cs typeface="Cambria Math"/>
            </a:endParaRPr>
          </a:p>
          <a:p>
            <a:pPr marL="287020" algn="just">
              <a:lnSpc>
                <a:spcPct val="100000"/>
              </a:lnSpc>
            </a:pPr>
            <a:r>
              <a:rPr sz="2400" dirty="0">
                <a:latin typeface="Cambria Math"/>
                <a:cs typeface="Cambria Math"/>
              </a:rPr>
              <a:t>3</a:t>
            </a:r>
            <a:r>
              <a:rPr sz="2400" dirty="0">
                <a:latin typeface="Constantia"/>
                <a:cs typeface="Constantia"/>
              </a:rPr>
              <a:t>,</a:t>
            </a:r>
            <a:r>
              <a:rPr sz="2400" dirty="0">
                <a:latin typeface="Cambria Math"/>
                <a:cs typeface="Cambria Math"/>
              </a:rPr>
              <a:t>1;</a:t>
            </a:r>
            <a:r>
              <a:rPr sz="2400" spc="-25" dirty="0">
                <a:latin typeface="Cambria Math"/>
                <a:cs typeface="Cambria Math"/>
              </a:rPr>
              <a:t> </a:t>
            </a:r>
            <a:r>
              <a:rPr sz="2400" spc="-5" dirty="0">
                <a:latin typeface="Cambria Math"/>
                <a:cs typeface="Cambria Math"/>
              </a:rPr>
              <a:t>and</a:t>
            </a:r>
            <a:r>
              <a:rPr sz="2400" spc="-10" dirty="0">
                <a:latin typeface="Cambria Math"/>
                <a:cs typeface="Cambria Math"/>
              </a:rPr>
              <a:t> </a:t>
            </a:r>
            <a:r>
              <a:rPr sz="2400" dirty="0">
                <a:latin typeface="Cambria Math"/>
                <a:cs typeface="Cambria Math"/>
              </a:rPr>
              <a:t>3</a:t>
            </a:r>
            <a:r>
              <a:rPr sz="2400" dirty="0">
                <a:latin typeface="Constantia"/>
                <a:cs typeface="Constantia"/>
              </a:rPr>
              <a:t>,</a:t>
            </a:r>
            <a:r>
              <a:rPr sz="2400" dirty="0">
                <a:latin typeface="Cambria Math"/>
                <a:cs typeface="Cambria Math"/>
              </a:rPr>
              <a:t>2.</a:t>
            </a:r>
            <a:r>
              <a:rPr sz="2400" spc="-25" dirty="0">
                <a:latin typeface="Cambria Math"/>
                <a:cs typeface="Cambria Math"/>
              </a:rPr>
              <a:t> </a:t>
            </a:r>
            <a:r>
              <a:rPr sz="2400" dirty="0">
                <a:latin typeface="Cambria Math"/>
                <a:cs typeface="Cambria Math"/>
              </a:rPr>
              <a:t>Hence,</a:t>
            </a:r>
            <a:r>
              <a:rPr sz="2400" spc="-20" dirty="0">
                <a:latin typeface="Cambria Math"/>
                <a:cs typeface="Cambria Math"/>
              </a:rPr>
              <a:t> </a:t>
            </a:r>
            <a:r>
              <a:rPr sz="2400" i="1" dirty="0">
                <a:latin typeface="Constantia"/>
                <a:cs typeface="Constantia"/>
              </a:rPr>
              <a:t>P</a:t>
            </a:r>
            <a:r>
              <a:rPr sz="2400" dirty="0">
                <a:latin typeface="Cambria Math"/>
                <a:cs typeface="Cambria Math"/>
              </a:rPr>
              <a:t>(3,2)</a:t>
            </a:r>
            <a:r>
              <a:rPr sz="2400" spc="-40" dirty="0">
                <a:latin typeface="Cambria Math"/>
                <a:cs typeface="Cambria Math"/>
              </a:rPr>
              <a:t> </a:t>
            </a:r>
            <a:r>
              <a:rPr sz="2400" dirty="0">
                <a:latin typeface="Cambria Math"/>
                <a:cs typeface="Cambria Math"/>
              </a:rPr>
              <a:t>=</a:t>
            </a:r>
            <a:r>
              <a:rPr sz="2400" spc="-10" dirty="0">
                <a:latin typeface="Cambria Math"/>
                <a:cs typeface="Cambria Math"/>
              </a:rPr>
              <a:t> </a:t>
            </a:r>
            <a:r>
              <a:rPr sz="2400" spc="-5" dirty="0">
                <a:latin typeface="Cambria Math"/>
                <a:cs typeface="Cambria Math"/>
              </a:rPr>
              <a:t>6.</a:t>
            </a:r>
            <a:endParaRPr sz="2400" dirty="0">
              <a:latin typeface="Cambria Math"/>
              <a:cs typeface="Cambria Math"/>
            </a:endParaRPr>
          </a:p>
        </p:txBody>
      </p:sp>
      <p:sp>
        <p:nvSpPr>
          <p:cNvPr id="4" name="Rectangle 3"/>
          <p:cNvSpPr/>
          <p:nvPr/>
        </p:nvSpPr>
        <p:spPr>
          <a:xfrm>
            <a:off x="609600" y="792596"/>
            <a:ext cx="2486578" cy="584775"/>
          </a:xfrm>
          <a:prstGeom prst="rect">
            <a:avLst/>
          </a:prstGeom>
        </p:spPr>
        <p:txBody>
          <a:bodyPr wrap="none">
            <a:spAutoFit/>
          </a:bodyPr>
          <a:lstStyle/>
          <a:p>
            <a:r>
              <a:rPr lang="en-US" sz="3200" b="1" dirty="0">
                <a:solidFill>
                  <a:srgbClr val="002060"/>
                </a:solidFill>
                <a:effectLst>
                  <a:outerShdw blurRad="38100" dist="38100" dir="2700000" algn="tl">
                    <a:srgbClr val="000000">
                      <a:alpha val="43137"/>
                    </a:srgbClr>
                  </a:outerShdw>
                </a:effectLst>
              </a:rPr>
              <a:t>Permutations</a:t>
            </a:r>
            <a:endParaRPr lang="en-US" sz="3200" dirty="0">
              <a:solidFill>
                <a:srgbClr val="002060"/>
              </a:solidFill>
            </a:endParaRP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3837159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0742" y="197407"/>
            <a:ext cx="7336506" cy="505267"/>
          </a:xfrm>
          <a:prstGeom prst="rect">
            <a:avLst/>
          </a:prstGeom>
        </p:spPr>
        <p:txBody>
          <a:bodyPr vert="horz" wrap="square" lIns="0" tIns="12700" rIns="0" bIns="0" rtlCol="0">
            <a:spAutoFit/>
          </a:bodyPr>
          <a:lstStyle/>
          <a:p>
            <a:pPr marL="12700" marR="5080">
              <a:lnSpc>
                <a:spcPct val="100000"/>
              </a:lnSpc>
              <a:spcBef>
                <a:spcPts val="100"/>
              </a:spcBef>
            </a:pPr>
            <a:r>
              <a:rPr sz="3200" dirty="0">
                <a:solidFill>
                  <a:srgbClr val="04607A"/>
                </a:solidFill>
                <a:latin typeface="Calibri"/>
                <a:cs typeface="Calibri"/>
              </a:rPr>
              <a:t>A </a:t>
            </a:r>
            <a:r>
              <a:rPr sz="3200" spc="-15" dirty="0">
                <a:solidFill>
                  <a:srgbClr val="04607A"/>
                </a:solidFill>
                <a:latin typeface="Calibri"/>
                <a:cs typeface="Calibri"/>
              </a:rPr>
              <a:t>Formula </a:t>
            </a:r>
            <a:r>
              <a:rPr sz="3200" spc="-40" dirty="0">
                <a:solidFill>
                  <a:srgbClr val="04607A"/>
                </a:solidFill>
                <a:latin typeface="Calibri"/>
                <a:cs typeface="Calibri"/>
              </a:rPr>
              <a:t>for </a:t>
            </a:r>
            <a:r>
              <a:rPr sz="3200" dirty="0">
                <a:solidFill>
                  <a:srgbClr val="04607A"/>
                </a:solidFill>
                <a:latin typeface="Calibri"/>
                <a:cs typeface="Calibri"/>
              </a:rPr>
              <a:t>the Number </a:t>
            </a:r>
            <a:r>
              <a:rPr sz="3200" spc="-5" dirty="0">
                <a:solidFill>
                  <a:srgbClr val="04607A"/>
                </a:solidFill>
                <a:latin typeface="Calibri"/>
                <a:cs typeface="Calibri"/>
              </a:rPr>
              <a:t>of </a:t>
            </a:r>
            <a:r>
              <a:rPr sz="3200" spc="-1005" dirty="0">
                <a:solidFill>
                  <a:srgbClr val="04607A"/>
                </a:solidFill>
                <a:latin typeface="Calibri"/>
                <a:cs typeface="Calibri"/>
              </a:rPr>
              <a:t> </a:t>
            </a:r>
            <a:r>
              <a:rPr sz="3200" spc="-15" dirty="0">
                <a:solidFill>
                  <a:srgbClr val="04607A"/>
                </a:solidFill>
                <a:latin typeface="Calibri"/>
                <a:cs typeface="Calibri"/>
              </a:rPr>
              <a:t>Permutations</a:t>
            </a:r>
            <a:endParaRPr sz="3200" dirty="0">
              <a:latin typeface="Calibri"/>
              <a:cs typeface="Calibri"/>
            </a:endParaRPr>
          </a:p>
        </p:txBody>
      </p:sp>
      <p:sp>
        <p:nvSpPr>
          <p:cNvPr id="3" name="object 3"/>
          <p:cNvSpPr txBox="1"/>
          <p:nvPr/>
        </p:nvSpPr>
        <p:spPr>
          <a:xfrm>
            <a:off x="317119" y="990600"/>
            <a:ext cx="8070850" cy="4605748"/>
          </a:xfrm>
          <a:prstGeom prst="rect">
            <a:avLst/>
          </a:prstGeom>
        </p:spPr>
        <p:txBody>
          <a:bodyPr vert="horz" wrap="square" lIns="0" tIns="12065" rIns="0" bIns="0" rtlCol="0">
            <a:spAutoFit/>
          </a:bodyPr>
          <a:lstStyle/>
          <a:p>
            <a:pPr marL="273050">
              <a:lnSpc>
                <a:spcPts val="2510"/>
              </a:lnSpc>
              <a:spcBef>
                <a:spcPts val="95"/>
              </a:spcBef>
            </a:pPr>
            <a:r>
              <a:rPr sz="2400" b="1" spc="-10" dirty="0">
                <a:latin typeface="Constantia"/>
                <a:cs typeface="Constantia"/>
              </a:rPr>
              <a:t>Theorem</a:t>
            </a:r>
            <a:r>
              <a:rPr sz="2400" b="1" spc="-25" dirty="0">
                <a:latin typeface="Constantia"/>
                <a:cs typeface="Constantia"/>
              </a:rPr>
              <a:t> </a:t>
            </a:r>
            <a:r>
              <a:rPr sz="2400" spc="-5" dirty="0">
                <a:latin typeface="Cambria Math"/>
                <a:cs typeface="Cambria Math"/>
              </a:rPr>
              <a:t>1</a:t>
            </a:r>
            <a:r>
              <a:rPr sz="2400" spc="-5" dirty="0">
                <a:latin typeface="Constantia"/>
                <a:cs typeface="Constantia"/>
              </a:rPr>
              <a:t>: If</a:t>
            </a:r>
            <a:r>
              <a:rPr sz="2400" spc="50" dirty="0">
                <a:latin typeface="Constantia"/>
                <a:cs typeface="Constantia"/>
              </a:rPr>
              <a:t> </a:t>
            </a:r>
            <a:r>
              <a:rPr sz="2400" i="1" spc="-5" dirty="0">
                <a:latin typeface="Constantia"/>
                <a:cs typeface="Constantia"/>
              </a:rPr>
              <a:t>n</a:t>
            </a:r>
            <a:r>
              <a:rPr sz="2400" i="1" spc="30" dirty="0">
                <a:latin typeface="Constantia"/>
                <a:cs typeface="Constantia"/>
              </a:rPr>
              <a:t> </a:t>
            </a:r>
            <a:r>
              <a:rPr sz="2400" spc="-5" dirty="0">
                <a:latin typeface="Constantia"/>
                <a:cs typeface="Constantia"/>
              </a:rPr>
              <a:t>is</a:t>
            </a:r>
            <a:r>
              <a:rPr sz="2400" spc="-85" dirty="0">
                <a:latin typeface="Constantia"/>
                <a:cs typeface="Constantia"/>
              </a:rPr>
              <a:t> </a:t>
            </a:r>
            <a:r>
              <a:rPr sz="2400" spc="-5" dirty="0">
                <a:latin typeface="Constantia"/>
                <a:cs typeface="Constantia"/>
              </a:rPr>
              <a:t>a</a:t>
            </a:r>
            <a:r>
              <a:rPr sz="2400" spc="-90" dirty="0">
                <a:latin typeface="Constantia"/>
                <a:cs typeface="Constantia"/>
              </a:rPr>
              <a:t> </a:t>
            </a:r>
            <a:r>
              <a:rPr sz="2400" spc="-15" dirty="0">
                <a:latin typeface="Constantia"/>
                <a:cs typeface="Constantia"/>
              </a:rPr>
              <a:t>positive</a:t>
            </a:r>
            <a:r>
              <a:rPr sz="2400" spc="-50" dirty="0">
                <a:latin typeface="Constantia"/>
                <a:cs typeface="Constantia"/>
              </a:rPr>
              <a:t> </a:t>
            </a:r>
            <a:r>
              <a:rPr sz="2400" spc="-15" dirty="0">
                <a:latin typeface="Constantia"/>
                <a:cs typeface="Constantia"/>
              </a:rPr>
              <a:t>integer</a:t>
            </a:r>
            <a:r>
              <a:rPr sz="2400" spc="-160" dirty="0">
                <a:latin typeface="Constantia"/>
                <a:cs typeface="Constantia"/>
              </a:rPr>
              <a:t> </a:t>
            </a:r>
            <a:r>
              <a:rPr sz="2400" dirty="0">
                <a:latin typeface="Constantia"/>
                <a:cs typeface="Constantia"/>
              </a:rPr>
              <a:t>and</a:t>
            </a:r>
            <a:r>
              <a:rPr sz="2400" spc="-55" dirty="0">
                <a:latin typeface="Constantia"/>
                <a:cs typeface="Constantia"/>
              </a:rPr>
              <a:t> </a:t>
            </a:r>
            <a:r>
              <a:rPr sz="2400" i="1" spc="-5" dirty="0">
                <a:latin typeface="Constantia"/>
                <a:cs typeface="Constantia"/>
              </a:rPr>
              <a:t>r</a:t>
            </a:r>
            <a:r>
              <a:rPr sz="2400" i="1" spc="40" dirty="0">
                <a:latin typeface="Constantia"/>
                <a:cs typeface="Constantia"/>
              </a:rPr>
              <a:t> </a:t>
            </a:r>
            <a:r>
              <a:rPr sz="2400" spc="-5" dirty="0">
                <a:latin typeface="Constantia"/>
                <a:cs typeface="Constantia"/>
              </a:rPr>
              <a:t>is</a:t>
            </a:r>
            <a:r>
              <a:rPr sz="2400" spc="-110" dirty="0">
                <a:latin typeface="Constantia"/>
                <a:cs typeface="Constantia"/>
              </a:rPr>
              <a:t> </a:t>
            </a:r>
            <a:r>
              <a:rPr sz="2400" spc="-5" dirty="0">
                <a:latin typeface="Constantia"/>
                <a:cs typeface="Constantia"/>
              </a:rPr>
              <a:t>an</a:t>
            </a:r>
            <a:r>
              <a:rPr sz="2400" spc="-40" dirty="0">
                <a:latin typeface="Constantia"/>
                <a:cs typeface="Constantia"/>
              </a:rPr>
              <a:t> </a:t>
            </a:r>
            <a:r>
              <a:rPr sz="2400" spc="-15" dirty="0">
                <a:latin typeface="Constantia"/>
                <a:cs typeface="Constantia"/>
              </a:rPr>
              <a:t>integer</a:t>
            </a:r>
            <a:r>
              <a:rPr sz="2400" spc="-155" dirty="0">
                <a:latin typeface="Constantia"/>
                <a:cs typeface="Constantia"/>
              </a:rPr>
              <a:t> </a:t>
            </a:r>
            <a:r>
              <a:rPr sz="2400" spc="-5" dirty="0">
                <a:latin typeface="Constantia"/>
                <a:cs typeface="Constantia"/>
              </a:rPr>
              <a:t>with</a:t>
            </a:r>
            <a:endParaRPr sz="2400" dirty="0">
              <a:latin typeface="Constantia"/>
              <a:cs typeface="Constantia"/>
            </a:endParaRPr>
          </a:p>
          <a:p>
            <a:pPr marL="286385">
              <a:lnSpc>
                <a:spcPts val="2510"/>
              </a:lnSpc>
            </a:pPr>
            <a:r>
              <a:rPr sz="2400" spc="-5" dirty="0">
                <a:latin typeface="Cambria Math"/>
                <a:cs typeface="Cambria Math"/>
              </a:rPr>
              <a:t>1</a:t>
            </a:r>
            <a:r>
              <a:rPr sz="2400" spc="65" dirty="0">
                <a:latin typeface="Cambria Math"/>
                <a:cs typeface="Cambria Math"/>
              </a:rPr>
              <a:t> </a:t>
            </a:r>
            <a:r>
              <a:rPr sz="2400" spc="-5" dirty="0">
                <a:latin typeface="Cambria Math"/>
                <a:cs typeface="Cambria Math"/>
              </a:rPr>
              <a:t>≤</a:t>
            </a:r>
            <a:r>
              <a:rPr sz="2400" spc="65" dirty="0">
                <a:latin typeface="Cambria Math"/>
                <a:cs typeface="Cambria Math"/>
              </a:rPr>
              <a:t> </a:t>
            </a:r>
            <a:r>
              <a:rPr sz="2400" i="1" spc="-5" dirty="0">
                <a:latin typeface="Constantia"/>
                <a:cs typeface="Constantia"/>
              </a:rPr>
              <a:t>r</a:t>
            </a:r>
            <a:r>
              <a:rPr sz="2400" i="1" spc="35" dirty="0">
                <a:latin typeface="Constantia"/>
                <a:cs typeface="Constantia"/>
              </a:rPr>
              <a:t> </a:t>
            </a:r>
            <a:r>
              <a:rPr sz="2400" spc="-5" dirty="0">
                <a:latin typeface="Cambria Math"/>
                <a:cs typeface="Cambria Math"/>
              </a:rPr>
              <a:t>≤</a:t>
            </a:r>
            <a:r>
              <a:rPr sz="2400" spc="65" dirty="0">
                <a:latin typeface="Cambria Math"/>
                <a:cs typeface="Cambria Math"/>
              </a:rPr>
              <a:t> </a:t>
            </a:r>
            <a:r>
              <a:rPr sz="2400" i="1" spc="-10" dirty="0">
                <a:latin typeface="Constantia"/>
                <a:cs typeface="Constantia"/>
              </a:rPr>
              <a:t>n</a:t>
            </a:r>
            <a:r>
              <a:rPr sz="2400" spc="-5" dirty="0">
                <a:latin typeface="Constantia"/>
                <a:cs typeface="Constantia"/>
              </a:rPr>
              <a:t>,</a:t>
            </a:r>
            <a:r>
              <a:rPr sz="2400" spc="-25" dirty="0">
                <a:latin typeface="Constantia"/>
                <a:cs typeface="Constantia"/>
              </a:rPr>
              <a:t> </a:t>
            </a:r>
            <a:r>
              <a:rPr sz="2400" spc="-10" dirty="0">
                <a:latin typeface="Constantia"/>
                <a:cs typeface="Constantia"/>
              </a:rPr>
              <a:t>th</a:t>
            </a:r>
            <a:r>
              <a:rPr sz="2400" spc="-5" dirty="0">
                <a:latin typeface="Constantia"/>
                <a:cs typeface="Constantia"/>
              </a:rPr>
              <a:t>en</a:t>
            </a:r>
            <a:r>
              <a:rPr sz="2400" spc="-70" dirty="0">
                <a:latin typeface="Constantia"/>
                <a:cs typeface="Constantia"/>
              </a:rPr>
              <a:t> </a:t>
            </a:r>
            <a:r>
              <a:rPr sz="2400" spc="-10" dirty="0">
                <a:latin typeface="Constantia"/>
                <a:cs typeface="Constantia"/>
              </a:rPr>
              <a:t>th</a:t>
            </a:r>
            <a:r>
              <a:rPr sz="2400" spc="-5" dirty="0">
                <a:latin typeface="Constantia"/>
                <a:cs typeface="Constantia"/>
              </a:rPr>
              <a:t>e</a:t>
            </a:r>
            <a:r>
              <a:rPr sz="2400" spc="-45" dirty="0">
                <a:latin typeface="Constantia"/>
                <a:cs typeface="Constantia"/>
              </a:rPr>
              <a:t>r</a:t>
            </a:r>
            <a:r>
              <a:rPr sz="2400" spc="-5" dirty="0">
                <a:latin typeface="Constantia"/>
                <a:cs typeface="Constantia"/>
              </a:rPr>
              <a:t>e</a:t>
            </a:r>
            <a:r>
              <a:rPr sz="2400" spc="-120" dirty="0">
                <a:latin typeface="Constantia"/>
                <a:cs typeface="Constantia"/>
              </a:rPr>
              <a:t> </a:t>
            </a:r>
            <a:r>
              <a:rPr sz="2400" spc="-5" dirty="0">
                <a:latin typeface="Constantia"/>
                <a:cs typeface="Constantia"/>
              </a:rPr>
              <a:t>a</a:t>
            </a:r>
            <a:r>
              <a:rPr sz="2400" spc="-45" dirty="0">
                <a:latin typeface="Constantia"/>
                <a:cs typeface="Constantia"/>
              </a:rPr>
              <a:t>r</a:t>
            </a:r>
            <a:r>
              <a:rPr sz="2400" spc="-5" dirty="0">
                <a:latin typeface="Constantia"/>
                <a:cs typeface="Constantia"/>
              </a:rPr>
              <a:t>e</a:t>
            </a:r>
            <a:endParaRPr sz="2400" dirty="0">
              <a:latin typeface="Constantia"/>
              <a:cs typeface="Constantia"/>
            </a:endParaRPr>
          </a:p>
          <a:p>
            <a:pPr marL="640715">
              <a:lnSpc>
                <a:spcPct val="100000"/>
              </a:lnSpc>
              <a:spcBef>
                <a:spcPts val="165"/>
              </a:spcBef>
              <a:tabLst>
                <a:tab pos="2538095" algn="l"/>
                <a:tab pos="3469640" algn="l"/>
                <a:tab pos="4140200" algn="l"/>
                <a:tab pos="4817110" algn="l"/>
              </a:tabLst>
            </a:pPr>
            <a:r>
              <a:rPr sz="2400" i="1" spc="-10" dirty="0">
                <a:latin typeface="Constantia"/>
                <a:cs typeface="Constantia"/>
              </a:rPr>
              <a:t>P</a:t>
            </a:r>
            <a:r>
              <a:rPr sz="2400" spc="-10" dirty="0">
                <a:latin typeface="Constantia"/>
                <a:cs typeface="Constantia"/>
              </a:rPr>
              <a:t>(</a:t>
            </a:r>
            <a:r>
              <a:rPr sz="2400" i="1" spc="-10" dirty="0">
                <a:latin typeface="Constantia"/>
                <a:cs typeface="Constantia"/>
              </a:rPr>
              <a:t>n</a:t>
            </a:r>
            <a:r>
              <a:rPr sz="2400" spc="-10" dirty="0">
                <a:latin typeface="Constantia"/>
                <a:cs typeface="Constantia"/>
              </a:rPr>
              <a:t>,</a:t>
            </a:r>
            <a:r>
              <a:rPr sz="2400" spc="15" dirty="0">
                <a:latin typeface="Constantia"/>
                <a:cs typeface="Constantia"/>
              </a:rPr>
              <a:t> </a:t>
            </a:r>
            <a:r>
              <a:rPr sz="2400" i="1" spc="-5" dirty="0">
                <a:latin typeface="Constantia"/>
                <a:cs typeface="Constantia"/>
              </a:rPr>
              <a:t>r</a:t>
            </a:r>
            <a:r>
              <a:rPr sz="2400" spc="-5" dirty="0">
                <a:latin typeface="Constantia"/>
                <a:cs typeface="Constantia"/>
              </a:rPr>
              <a:t>)</a:t>
            </a:r>
            <a:r>
              <a:rPr sz="2400" spc="10" dirty="0">
                <a:latin typeface="Constantia"/>
                <a:cs typeface="Constantia"/>
              </a:rPr>
              <a:t> </a:t>
            </a:r>
            <a:r>
              <a:rPr sz="2400" spc="-5" dirty="0">
                <a:latin typeface="Constantia"/>
                <a:cs typeface="Constantia"/>
              </a:rPr>
              <a:t>=</a:t>
            </a:r>
            <a:r>
              <a:rPr sz="2400" spc="-10" dirty="0">
                <a:latin typeface="Constantia"/>
                <a:cs typeface="Constantia"/>
              </a:rPr>
              <a:t> </a:t>
            </a:r>
            <a:r>
              <a:rPr sz="2400" i="1" spc="-10" dirty="0">
                <a:latin typeface="Constantia"/>
                <a:cs typeface="Constantia"/>
              </a:rPr>
              <a:t>n</a:t>
            </a:r>
            <a:r>
              <a:rPr sz="2400" spc="-10" dirty="0">
                <a:latin typeface="Constantia"/>
                <a:cs typeface="Constantia"/>
              </a:rPr>
              <a:t>(</a:t>
            </a:r>
            <a:r>
              <a:rPr sz="2400" i="1" spc="-10" dirty="0">
                <a:latin typeface="Constantia"/>
                <a:cs typeface="Constantia"/>
              </a:rPr>
              <a:t>n</a:t>
            </a:r>
            <a:r>
              <a:rPr sz="2400" i="1" spc="50" dirty="0">
                <a:latin typeface="Constantia"/>
                <a:cs typeface="Constantia"/>
              </a:rPr>
              <a:t> </a:t>
            </a:r>
            <a:r>
              <a:rPr sz="2400" spc="-5" dirty="0">
                <a:latin typeface="Cambria Math"/>
                <a:cs typeface="Cambria Math"/>
              </a:rPr>
              <a:t>−	</a:t>
            </a:r>
            <a:r>
              <a:rPr sz="2400" spc="-10" dirty="0">
                <a:latin typeface="Cambria Math"/>
                <a:cs typeface="Cambria Math"/>
              </a:rPr>
              <a:t>1</a:t>
            </a:r>
            <a:r>
              <a:rPr sz="2400" spc="-10" dirty="0">
                <a:latin typeface="Constantia"/>
                <a:cs typeface="Constantia"/>
              </a:rPr>
              <a:t>)(</a:t>
            </a:r>
            <a:r>
              <a:rPr sz="2400" i="1" spc="-10" dirty="0">
                <a:latin typeface="Constantia"/>
                <a:cs typeface="Constantia"/>
              </a:rPr>
              <a:t>n</a:t>
            </a:r>
            <a:r>
              <a:rPr sz="2400" i="1" spc="30" dirty="0">
                <a:latin typeface="Constantia"/>
                <a:cs typeface="Constantia"/>
              </a:rPr>
              <a:t> </a:t>
            </a:r>
            <a:r>
              <a:rPr sz="2400" spc="-80" dirty="0">
                <a:latin typeface="Cambria Math"/>
                <a:cs typeface="Cambria Math"/>
              </a:rPr>
              <a:t>−	</a:t>
            </a:r>
            <a:r>
              <a:rPr sz="2400" spc="-10" dirty="0">
                <a:latin typeface="Cambria Math"/>
                <a:cs typeface="Cambria Math"/>
              </a:rPr>
              <a:t>2</a:t>
            </a:r>
            <a:r>
              <a:rPr sz="2400" spc="-10" dirty="0">
                <a:latin typeface="Constantia"/>
                <a:cs typeface="Constantia"/>
              </a:rPr>
              <a:t>)</a:t>
            </a:r>
            <a:r>
              <a:rPr sz="2400" spc="-5" dirty="0">
                <a:latin typeface="Constantia"/>
                <a:cs typeface="Constantia"/>
              </a:rPr>
              <a:t> </a:t>
            </a:r>
            <a:r>
              <a:rPr sz="2400" spc="-5" dirty="0">
                <a:latin typeface="Cambria Math"/>
                <a:cs typeface="Cambria Math"/>
              </a:rPr>
              <a:t>∙∙∙	</a:t>
            </a:r>
            <a:r>
              <a:rPr sz="2400" spc="-10" dirty="0">
                <a:latin typeface="Constantia"/>
                <a:cs typeface="Constantia"/>
              </a:rPr>
              <a:t>(</a:t>
            </a:r>
            <a:r>
              <a:rPr sz="2400" i="1" spc="-10" dirty="0">
                <a:latin typeface="Constantia"/>
                <a:cs typeface="Constantia"/>
              </a:rPr>
              <a:t>n</a:t>
            </a:r>
            <a:r>
              <a:rPr sz="2400" i="1" spc="50" dirty="0">
                <a:latin typeface="Constantia"/>
                <a:cs typeface="Constantia"/>
              </a:rPr>
              <a:t> </a:t>
            </a:r>
            <a:r>
              <a:rPr sz="2400" spc="-5" dirty="0">
                <a:latin typeface="Cambria Math"/>
                <a:cs typeface="Cambria Math"/>
              </a:rPr>
              <a:t>−	</a:t>
            </a:r>
            <a:r>
              <a:rPr sz="2400" i="1" spc="-5" dirty="0">
                <a:latin typeface="Constantia"/>
                <a:cs typeface="Constantia"/>
              </a:rPr>
              <a:t>r</a:t>
            </a:r>
            <a:r>
              <a:rPr sz="2400" i="1" spc="10" dirty="0">
                <a:latin typeface="Constantia"/>
                <a:cs typeface="Constantia"/>
              </a:rPr>
              <a:t> </a:t>
            </a:r>
            <a:r>
              <a:rPr sz="2400" spc="-5" dirty="0">
                <a:latin typeface="Constantia"/>
                <a:cs typeface="Constantia"/>
              </a:rPr>
              <a:t>+</a:t>
            </a:r>
            <a:r>
              <a:rPr sz="2400" spc="-30" dirty="0">
                <a:latin typeface="Constantia"/>
                <a:cs typeface="Constantia"/>
              </a:rPr>
              <a:t> </a:t>
            </a:r>
            <a:r>
              <a:rPr sz="2400" spc="-10" dirty="0">
                <a:latin typeface="Cambria Math"/>
                <a:cs typeface="Cambria Math"/>
              </a:rPr>
              <a:t>1</a:t>
            </a:r>
            <a:r>
              <a:rPr sz="2400" spc="-10" dirty="0">
                <a:latin typeface="Constantia"/>
                <a:cs typeface="Constantia"/>
              </a:rPr>
              <a:t>)</a:t>
            </a:r>
            <a:endParaRPr sz="2400" dirty="0">
              <a:latin typeface="Constantia"/>
              <a:cs typeface="Constantia"/>
            </a:endParaRPr>
          </a:p>
          <a:p>
            <a:pPr marL="279400">
              <a:lnSpc>
                <a:spcPct val="100000"/>
              </a:lnSpc>
              <a:spcBef>
                <a:spcPts val="234"/>
              </a:spcBef>
            </a:pPr>
            <a:r>
              <a:rPr sz="2400" i="1" spc="-5" dirty="0">
                <a:latin typeface="Constantia"/>
                <a:cs typeface="Constantia"/>
              </a:rPr>
              <a:t>r</a:t>
            </a:r>
            <a:r>
              <a:rPr sz="2400" spc="-5" dirty="0">
                <a:latin typeface="Constantia"/>
                <a:cs typeface="Constantia"/>
              </a:rPr>
              <a:t>-permutations</a:t>
            </a:r>
            <a:r>
              <a:rPr sz="2400" spc="-140" dirty="0">
                <a:latin typeface="Constantia"/>
                <a:cs typeface="Constantia"/>
              </a:rPr>
              <a:t> </a:t>
            </a:r>
            <a:r>
              <a:rPr sz="2400" spc="-5" dirty="0">
                <a:latin typeface="Constantia"/>
                <a:cs typeface="Constantia"/>
              </a:rPr>
              <a:t>of</a:t>
            </a:r>
            <a:r>
              <a:rPr sz="2400" spc="-10" dirty="0">
                <a:latin typeface="Constantia"/>
                <a:cs typeface="Constantia"/>
              </a:rPr>
              <a:t> </a:t>
            </a:r>
            <a:r>
              <a:rPr sz="2400" spc="-5" dirty="0">
                <a:latin typeface="Constantia"/>
                <a:cs typeface="Constantia"/>
              </a:rPr>
              <a:t>a</a:t>
            </a:r>
            <a:r>
              <a:rPr sz="2400" spc="-110" dirty="0">
                <a:latin typeface="Constantia"/>
                <a:cs typeface="Constantia"/>
              </a:rPr>
              <a:t> </a:t>
            </a:r>
            <a:r>
              <a:rPr sz="2400" spc="-5" dirty="0">
                <a:latin typeface="Constantia"/>
                <a:cs typeface="Constantia"/>
              </a:rPr>
              <a:t>set</a:t>
            </a:r>
            <a:r>
              <a:rPr sz="2400" spc="-110" dirty="0">
                <a:latin typeface="Constantia"/>
                <a:cs typeface="Constantia"/>
              </a:rPr>
              <a:t> </a:t>
            </a:r>
            <a:r>
              <a:rPr sz="2400" spc="-5" dirty="0">
                <a:latin typeface="Constantia"/>
                <a:cs typeface="Constantia"/>
              </a:rPr>
              <a:t>with</a:t>
            </a:r>
            <a:r>
              <a:rPr sz="2400" spc="-30" dirty="0">
                <a:latin typeface="Constantia"/>
                <a:cs typeface="Constantia"/>
              </a:rPr>
              <a:t> </a:t>
            </a:r>
            <a:r>
              <a:rPr sz="2400" spc="-5" dirty="0">
                <a:latin typeface="Constantia"/>
                <a:cs typeface="Constantia"/>
              </a:rPr>
              <a:t>n</a:t>
            </a:r>
            <a:r>
              <a:rPr sz="2400" spc="-90" dirty="0">
                <a:latin typeface="Constantia"/>
                <a:cs typeface="Constantia"/>
              </a:rPr>
              <a:t> </a:t>
            </a:r>
            <a:r>
              <a:rPr sz="2400" spc="-5" dirty="0">
                <a:latin typeface="Constantia"/>
                <a:cs typeface="Constantia"/>
              </a:rPr>
              <a:t>distinct</a:t>
            </a:r>
            <a:r>
              <a:rPr sz="2400" spc="-125" dirty="0">
                <a:latin typeface="Constantia"/>
                <a:cs typeface="Constantia"/>
              </a:rPr>
              <a:t> </a:t>
            </a:r>
            <a:r>
              <a:rPr sz="2400" spc="-10" dirty="0">
                <a:latin typeface="Constantia"/>
                <a:cs typeface="Constantia"/>
              </a:rPr>
              <a:t>elements.</a:t>
            </a:r>
            <a:endParaRPr lang="en-US" sz="2400" spc="-10" dirty="0">
              <a:latin typeface="Constantia"/>
              <a:cs typeface="Constantia"/>
            </a:endParaRPr>
          </a:p>
          <a:p>
            <a:pPr marL="279400">
              <a:lnSpc>
                <a:spcPct val="100000"/>
              </a:lnSpc>
              <a:spcBef>
                <a:spcPts val="234"/>
              </a:spcBef>
            </a:pPr>
            <a:endParaRPr sz="2400" dirty="0">
              <a:latin typeface="Constantia"/>
              <a:cs typeface="Constantia"/>
            </a:endParaRPr>
          </a:p>
          <a:p>
            <a:pPr marL="279400">
              <a:lnSpc>
                <a:spcPts val="2515"/>
              </a:lnSpc>
              <a:spcBef>
                <a:spcPts val="260"/>
              </a:spcBef>
            </a:pPr>
            <a:r>
              <a:rPr sz="2400" b="1" spc="-10" dirty="0">
                <a:latin typeface="Constantia"/>
                <a:cs typeface="Constantia"/>
              </a:rPr>
              <a:t>Proof</a:t>
            </a:r>
            <a:r>
              <a:rPr sz="2400" spc="-10" dirty="0">
                <a:latin typeface="Constantia"/>
                <a:cs typeface="Constantia"/>
              </a:rPr>
              <a:t>:</a:t>
            </a:r>
            <a:r>
              <a:rPr sz="2400" spc="-5" dirty="0">
                <a:latin typeface="Constantia"/>
                <a:cs typeface="Constantia"/>
              </a:rPr>
              <a:t> </a:t>
            </a:r>
            <a:r>
              <a:rPr sz="2400" spc="-20" dirty="0">
                <a:latin typeface="Constantia"/>
                <a:cs typeface="Constantia"/>
              </a:rPr>
              <a:t>Use</a:t>
            </a:r>
            <a:r>
              <a:rPr sz="2400" spc="-70" dirty="0">
                <a:latin typeface="Constantia"/>
                <a:cs typeface="Constantia"/>
              </a:rPr>
              <a:t> </a:t>
            </a:r>
            <a:r>
              <a:rPr sz="2400" spc="-10" dirty="0">
                <a:latin typeface="Constantia"/>
                <a:cs typeface="Constantia"/>
              </a:rPr>
              <a:t>the</a:t>
            </a:r>
            <a:r>
              <a:rPr sz="2400" spc="-85" dirty="0">
                <a:latin typeface="Constantia"/>
                <a:cs typeface="Constantia"/>
              </a:rPr>
              <a:t> </a:t>
            </a:r>
            <a:r>
              <a:rPr sz="2400" spc="-10" dirty="0">
                <a:latin typeface="Constantia"/>
                <a:cs typeface="Constantia"/>
              </a:rPr>
              <a:t>product</a:t>
            </a:r>
            <a:r>
              <a:rPr sz="2400" spc="-80" dirty="0">
                <a:latin typeface="Constantia"/>
                <a:cs typeface="Constantia"/>
              </a:rPr>
              <a:t> </a:t>
            </a:r>
            <a:r>
              <a:rPr sz="2400" spc="-10" dirty="0">
                <a:latin typeface="Constantia"/>
                <a:cs typeface="Constantia"/>
              </a:rPr>
              <a:t>rule.</a:t>
            </a:r>
            <a:r>
              <a:rPr sz="2400" spc="-40" dirty="0">
                <a:latin typeface="Constantia"/>
                <a:cs typeface="Constantia"/>
              </a:rPr>
              <a:t> </a:t>
            </a:r>
            <a:r>
              <a:rPr sz="2400" spc="-10" dirty="0">
                <a:latin typeface="Constantia"/>
                <a:cs typeface="Constantia"/>
              </a:rPr>
              <a:t>The</a:t>
            </a:r>
            <a:r>
              <a:rPr sz="2400" spc="-60" dirty="0">
                <a:latin typeface="Constantia"/>
                <a:cs typeface="Constantia"/>
              </a:rPr>
              <a:t> </a:t>
            </a:r>
            <a:r>
              <a:rPr sz="2400" dirty="0">
                <a:latin typeface="Constantia"/>
                <a:cs typeface="Constantia"/>
              </a:rPr>
              <a:t>first</a:t>
            </a:r>
            <a:r>
              <a:rPr sz="2400" spc="-114" dirty="0">
                <a:latin typeface="Constantia"/>
                <a:cs typeface="Constantia"/>
              </a:rPr>
              <a:t> </a:t>
            </a:r>
            <a:r>
              <a:rPr sz="2400" spc="-5" dirty="0">
                <a:latin typeface="Constantia"/>
                <a:cs typeface="Constantia"/>
              </a:rPr>
              <a:t>element</a:t>
            </a:r>
            <a:r>
              <a:rPr sz="2400" spc="-150" dirty="0">
                <a:latin typeface="Constantia"/>
                <a:cs typeface="Constantia"/>
              </a:rPr>
              <a:t> </a:t>
            </a:r>
            <a:r>
              <a:rPr sz="2400" spc="-10" dirty="0">
                <a:latin typeface="Constantia"/>
                <a:cs typeface="Constantia"/>
              </a:rPr>
              <a:t>can</a:t>
            </a:r>
            <a:r>
              <a:rPr sz="2400" spc="-30" dirty="0">
                <a:latin typeface="Constantia"/>
                <a:cs typeface="Constantia"/>
              </a:rPr>
              <a:t> </a:t>
            </a:r>
            <a:r>
              <a:rPr sz="2400" spc="-5" dirty="0">
                <a:latin typeface="Constantia"/>
                <a:cs typeface="Constantia"/>
              </a:rPr>
              <a:t>be</a:t>
            </a:r>
            <a:r>
              <a:rPr sz="2400" spc="-110" dirty="0">
                <a:latin typeface="Constantia"/>
                <a:cs typeface="Constantia"/>
              </a:rPr>
              <a:t> </a:t>
            </a:r>
            <a:r>
              <a:rPr sz="2400" spc="-10" dirty="0">
                <a:latin typeface="Constantia"/>
                <a:cs typeface="Constantia"/>
              </a:rPr>
              <a:t>chosen</a:t>
            </a:r>
            <a:r>
              <a:rPr sz="2400" spc="-20" dirty="0">
                <a:latin typeface="Constantia"/>
                <a:cs typeface="Constantia"/>
              </a:rPr>
              <a:t> </a:t>
            </a:r>
            <a:r>
              <a:rPr sz="2400" spc="-5" dirty="0">
                <a:latin typeface="Constantia"/>
                <a:cs typeface="Constantia"/>
              </a:rPr>
              <a:t>in</a:t>
            </a:r>
            <a:r>
              <a:rPr sz="2400" spc="-20" dirty="0">
                <a:latin typeface="Constantia"/>
                <a:cs typeface="Constantia"/>
              </a:rPr>
              <a:t> </a:t>
            </a:r>
            <a:r>
              <a:rPr sz="2400" i="1" spc="-5" dirty="0">
                <a:latin typeface="Constantia"/>
                <a:cs typeface="Constantia"/>
              </a:rPr>
              <a:t>n</a:t>
            </a:r>
            <a:endParaRPr lang="en-US" sz="2400" i="1" spc="-5" dirty="0">
              <a:latin typeface="Constantia"/>
              <a:cs typeface="Constantia"/>
            </a:endParaRPr>
          </a:p>
          <a:p>
            <a:pPr marL="279400">
              <a:lnSpc>
                <a:spcPts val="2515"/>
              </a:lnSpc>
              <a:spcBef>
                <a:spcPts val="260"/>
              </a:spcBef>
            </a:pPr>
            <a:endParaRPr sz="2400" dirty="0">
              <a:latin typeface="Constantia"/>
              <a:cs typeface="Constantia"/>
            </a:endParaRPr>
          </a:p>
          <a:p>
            <a:pPr marL="286385">
              <a:lnSpc>
                <a:spcPts val="2380"/>
              </a:lnSpc>
              <a:tabLst>
                <a:tab pos="3309620" algn="l"/>
              </a:tabLst>
            </a:pPr>
            <a:r>
              <a:rPr sz="2400" spc="-30" dirty="0">
                <a:latin typeface="Constantia"/>
                <a:cs typeface="Constantia"/>
              </a:rPr>
              <a:t>ways.</a:t>
            </a:r>
            <a:r>
              <a:rPr sz="2400" spc="-15" dirty="0">
                <a:latin typeface="Constantia"/>
                <a:cs typeface="Constantia"/>
              </a:rPr>
              <a:t> </a:t>
            </a:r>
            <a:r>
              <a:rPr sz="2400" spc="-10" dirty="0">
                <a:latin typeface="Constantia"/>
                <a:cs typeface="Constantia"/>
              </a:rPr>
              <a:t>The</a:t>
            </a:r>
            <a:r>
              <a:rPr sz="2400" spc="-75" dirty="0">
                <a:latin typeface="Constantia"/>
                <a:cs typeface="Constantia"/>
              </a:rPr>
              <a:t> </a:t>
            </a:r>
            <a:r>
              <a:rPr sz="2400" spc="-15" dirty="0">
                <a:latin typeface="Constantia"/>
                <a:cs typeface="Constantia"/>
              </a:rPr>
              <a:t>second</a:t>
            </a:r>
            <a:r>
              <a:rPr sz="2400" dirty="0">
                <a:latin typeface="Constantia"/>
                <a:cs typeface="Constantia"/>
              </a:rPr>
              <a:t> </a:t>
            </a:r>
            <a:r>
              <a:rPr sz="2400" spc="-5" dirty="0">
                <a:latin typeface="Constantia"/>
                <a:cs typeface="Constantia"/>
              </a:rPr>
              <a:t>in</a:t>
            </a:r>
            <a:r>
              <a:rPr sz="2400" spc="-50" dirty="0">
                <a:latin typeface="Constantia"/>
                <a:cs typeface="Constantia"/>
              </a:rPr>
              <a:t> </a:t>
            </a:r>
            <a:r>
              <a:rPr sz="2400" i="1" spc="-5" dirty="0">
                <a:latin typeface="Constantia"/>
                <a:cs typeface="Constantia"/>
              </a:rPr>
              <a:t>n</a:t>
            </a:r>
            <a:r>
              <a:rPr sz="2400" i="1" spc="40" dirty="0">
                <a:latin typeface="Constantia"/>
                <a:cs typeface="Constantia"/>
              </a:rPr>
              <a:t> </a:t>
            </a:r>
            <a:r>
              <a:rPr sz="2400" spc="-5" dirty="0">
                <a:latin typeface="Cambria Math"/>
                <a:cs typeface="Cambria Math"/>
              </a:rPr>
              <a:t>−	1</a:t>
            </a:r>
            <a:r>
              <a:rPr sz="2400" spc="-15" dirty="0">
                <a:latin typeface="Cambria Math"/>
                <a:cs typeface="Cambria Math"/>
              </a:rPr>
              <a:t> </a:t>
            </a:r>
            <a:r>
              <a:rPr sz="2400" spc="-30" dirty="0">
                <a:latin typeface="Cambria Math"/>
                <a:cs typeface="Cambria Math"/>
              </a:rPr>
              <a:t>ways,</a:t>
            </a:r>
            <a:r>
              <a:rPr sz="2400" spc="25" dirty="0">
                <a:latin typeface="Cambria Math"/>
                <a:cs typeface="Cambria Math"/>
              </a:rPr>
              <a:t> </a:t>
            </a:r>
            <a:r>
              <a:rPr sz="2400" spc="-10" dirty="0">
                <a:latin typeface="Cambria Math"/>
                <a:cs typeface="Cambria Math"/>
              </a:rPr>
              <a:t>and</a:t>
            </a:r>
            <a:r>
              <a:rPr sz="2400" dirty="0">
                <a:latin typeface="Cambria Math"/>
                <a:cs typeface="Cambria Math"/>
              </a:rPr>
              <a:t> </a:t>
            </a:r>
            <a:r>
              <a:rPr sz="2400" spc="-5" dirty="0">
                <a:latin typeface="Cambria Math"/>
                <a:cs typeface="Cambria Math"/>
              </a:rPr>
              <a:t>so</a:t>
            </a:r>
            <a:r>
              <a:rPr sz="2400" dirty="0">
                <a:latin typeface="Cambria Math"/>
                <a:cs typeface="Cambria Math"/>
              </a:rPr>
              <a:t> </a:t>
            </a:r>
            <a:r>
              <a:rPr sz="2400" spc="-5" dirty="0">
                <a:latin typeface="Cambria Math"/>
                <a:cs typeface="Cambria Math"/>
              </a:rPr>
              <a:t>on </a:t>
            </a:r>
            <a:r>
              <a:rPr sz="2400" spc="-10" dirty="0">
                <a:latin typeface="Cambria Math"/>
                <a:cs typeface="Cambria Math"/>
              </a:rPr>
              <a:t>until</a:t>
            </a:r>
            <a:r>
              <a:rPr sz="2400" spc="20" dirty="0">
                <a:latin typeface="Cambria Math"/>
                <a:cs typeface="Cambria Math"/>
              </a:rPr>
              <a:t> </a:t>
            </a:r>
            <a:r>
              <a:rPr sz="2400" spc="-15" dirty="0">
                <a:latin typeface="Cambria Math"/>
                <a:cs typeface="Cambria Math"/>
              </a:rPr>
              <a:t>there</a:t>
            </a:r>
            <a:r>
              <a:rPr sz="2400" spc="5" dirty="0">
                <a:latin typeface="Cambria Math"/>
                <a:cs typeface="Cambria Math"/>
              </a:rPr>
              <a:t> </a:t>
            </a:r>
            <a:r>
              <a:rPr sz="2400" spc="-20" dirty="0">
                <a:latin typeface="Cambria Math"/>
                <a:cs typeface="Cambria Math"/>
              </a:rPr>
              <a:t>are</a:t>
            </a:r>
            <a:endParaRPr sz="2400" dirty="0">
              <a:latin typeface="Cambria Math"/>
              <a:cs typeface="Cambria Math"/>
            </a:endParaRPr>
          </a:p>
          <a:p>
            <a:pPr marL="286385">
              <a:lnSpc>
                <a:spcPts val="2510"/>
              </a:lnSpc>
            </a:pPr>
            <a:r>
              <a:rPr sz="2400" spc="-5" dirty="0">
                <a:latin typeface="Cambria Math"/>
                <a:cs typeface="Cambria Math"/>
              </a:rPr>
              <a:t>(</a:t>
            </a:r>
            <a:r>
              <a:rPr sz="2400" i="1" spc="-5" dirty="0">
                <a:latin typeface="Constantia"/>
                <a:cs typeface="Constantia"/>
              </a:rPr>
              <a:t>n</a:t>
            </a:r>
            <a:r>
              <a:rPr sz="2400" i="1" spc="30" dirty="0">
                <a:latin typeface="Constantia"/>
                <a:cs typeface="Constantia"/>
              </a:rPr>
              <a:t> </a:t>
            </a:r>
            <a:r>
              <a:rPr sz="2400" spc="-5" dirty="0">
                <a:latin typeface="Cambria Math"/>
                <a:cs typeface="Cambria Math"/>
              </a:rPr>
              <a:t>−</a:t>
            </a:r>
            <a:r>
              <a:rPr sz="2400" spc="55" dirty="0">
                <a:latin typeface="Cambria Math"/>
                <a:cs typeface="Cambria Math"/>
              </a:rPr>
              <a:t> </a:t>
            </a:r>
            <a:r>
              <a:rPr sz="2400" spc="-5" dirty="0">
                <a:latin typeface="Constantia"/>
                <a:cs typeface="Constantia"/>
              </a:rPr>
              <a:t>(</a:t>
            </a:r>
            <a:r>
              <a:rPr sz="2400" spc="5" dirty="0">
                <a:latin typeface="Constantia"/>
                <a:cs typeface="Constantia"/>
              </a:rPr>
              <a:t> </a:t>
            </a:r>
            <a:r>
              <a:rPr sz="2400" i="1" spc="-5" dirty="0">
                <a:latin typeface="Constantia"/>
                <a:cs typeface="Constantia"/>
              </a:rPr>
              <a:t>r</a:t>
            </a:r>
            <a:r>
              <a:rPr sz="2400" i="1" spc="20" dirty="0">
                <a:latin typeface="Constantia"/>
                <a:cs typeface="Constantia"/>
              </a:rPr>
              <a:t> </a:t>
            </a:r>
            <a:r>
              <a:rPr sz="2400" spc="-5" dirty="0">
                <a:latin typeface="Cambria Math"/>
                <a:cs typeface="Cambria Math"/>
              </a:rPr>
              <a:t>−</a:t>
            </a:r>
            <a:r>
              <a:rPr sz="2400" spc="65" dirty="0">
                <a:latin typeface="Cambria Math"/>
                <a:cs typeface="Cambria Math"/>
              </a:rPr>
              <a:t> </a:t>
            </a:r>
            <a:r>
              <a:rPr sz="2400" spc="-10" dirty="0">
                <a:latin typeface="Cambria Math"/>
                <a:cs typeface="Cambria Math"/>
              </a:rPr>
              <a:t>1</a:t>
            </a:r>
            <a:r>
              <a:rPr sz="2400" spc="-10" dirty="0">
                <a:latin typeface="Constantia"/>
                <a:cs typeface="Constantia"/>
              </a:rPr>
              <a:t>))</a:t>
            </a:r>
            <a:r>
              <a:rPr sz="2400" spc="-45" dirty="0">
                <a:latin typeface="Constantia"/>
                <a:cs typeface="Constantia"/>
              </a:rPr>
              <a:t> </a:t>
            </a:r>
            <a:r>
              <a:rPr sz="2400" spc="-30" dirty="0">
                <a:latin typeface="Constantia"/>
                <a:cs typeface="Constantia"/>
              </a:rPr>
              <a:t>ways</a:t>
            </a:r>
            <a:r>
              <a:rPr sz="2400" spc="-65" dirty="0">
                <a:latin typeface="Constantia"/>
                <a:cs typeface="Constantia"/>
              </a:rPr>
              <a:t> </a:t>
            </a:r>
            <a:r>
              <a:rPr sz="2400" spc="-20" dirty="0">
                <a:latin typeface="Constantia"/>
                <a:cs typeface="Constantia"/>
              </a:rPr>
              <a:t>to</a:t>
            </a:r>
            <a:r>
              <a:rPr sz="2400" spc="-110" dirty="0">
                <a:latin typeface="Constantia"/>
                <a:cs typeface="Constantia"/>
              </a:rPr>
              <a:t> </a:t>
            </a:r>
            <a:r>
              <a:rPr sz="2400" spc="-5" dirty="0">
                <a:latin typeface="Constantia"/>
                <a:cs typeface="Constantia"/>
              </a:rPr>
              <a:t>choose</a:t>
            </a:r>
            <a:r>
              <a:rPr sz="2400" spc="-75" dirty="0">
                <a:latin typeface="Constantia"/>
                <a:cs typeface="Constantia"/>
              </a:rPr>
              <a:t> </a:t>
            </a:r>
            <a:r>
              <a:rPr sz="2400" spc="-5" dirty="0">
                <a:latin typeface="Constantia"/>
                <a:cs typeface="Constantia"/>
              </a:rPr>
              <a:t>the</a:t>
            </a:r>
            <a:r>
              <a:rPr sz="2400" spc="-70" dirty="0">
                <a:latin typeface="Constantia"/>
                <a:cs typeface="Constantia"/>
              </a:rPr>
              <a:t> </a:t>
            </a:r>
            <a:r>
              <a:rPr sz="2400" spc="-5" dirty="0">
                <a:latin typeface="Constantia"/>
                <a:cs typeface="Constantia"/>
              </a:rPr>
              <a:t>last</a:t>
            </a:r>
            <a:r>
              <a:rPr sz="2400" spc="-120" dirty="0">
                <a:latin typeface="Constantia"/>
                <a:cs typeface="Constantia"/>
              </a:rPr>
              <a:t> </a:t>
            </a:r>
            <a:r>
              <a:rPr sz="2400" spc="-5" dirty="0">
                <a:latin typeface="Constantia"/>
                <a:cs typeface="Constantia"/>
              </a:rPr>
              <a:t>element.</a:t>
            </a:r>
            <a:endParaRPr sz="2400" dirty="0">
              <a:latin typeface="Constantia"/>
              <a:cs typeface="Constantia"/>
            </a:endParaRPr>
          </a:p>
          <a:p>
            <a:pPr marL="286385" marR="496570" indent="-274320">
              <a:lnSpc>
                <a:spcPts val="2360"/>
              </a:lnSpc>
              <a:spcBef>
                <a:spcPts val="580"/>
              </a:spcBef>
              <a:buClr>
                <a:srgbClr val="0AD0D9"/>
              </a:buClr>
              <a:buSzPct val="93181"/>
              <a:buFont typeface="Segoe UI Symbol"/>
              <a:buChar char="⚫"/>
              <a:tabLst>
                <a:tab pos="286385" algn="l"/>
                <a:tab pos="287020" algn="l"/>
              </a:tabLst>
            </a:pPr>
            <a:r>
              <a:rPr sz="2400" spc="-20" dirty="0">
                <a:latin typeface="Constantia"/>
                <a:cs typeface="Constantia"/>
              </a:rPr>
              <a:t>Note</a:t>
            </a:r>
            <a:r>
              <a:rPr sz="2400" spc="-65" dirty="0">
                <a:latin typeface="Constantia"/>
                <a:cs typeface="Constantia"/>
              </a:rPr>
              <a:t> </a:t>
            </a:r>
            <a:r>
              <a:rPr sz="2400" spc="-5" dirty="0">
                <a:latin typeface="Constantia"/>
                <a:cs typeface="Constantia"/>
              </a:rPr>
              <a:t>that</a:t>
            </a:r>
            <a:r>
              <a:rPr sz="2400" spc="-80" dirty="0">
                <a:latin typeface="Constantia"/>
                <a:cs typeface="Constantia"/>
              </a:rPr>
              <a:t> </a:t>
            </a:r>
            <a:r>
              <a:rPr sz="2400" i="1" spc="-10" dirty="0">
                <a:latin typeface="Constantia"/>
                <a:cs typeface="Constantia"/>
              </a:rPr>
              <a:t>P</a:t>
            </a:r>
            <a:r>
              <a:rPr sz="2400" spc="-10" dirty="0">
                <a:latin typeface="Constantia"/>
                <a:cs typeface="Constantia"/>
              </a:rPr>
              <a:t>(</a:t>
            </a:r>
            <a:r>
              <a:rPr sz="2400" i="1" spc="-10" dirty="0">
                <a:latin typeface="Constantia"/>
                <a:cs typeface="Constantia"/>
              </a:rPr>
              <a:t>n</a:t>
            </a:r>
            <a:r>
              <a:rPr sz="2400" spc="-10" dirty="0">
                <a:latin typeface="Constantia"/>
                <a:cs typeface="Constantia"/>
              </a:rPr>
              <a:t>,</a:t>
            </a:r>
            <a:r>
              <a:rPr sz="2400" spc="-10" dirty="0">
                <a:latin typeface="Cambria Math"/>
                <a:cs typeface="Cambria Math"/>
              </a:rPr>
              <a:t>0</a:t>
            </a:r>
            <a:r>
              <a:rPr sz="2400" spc="-10" dirty="0">
                <a:latin typeface="Constantia"/>
                <a:cs typeface="Constantia"/>
              </a:rPr>
              <a:t>)</a:t>
            </a:r>
            <a:r>
              <a:rPr sz="2400" spc="20" dirty="0">
                <a:latin typeface="Constantia"/>
                <a:cs typeface="Constantia"/>
              </a:rPr>
              <a:t> </a:t>
            </a:r>
            <a:r>
              <a:rPr sz="2400" spc="-5" dirty="0">
                <a:latin typeface="Constantia"/>
                <a:cs typeface="Constantia"/>
              </a:rPr>
              <a:t>=</a:t>
            </a:r>
            <a:r>
              <a:rPr sz="2400" spc="-10" dirty="0">
                <a:latin typeface="Constantia"/>
                <a:cs typeface="Constantia"/>
              </a:rPr>
              <a:t> </a:t>
            </a:r>
            <a:r>
              <a:rPr sz="2400" spc="-5" dirty="0">
                <a:latin typeface="Cambria Math"/>
                <a:cs typeface="Cambria Math"/>
              </a:rPr>
              <a:t>1</a:t>
            </a:r>
            <a:r>
              <a:rPr sz="2400" spc="-5" dirty="0">
                <a:latin typeface="Constantia"/>
                <a:cs typeface="Constantia"/>
              </a:rPr>
              <a:t>,</a:t>
            </a:r>
            <a:r>
              <a:rPr sz="2400" spc="-35" dirty="0">
                <a:latin typeface="Constantia"/>
                <a:cs typeface="Constantia"/>
              </a:rPr>
              <a:t> </a:t>
            </a:r>
            <a:r>
              <a:rPr sz="2400" spc="-15" dirty="0">
                <a:latin typeface="Constantia"/>
                <a:cs typeface="Constantia"/>
              </a:rPr>
              <a:t>since</a:t>
            </a:r>
            <a:r>
              <a:rPr sz="2400" spc="-75" dirty="0">
                <a:latin typeface="Constantia"/>
                <a:cs typeface="Constantia"/>
              </a:rPr>
              <a:t> </a:t>
            </a:r>
            <a:r>
              <a:rPr sz="2400" spc="-15" dirty="0">
                <a:latin typeface="Constantia"/>
                <a:cs typeface="Constantia"/>
              </a:rPr>
              <a:t>there</a:t>
            </a:r>
            <a:r>
              <a:rPr sz="2400" spc="-70" dirty="0">
                <a:latin typeface="Constantia"/>
                <a:cs typeface="Constantia"/>
              </a:rPr>
              <a:t> </a:t>
            </a:r>
            <a:r>
              <a:rPr sz="2400" spc="-5" dirty="0">
                <a:latin typeface="Constantia"/>
                <a:cs typeface="Constantia"/>
              </a:rPr>
              <a:t>is</a:t>
            </a:r>
            <a:r>
              <a:rPr sz="2400" spc="-95" dirty="0">
                <a:latin typeface="Constantia"/>
                <a:cs typeface="Constantia"/>
              </a:rPr>
              <a:t> </a:t>
            </a:r>
            <a:r>
              <a:rPr sz="2400" spc="-10" dirty="0">
                <a:latin typeface="Constantia"/>
                <a:cs typeface="Constantia"/>
              </a:rPr>
              <a:t>only</a:t>
            </a:r>
            <a:r>
              <a:rPr sz="2400" spc="-110" dirty="0">
                <a:latin typeface="Constantia"/>
                <a:cs typeface="Constantia"/>
              </a:rPr>
              <a:t> </a:t>
            </a:r>
            <a:r>
              <a:rPr sz="2400" spc="-5" dirty="0">
                <a:latin typeface="Constantia"/>
                <a:cs typeface="Constantia"/>
              </a:rPr>
              <a:t>one</a:t>
            </a:r>
            <a:r>
              <a:rPr sz="2400" spc="-120" dirty="0">
                <a:latin typeface="Constantia"/>
                <a:cs typeface="Constantia"/>
              </a:rPr>
              <a:t> </a:t>
            </a:r>
            <a:r>
              <a:rPr sz="2400" spc="-30" dirty="0">
                <a:latin typeface="Constantia"/>
                <a:cs typeface="Constantia"/>
              </a:rPr>
              <a:t>way</a:t>
            </a:r>
            <a:r>
              <a:rPr sz="2400" spc="-65" dirty="0">
                <a:latin typeface="Constantia"/>
                <a:cs typeface="Constantia"/>
              </a:rPr>
              <a:t> </a:t>
            </a:r>
            <a:r>
              <a:rPr sz="2400" spc="-20" dirty="0">
                <a:latin typeface="Constantia"/>
                <a:cs typeface="Constantia"/>
              </a:rPr>
              <a:t>to</a:t>
            </a:r>
            <a:r>
              <a:rPr sz="2400" spc="-110" dirty="0">
                <a:latin typeface="Constantia"/>
                <a:cs typeface="Constantia"/>
              </a:rPr>
              <a:t> </a:t>
            </a:r>
            <a:r>
              <a:rPr sz="2400" spc="-15" dirty="0">
                <a:latin typeface="Constantia"/>
                <a:cs typeface="Constantia"/>
              </a:rPr>
              <a:t>order</a:t>
            </a:r>
            <a:r>
              <a:rPr sz="2400" spc="-120" dirty="0">
                <a:latin typeface="Constantia"/>
                <a:cs typeface="Constantia"/>
              </a:rPr>
              <a:t> </a:t>
            </a:r>
            <a:r>
              <a:rPr sz="2400" spc="-15" dirty="0">
                <a:latin typeface="Constantia"/>
                <a:cs typeface="Constantia"/>
              </a:rPr>
              <a:t>zero </a:t>
            </a:r>
            <a:r>
              <a:rPr sz="2400" spc="-540" dirty="0">
                <a:latin typeface="Constantia"/>
                <a:cs typeface="Constantia"/>
              </a:rPr>
              <a:t> </a:t>
            </a:r>
            <a:r>
              <a:rPr sz="2400" spc="-5" dirty="0">
                <a:latin typeface="Constantia"/>
                <a:cs typeface="Constantia"/>
              </a:rPr>
              <a:t>elements.</a:t>
            </a:r>
            <a:endParaRPr sz="2400" dirty="0">
              <a:latin typeface="Constantia"/>
              <a:cs typeface="Constantia"/>
            </a:endParaRPr>
          </a:p>
          <a:p>
            <a:pPr marL="279400">
              <a:lnSpc>
                <a:spcPct val="100000"/>
              </a:lnSpc>
              <a:spcBef>
                <a:spcPts val="250"/>
              </a:spcBef>
            </a:pPr>
            <a:r>
              <a:rPr sz="2400" b="1" spc="-5" dirty="0">
                <a:latin typeface="Constantia"/>
                <a:cs typeface="Constantia"/>
              </a:rPr>
              <a:t>Corollary</a:t>
            </a:r>
            <a:r>
              <a:rPr sz="2400" b="1" spc="-75" dirty="0">
                <a:latin typeface="Constantia"/>
                <a:cs typeface="Constantia"/>
              </a:rPr>
              <a:t> </a:t>
            </a:r>
            <a:r>
              <a:rPr sz="2400" spc="-10" dirty="0">
                <a:latin typeface="Cambria Math"/>
                <a:cs typeface="Cambria Math"/>
              </a:rPr>
              <a:t>1</a:t>
            </a:r>
            <a:r>
              <a:rPr sz="2400" spc="-10" dirty="0">
                <a:latin typeface="Constantia"/>
                <a:cs typeface="Constantia"/>
              </a:rPr>
              <a:t>:</a:t>
            </a:r>
            <a:r>
              <a:rPr sz="2400" spc="-25" dirty="0">
                <a:latin typeface="Constantia"/>
                <a:cs typeface="Constantia"/>
              </a:rPr>
              <a:t> </a:t>
            </a:r>
            <a:r>
              <a:rPr sz="2400" spc="-5" dirty="0">
                <a:latin typeface="Constantia"/>
                <a:cs typeface="Constantia"/>
              </a:rPr>
              <a:t>If</a:t>
            </a:r>
            <a:r>
              <a:rPr sz="2400" spc="50" dirty="0">
                <a:latin typeface="Constantia"/>
                <a:cs typeface="Constantia"/>
              </a:rPr>
              <a:t> </a:t>
            </a:r>
            <a:r>
              <a:rPr sz="2400" i="1" spc="-5" dirty="0">
                <a:latin typeface="Constantia"/>
                <a:cs typeface="Constantia"/>
              </a:rPr>
              <a:t>n</a:t>
            </a:r>
            <a:r>
              <a:rPr sz="2400" i="1" spc="-20" dirty="0">
                <a:latin typeface="Constantia"/>
                <a:cs typeface="Constantia"/>
              </a:rPr>
              <a:t> </a:t>
            </a:r>
            <a:r>
              <a:rPr sz="2400" dirty="0">
                <a:latin typeface="Constantia"/>
                <a:cs typeface="Constantia"/>
              </a:rPr>
              <a:t>and</a:t>
            </a:r>
            <a:r>
              <a:rPr sz="2400" spc="-15" dirty="0">
                <a:latin typeface="Constantia"/>
                <a:cs typeface="Constantia"/>
              </a:rPr>
              <a:t> </a:t>
            </a:r>
            <a:r>
              <a:rPr sz="2400" i="1" spc="-5" dirty="0">
                <a:latin typeface="Constantia"/>
                <a:cs typeface="Constantia"/>
              </a:rPr>
              <a:t>r</a:t>
            </a:r>
            <a:r>
              <a:rPr sz="2400" i="1" spc="-20" dirty="0">
                <a:latin typeface="Constantia"/>
                <a:cs typeface="Constantia"/>
              </a:rPr>
              <a:t> </a:t>
            </a:r>
            <a:r>
              <a:rPr sz="2400" spc="-15" dirty="0">
                <a:latin typeface="Constantia"/>
                <a:cs typeface="Constantia"/>
              </a:rPr>
              <a:t>are</a:t>
            </a:r>
            <a:r>
              <a:rPr sz="2400" spc="-70" dirty="0">
                <a:latin typeface="Constantia"/>
                <a:cs typeface="Constantia"/>
              </a:rPr>
              <a:t> </a:t>
            </a:r>
            <a:r>
              <a:rPr sz="2400" spc="-15" dirty="0">
                <a:latin typeface="Constantia"/>
                <a:cs typeface="Constantia"/>
              </a:rPr>
              <a:t>integers</a:t>
            </a:r>
            <a:r>
              <a:rPr sz="2400" spc="-135" dirty="0">
                <a:latin typeface="Constantia"/>
                <a:cs typeface="Constantia"/>
              </a:rPr>
              <a:t> </a:t>
            </a:r>
            <a:r>
              <a:rPr sz="2400" spc="-5" dirty="0">
                <a:latin typeface="Constantia"/>
                <a:cs typeface="Constantia"/>
              </a:rPr>
              <a:t>with</a:t>
            </a:r>
            <a:r>
              <a:rPr sz="2400" spc="-20" dirty="0">
                <a:latin typeface="Constantia"/>
                <a:cs typeface="Constantia"/>
              </a:rPr>
              <a:t> </a:t>
            </a:r>
            <a:r>
              <a:rPr sz="2400" spc="-5" dirty="0">
                <a:latin typeface="Cambria Math"/>
                <a:cs typeface="Cambria Math"/>
              </a:rPr>
              <a:t>1</a:t>
            </a:r>
            <a:r>
              <a:rPr sz="2400" spc="60" dirty="0">
                <a:latin typeface="Cambria Math"/>
                <a:cs typeface="Cambria Math"/>
              </a:rPr>
              <a:t> </a:t>
            </a:r>
            <a:r>
              <a:rPr sz="2400" spc="-5" dirty="0">
                <a:latin typeface="Cambria Math"/>
                <a:cs typeface="Cambria Math"/>
              </a:rPr>
              <a:t>≤</a:t>
            </a:r>
            <a:r>
              <a:rPr sz="2400" spc="60" dirty="0">
                <a:latin typeface="Cambria Math"/>
                <a:cs typeface="Cambria Math"/>
              </a:rPr>
              <a:t> </a:t>
            </a:r>
            <a:r>
              <a:rPr sz="2400" i="1" spc="-5" dirty="0">
                <a:latin typeface="Constantia"/>
                <a:cs typeface="Constantia"/>
              </a:rPr>
              <a:t>r</a:t>
            </a:r>
            <a:r>
              <a:rPr sz="2400" i="1" spc="40" dirty="0">
                <a:latin typeface="Constantia"/>
                <a:cs typeface="Constantia"/>
              </a:rPr>
              <a:t> </a:t>
            </a:r>
            <a:r>
              <a:rPr sz="2400" spc="-5" dirty="0">
                <a:latin typeface="Cambria Math"/>
                <a:cs typeface="Cambria Math"/>
              </a:rPr>
              <a:t>≤</a:t>
            </a:r>
            <a:r>
              <a:rPr sz="2400" spc="60" dirty="0">
                <a:latin typeface="Cambria Math"/>
                <a:cs typeface="Cambria Math"/>
              </a:rPr>
              <a:t> </a:t>
            </a:r>
            <a:r>
              <a:rPr sz="2400" i="1" spc="-5" dirty="0">
                <a:latin typeface="Constantia"/>
                <a:cs typeface="Constantia"/>
              </a:rPr>
              <a:t>n,</a:t>
            </a:r>
            <a:r>
              <a:rPr sz="2400" i="1" spc="10" dirty="0">
                <a:latin typeface="Constantia"/>
                <a:cs typeface="Constantia"/>
              </a:rPr>
              <a:t> </a:t>
            </a:r>
            <a:r>
              <a:rPr sz="2400" spc="-10" dirty="0">
                <a:latin typeface="Constantia"/>
                <a:cs typeface="Constantia"/>
              </a:rPr>
              <a:t>then</a:t>
            </a:r>
            <a:endParaRPr sz="2400" dirty="0">
              <a:latin typeface="Constantia"/>
              <a:cs typeface="Constantia"/>
            </a:endParaRPr>
          </a:p>
        </p:txBody>
      </p:sp>
      <p:pic>
        <p:nvPicPr>
          <p:cNvPr id="4" name="object 4"/>
          <p:cNvPicPr/>
          <p:nvPr/>
        </p:nvPicPr>
        <p:blipFill>
          <a:blip r:embed="rId2" cstate="print"/>
          <a:stretch>
            <a:fillRect/>
          </a:stretch>
        </p:blipFill>
        <p:spPr>
          <a:xfrm>
            <a:off x="3048000" y="5634228"/>
            <a:ext cx="2609088" cy="537972"/>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568171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310" y="228600"/>
            <a:ext cx="8991600" cy="997709"/>
          </a:xfrm>
          <a:prstGeom prst="rect">
            <a:avLst/>
          </a:prstGeom>
        </p:spPr>
        <p:txBody>
          <a:bodyPr vert="horz" wrap="square" lIns="0" tIns="12700" rIns="0" bIns="0" rtlCol="0">
            <a:spAutoFit/>
          </a:bodyPr>
          <a:lstStyle/>
          <a:p>
            <a:pPr marL="12700" marR="5080" algn="ctr">
              <a:lnSpc>
                <a:spcPct val="100000"/>
              </a:lnSpc>
              <a:spcBef>
                <a:spcPts val="100"/>
              </a:spcBef>
              <a:tabLst>
                <a:tab pos="4015104" algn="l"/>
              </a:tabLst>
            </a:pPr>
            <a:r>
              <a:rPr sz="3200" spc="-5" dirty="0">
                <a:solidFill>
                  <a:srgbClr val="04607A"/>
                </a:solidFill>
                <a:latin typeface="Calibri"/>
                <a:cs typeface="Calibri"/>
              </a:rPr>
              <a:t>Solving</a:t>
            </a:r>
            <a:r>
              <a:rPr sz="3200" spc="10" dirty="0">
                <a:solidFill>
                  <a:srgbClr val="04607A"/>
                </a:solidFill>
                <a:latin typeface="Calibri"/>
                <a:cs typeface="Calibri"/>
              </a:rPr>
              <a:t> </a:t>
            </a:r>
            <a:r>
              <a:rPr sz="3200" spc="-10" dirty="0">
                <a:solidFill>
                  <a:srgbClr val="04607A"/>
                </a:solidFill>
                <a:latin typeface="Calibri"/>
                <a:cs typeface="Calibri"/>
              </a:rPr>
              <a:t>Counting</a:t>
            </a:r>
            <a:r>
              <a:rPr lang="en-US" sz="3200" spc="-10" dirty="0">
                <a:solidFill>
                  <a:srgbClr val="04607A"/>
                </a:solidFill>
                <a:latin typeface="Calibri"/>
                <a:cs typeface="Calibri"/>
              </a:rPr>
              <a:t> </a:t>
            </a:r>
            <a:r>
              <a:rPr sz="3200" spc="-15" dirty="0">
                <a:solidFill>
                  <a:srgbClr val="04607A"/>
                </a:solidFill>
                <a:latin typeface="Calibri"/>
                <a:cs typeface="Calibri"/>
              </a:rPr>
              <a:t>Problems</a:t>
            </a:r>
            <a:r>
              <a:rPr sz="3200" spc="-65" dirty="0">
                <a:solidFill>
                  <a:srgbClr val="04607A"/>
                </a:solidFill>
                <a:latin typeface="Calibri"/>
                <a:cs typeface="Calibri"/>
              </a:rPr>
              <a:t> </a:t>
            </a:r>
            <a:r>
              <a:rPr sz="3200" spc="-20" dirty="0">
                <a:solidFill>
                  <a:srgbClr val="04607A"/>
                </a:solidFill>
                <a:latin typeface="Calibri"/>
                <a:cs typeface="Calibri"/>
              </a:rPr>
              <a:t>by </a:t>
            </a:r>
            <a:br>
              <a:rPr lang="en-US" sz="3200" spc="-20" dirty="0">
                <a:solidFill>
                  <a:srgbClr val="04607A"/>
                </a:solidFill>
                <a:latin typeface="Calibri"/>
                <a:cs typeface="Calibri"/>
              </a:rPr>
            </a:br>
            <a:r>
              <a:rPr sz="3200" spc="-1000" dirty="0">
                <a:solidFill>
                  <a:srgbClr val="04607A"/>
                </a:solidFill>
                <a:latin typeface="Calibri"/>
                <a:cs typeface="Calibri"/>
              </a:rPr>
              <a:t> </a:t>
            </a:r>
            <a:r>
              <a:rPr sz="3200" spc="-10" dirty="0">
                <a:solidFill>
                  <a:srgbClr val="04607A"/>
                </a:solidFill>
                <a:latin typeface="Calibri"/>
                <a:cs typeface="Calibri"/>
              </a:rPr>
              <a:t>Counting</a:t>
            </a:r>
            <a:r>
              <a:rPr lang="en-US" sz="3200" spc="-25" dirty="0">
                <a:solidFill>
                  <a:srgbClr val="04607A"/>
                </a:solidFill>
                <a:latin typeface="Calibri"/>
                <a:cs typeface="Calibri"/>
              </a:rPr>
              <a:t> </a:t>
            </a:r>
            <a:r>
              <a:rPr sz="3200" spc="-15" dirty="0">
                <a:solidFill>
                  <a:srgbClr val="04607A"/>
                </a:solidFill>
                <a:latin typeface="Calibri"/>
                <a:cs typeface="Calibri"/>
              </a:rPr>
              <a:t>Permutations</a:t>
            </a:r>
            <a:endParaRPr sz="3200" dirty="0">
              <a:latin typeface="Calibri"/>
              <a:cs typeface="Calibri"/>
            </a:endParaRPr>
          </a:p>
        </p:txBody>
      </p:sp>
      <p:sp>
        <p:nvSpPr>
          <p:cNvPr id="3" name="object 3"/>
          <p:cNvSpPr txBox="1"/>
          <p:nvPr/>
        </p:nvSpPr>
        <p:spPr>
          <a:xfrm>
            <a:off x="838200" y="1752600"/>
            <a:ext cx="7602855" cy="3041650"/>
          </a:xfrm>
          <a:prstGeom prst="rect">
            <a:avLst/>
          </a:prstGeom>
        </p:spPr>
        <p:txBody>
          <a:bodyPr vert="horz" wrap="square" lIns="0" tIns="13335" rIns="0" bIns="0" rtlCol="0">
            <a:spAutoFit/>
          </a:bodyPr>
          <a:lstStyle/>
          <a:p>
            <a:pPr marL="48895" marR="5080" indent="-36830">
              <a:lnSpc>
                <a:spcPct val="100000"/>
              </a:lnSpc>
              <a:spcBef>
                <a:spcPts val="105"/>
              </a:spcBef>
            </a:pPr>
            <a:r>
              <a:rPr sz="2600" b="1" spc="-5" dirty="0">
                <a:latin typeface="Constantia"/>
                <a:cs typeface="Constantia"/>
              </a:rPr>
              <a:t>Example</a:t>
            </a:r>
            <a:r>
              <a:rPr sz="2600" spc="-5" dirty="0">
                <a:latin typeface="Constantia"/>
                <a:cs typeface="Constantia"/>
              </a:rPr>
              <a:t>: </a:t>
            </a:r>
            <a:r>
              <a:rPr sz="2600" spc="-35" dirty="0">
                <a:latin typeface="Constantia"/>
                <a:cs typeface="Constantia"/>
              </a:rPr>
              <a:t>How </a:t>
            </a:r>
            <a:r>
              <a:rPr sz="2600" spc="-15" dirty="0">
                <a:latin typeface="Constantia"/>
                <a:cs typeface="Constantia"/>
              </a:rPr>
              <a:t>many </a:t>
            </a:r>
            <a:r>
              <a:rPr sz="2600" spc="-25" dirty="0">
                <a:latin typeface="Constantia"/>
                <a:cs typeface="Constantia"/>
              </a:rPr>
              <a:t>ways </a:t>
            </a:r>
            <a:r>
              <a:rPr sz="2600" spc="-15" dirty="0">
                <a:latin typeface="Constantia"/>
                <a:cs typeface="Constantia"/>
              </a:rPr>
              <a:t>are </a:t>
            </a:r>
            <a:r>
              <a:rPr sz="2600" spc="-10" dirty="0">
                <a:latin typeface="Constantia"/>
                <a:cs typeface="Constantia"/>
              </a:rPr>
              <a:t>there </a:t>
            </a:r>
            <a:r>
              <a:rPr sz="2600" spc="-20" dirty="0">
                <a:latin typeface="Constantia"/>
                <a:cs typeface="Constantia"/>
              </a:rPr>
              <a:t>to </a:t>
            </a:r>
            <a:r>
              <a:rPr sz="2600" dirty="0">
                <a:latin typeface="Constantia"/>
                <a:cs typeface="Constantia"/>
              </a:rPr>
              <a:t>select a </a:t>
            </a:r>
            <a:r>
              <a:rPr sz="2600" spc="5" dirty="0">
                <a:latin typeface="Constantia"/>
                <a:cs typeface="Constantia"/>
              </a:rPr>
              <a:t>first- </a:t>
            </a:r>
            <a:r>
              <a:rPr sz="2600" spc="10" dirty="0">
                <a:latin typeface="Constantia"/>
                <a:cs typeface="Constantia"/>
              </a:rPr>
              <a:t> </a:t>
            </a:r>
            <a:r>
              <a:rPr sz="2600" spc="-5" dirty="0">
                <a:latin typeface="Constantia"/>
                <a:cs typeface="Constantia"/>
              </a:rPr>
              <a:t>prize</a:t>
            </a:r>
            <a:r>
              <a:rPr sz="2600" spc="-114" dirty="0">
                <a:latin typeface="Constantia"/>
                <a:cs typeface="Constantia"/>
              </a:rPr>
              <a:t> </a:t>
            </a:r>
            <a:r>
              <a:rPr sz="2600" spc="-30" dirty="0">
                <a:latin typeface="Constantia"/>
                <a:cs typeface="Constantia"/>
              </a:rPr>
              <a:t>winner,</a:t>
            </a:r>
            <a:r>
              <a:rPr sz="2600" spc="-60" dirty="0">
                <a:latin typeface="Constantia"/>
                <a:cs typeface="Constantia"/>
              </a:rPr>
              <a:t> </a:t>
            </a:r>
            <a:r>
              <a:rPr sz="2600" dirty="0">
                <a:latin typeface="Constantia"/>
                <a:cs typeface="Constantia"/>
              </a:rPr>
              <a:t>a</a:t>
            </a:r>
            <a:r>
              <a:rPr sz="2600" spc="-125" dirty="0">
                <a:latin typeface="Constantia"/>
                <a:cs typeface="Constantia"/>
              </a:rPr>
              <a:t> </a:t>
            </a:r>
            <a:r>
              <a:rPr sz="2600" spc="-5" dirty="0">
                <a:latin typeface="Constantia"/>
                <a:cs typeface="Constantia"/>
              </a:rPr>
              <a:t>second</a:t>
            </a:r>
            <a:r>
              <a:rPr sz="2600" spc="-55" dirty="0">
                <a:latin typeface="Constantia"/>
                <a:cs typeface="Constantia"/>
              </a:rPr>
              <a:t> </a:t>
            </a:r>
            <a:r>
              <a:rPr sz="2600" spc="-5" dirty="0">
                <a:latin typeface="Constantia"/>
                <a:cs typeface="Constantia"/>
              </a:rPr>
              <a:t>prize</a:t>
            </a:r>
            <a:r>
              <a:rPr sz="2600" spc="-110" dirty="0">
                <a:latin typeface="Constantia"/>
                <a:cs typeface="Constantia"/>
              </a:rPr>
              <a:t> </a:t>
            </a:r>
            <a:r>
              <a:rPr sz="2600" spc="-30" dirty="0">
                <a:latin typeface="Constantia"/>
                <a:cs typeface="Constantia"/>
              </a:rPr>
              <a:t>winner,</a:t>
            </a:r>
            <a:r>
              <a:rPr sz="2600" spc="-60" dirty="0">
                <a:latin typeface="Constantia"/>
                <a:cs typeface="Constantia"/>
              </a:rPr>
              <a:t> </a:t>
            </a:r>
            <a:r>
              <a:rPr sz="2600" dirty="0">
                <a:latin typeface="Constantia"/>
                <a:cs typeface="Constantia"/>
              </a:rPr>
              <a:t>and</a:t>
            </a:r>
            <a:r>
              <a:rPr sz="2600" spc="-70" dirty="0">
                <a:latin typeface="Constantia"/>
                <a:cs typeface="Constantia"/>
              </a:rPr>
              <a:t> </a:t>
            </a:r>
            <a:r>
              <a:rPr sz="2600" dirty="0">
                <a:latin typeface="Constantia"/>
                <a:cs typeface="Constantia"/>
              </a:rPr>
              <a:t>a</a:t>
            </a:r>
            <a:r>
              <a:rPr sz="2600" spc="-85" dirty="0">
                <a:latin typeface="Constantia"/>
                <a:cs typeface="Constantia"/>
              </a:rPr>
              <a:t> </a:t>
            </a:r>
            <a:r>
              <a:rPr sz="2600" spc="-20" dirty="0">
                <a:latin typeface="Constantia"/>
                <a:cs typeface="Constantia"/>
              </a:rPr>
              <a:t>third-prize </a:t>
            </a:r>
            <a:r>
              <a:rPr sz="2600" spc="-640" dirty="0">
                <a:latin typeface="Constantia"/>
                <a:cs typeface="Constantia"/>
              </a:rPr>
              <a:t> </a:t>
            </a:r>
            <a:r>
              <a:rPr sz="2600" dirty="0">
                <a:latin typeface="Constantia"/>
                <a:cs typeface="Constantia"/>
              </a:rPr>
              <a:t>winner</a:t>
            </a:r>
            <a:r>
              <a:rPr sz="2600" spc="-100" dirty="0">
                <a:latin typeface="Constantia"/>
                <a:cs typeface="Constantia"/>
              </a:rPr>
              <a:t> </a:t>
            </a:r>
            <a:r>
              <a:rPr sz="2600" dirty="0">
                <a:latin typeface="Constantia"/>
                <a:cs typeface="Constantia"/>
              </a:rPr>
              <a:t>f</a:t>
            </a:r>
            <a:r>
              <a:rPr sz="2600" spc="-40" dirty="0">
                <a:latin typeface="Constantia"/>
                <a:cs typeface="Constantia"/>
              </a:rPr>
              <a:t>r</a:t>
            </a:r>
            <a:r>
              <a:rPr sz="2600" dirty="0">
                <a:latin typeface="Constantia"/>
                <a:cs typeface="Constantia"/>
              </a:rPr>
              <a:t>om</a:t>
            </a:r>
            <a:r>
              <a:rPr sz="2600" spc="-80" dirty="0">
                <a:latin typeface="Constantia"/>
                <a:cs typeface="Constantia"/>
              </a:rPr>
              <a:t> </a:t>
            </a:r>
            <a:r>
              <a:rPr sz="2600" spc="-5" dirty="0">
                <a:latin typeface="Cambria Math"/>
                <a:cs typeface="Cambria Math"/>
              </a:rPr>
              <a:t>10</a:t>
            </a:r>
            <a:r>
              <a:rPr sz="2600" dirty="0">
                <a:latin typeface="Cambria Math"/>
                <a:cs typeface="Cambria Math"/>
              </a:rPr>
              <a:t>0 </a:t>
            </a:r>
            <a:r>
              <a:rPr sz="2600" spc="-5" dirty="0">
                <a:latin typeface="Constantia"/>
                <a:cs typeface="Constantia"/>
              </a:rPr>
              <a:t>di</a:t>
            </a:r>
            <a:r>
              <a:rPr sz="2600" spc="-10" dirty="0">
                <a:latin typeface="Constantia"/>
                <a:cs typeface="Constantia"/>
              </a:rPr>
              <a:t>f</a:t>
            </a:r>
            <a:r>
              <a:rPr sz="2600" spc="-25" dirty="0">
                <a:latin typeface="Constantia"/>
                <a:cs typeface="Constantia"/>
              </a:rPr>
              <a:t>f</a:t>
            </a:r>
            <a:r>
              <a:rPr sz="2600" dirty="0">
                <a:latin typeface="Constantia"/>
                <a:cs typeface="Constantia"/>
              </a:rPr>
              <a:t>e</a:t>
            </a:r>
            <a:r>
              <a:rPr sz="2600" spc="-40" dirty="0">
                <a:latin typeface="Constantia"/>
                <a:cs typeface="Constantia"/>
              </a:rPr>
              <a:t>r</a:t>
            </a:r>
            <a:r>
              <a:rPr sz="2600" dirty="0">
                <a:latin typeface="Constantia"/>
                <a:cs typeface="Constantia"/>
              </a:rPr>
              <a:t>ent</a:t>
            </a:r>
            <a:r>
              <a:rPr sz="2600" spc="-100" dirty="0">
                <a:latin typeface="Constantia"/>
                <a:cs typeface="Constantia"/>
              </a:rPr>
              <a:t> </a:t>
            </a:r>
            <a:r>
              <a:rPr sz="2600" dirty="0">
                <a:latin typeface="Constantia"/>
                <a:cs typeface="Constantia"/>
              </a:rPr>
              <a:t>pe</a:t>
            </a:r>
            <a:r>
              <a:rPr sz="2600" spc="-10" dirty="0">
                <a:latin typeface="Constantia"/>
                <a:cs typeface="Constantia"/>
              </a:rPr>
              <a:t>o</a:t>
            </a:r>
            <a:r>
              <a:rPr sz="2600" dirty="0">
                <a:latin typeface="Constantia"/>
                <a:cs typeface="Constantia"/>
              </a:rPr>
              <a:t>ple</a:t>
            </a:r>
            <a:r>
              <a:rPr sz="2600" spc="-155" dirty="0">
                <a:latin typeface="Constantia"/>
                <a:cs typeface="Constantia"/>
              </a:rPr>
              <a:t> </a:t>
            </a:r>
            <a:r>
              <a:rPr sz="2600" spc="-25" dirty="0">
                <a:latin typeface="Constantia"/>
                <a:cs typeface="Constantia"/>
              </a:rPr>
              <a:t>w</a:t>
            </a:r>
            <a:r>
              <a:rPr sz="2600" dirty="0">
                <a:latin typeface="Constantia"/>
                <a:cs typeface="Constantia"/>
              </a:rPr>
              <a:t>ho</a:t>
            </a:r>
            <a:r>
              <a:rPr sz="2600" spc="-80" dirty="0">
                <a:latin typeface="Constantia"/>
                <a:cs typeface="Constantia"/>
              </a:rPr>
              <a:t> </a:t>
            </a:r>
            <a:r>
              <a:rPr sz="2600" dirty="0">
                <a:latin typeface="Constantia"/>
                <a:cs typeface="Constantia"/>
              </a:rPr>
              <a:t>h</a:t>
            </a:r>
            <a:r>
              <a:rPr sz="2600" spc="-60" dirty="0">
                <a:latin typeface="Constantia"/>
                <a:cs typeface="Constantia"/>
              </a:rPr>
              <a:t>av</a:t>
            </a:r>
            <a:r>
              <a:rPr sz="2600" dirty="0">
                <a:latin typeface="Constantia"/>
                <a:cs typeface="Constantia"/>
              </a:rPr>
              <a:t>e</a:t>
            </a:r>
            <a:r>
              <a:rPr sz="2600" spc="-140" dirty="0">
                <a:latin typeface="Constantia"/>
                <a:cs typeface="Constantia"/>
              </a:rPr>
              <a:t> </a:t>
            </a:r>
            <a:r>
              <a:rPr sz="2600" dirty="0">
                <a:latin typeface="Constantia"/>
                <a:cs typeface="Constantia"/>
              </a:rPr>
              <a:t>en</a:t>
            </a:r>
            <a:r>
              <a:rPr sz="2600" spc="-35" dirty="0">
                <a:latin typeface="Constantia"/>
                <a:cs typeface="Constantia"/>
              </a:rPr>
              <a:t>t</a:t>
            </a:r>
            <a:r>
              <a:rPr sz="2600" dirty="0">
                <a:latin typeface="Constantia"/>
                <a:cs typeface="Constantia"/>
              </a:rPr>
              <a:t>e</a:t>
            </a:r>
            <a:r>
              <a:rPr sz="2600" spc="-40" dirty="0">
                <a:latin typeface="Constantia"/>
                <a:cs typeface="Constantia"/>
              </a:rPr>
              <a:t>r</a:t>
            </a:r>
            <a:r>
              <a:rPr sz="2600" dirty="0">
                <a:latin typeface="Constantia"/>
                <a:cs typeface="Constantia"/>
              </a:rPr>
              <a:t>ed</a:t>
            </a:r>
            <a:r>
              <a:rPr sz="2600" spc="-80" dirty="0">
                <a:latin typeface="Constantia"/>
                <a:cs typeface="Constantia"/>
              </a:rPr>
              <a:t> </a:t>
            </a:r>
            <a:r>
              <a:rPr sz="2600" dirty="0">
                <a:latin typeface="Constantia"/>
                <a:cs typeface="Constantia"/>
              </a:rPr>
              <a:t>a  </a:t>
            </a:r>
            <a:r>
              <a:rPr sz="2600" spc="-10" dirty="0">
                <a:latin typeface="Constantia"/>
                <a:cs typeface="Constantia"/>
              </a:rPr>
              <a:t>contest?</a:t>
            </a:r>
            <a:endParaRPr sz="2600" dirty="0">
              <a:latin typeface="Constantia"/>
              <a:cs typeface="Constantia"/>
            </a:endParaRPr>
          </a:p>
          <a:p>
            <a:pPr>
              <a:lnSpc>
                <a:spcPct val="100000"/>
              </a:lnSpc>
              <a:spcBef>
                <a:spcPts val="35"/>
              </a:spcBef>
            </a:pPr>
            <a:endParaRPr sz="3550" dirty="0">
              <a:latin typeface="Constantia"/>
              <a:cs typeface="Constantia"/>
            </a:endParaRPr>
          </a:p>
          <a:p>
            <a:pPr marL="91440">
              <a:lnSpc>
                <a:spcPct val="100000"/>
              </a:lnSpc>
            </a:pPr>
            <a:r>
              <a:rPr sz="2600" b="1" spc="-5" dirty="0">
                <a:latin typeface="Constantia"/>
                <a:cs typeface="Constantia"/>
              </a:rPr>
              <a:t>Solution</a:t>
            </a:r>
            <a:r>
              <a:rPr sz="2600" spc="-5" dirty="0">
                <a:latin typeface="Constantia"/>
                <a:cs typeface="Constantia"/>
              </a:rPr>
              <a:t>:</a:t>
            </a:r>
            <a:endParaRPr sz="2600" dirty="0">
              <a:latin typeface="Constantia"/>
              <a:cs typeface="Constantia"/>
            </a:endParaRPr>
          </a:p>
          <a:p>
            <a:pPr marL="765810">
              <a:lnSpc>
                <a:spcPct val="100000"/>
              </a:lnSpc>
              <a:spcBef>
                <a:spcPts val="650"/>
              </a:spcBef>
            </a:pPr>
            <a:r>
              <a:rPr sz="2600" spc="-5" dirty="0">
                <a:latin typeface="Constantia"/>
                <a:cs typeface="Constantia"/>
              </a:rPr>
              <a:t>P(</a:t>
            </a:r>
            <a:r>
              <a:rPr sz="2600" spc="-5" dirty="0">
                <a:latin typeface="Cambria Math"/>
                <a:cs typeface="Cambria Math"/>
              </a:rPr>
              <a:t>100</a:t>
            </a:r>
            <a:r>
              <a:rPr sz="2600" spc="-5" dirty="0">
                <a:latin typeface="Constantia"/>
                <a:cs typeface="Constantia"/>
              </a:rPr>
              <a:t>,</a:t>
            </a:r>
            <a:r>
              <a:rPr sz="2600" spc="-5" dirty="0">
                <a:latin typeface="Cambria Math"/>
                <a:cs typeface="Cambria Math"/>
              </a:rPr>
              <a:t>3</a:t>
            </a:r>
            <a:r>
              <a:rPr sz="2600" spc="-5" dirty="0">
                <a:latin typeface="Constantia"/>
                <a:cs typeface="Constantia"/>
              </a:rPr>
              <a:t>)</a:t>
            </a:r>
            <a:r>
              <a:rPr sz="2600" spc="-25" dirty="0">
                <a:latin typeface="Constantia"/>
                <a:cs typeface="Constantia"/>
              </a:rPr>
              <a:t> </a:t>
            </a:r>
            <a:r>
              <a:rPr sz="2600" dirty="0">
                <a:latin typeface="Constantia"/>
                <a:cs typeface="Constantia"/>
              </a:rPr>
              <a:t>= </a:t>
            </a:r>
            <a:r>
              <a:rPr sz="2600" spc="-5" dirty="0">
                <a:latin typeface="Cambria Math"/>
                <a:cs typeface="Cambria Math"/>
              </a:rPr>
              <a:t>100</a:t>
            </a:r>
            <a:r>
              <a:rPr sz="2600" spc="70" dirty="0">
                <a:latin typeface="Cambria Math"/>
                <a:cs typeface="Cambria Math"/>
              </a:rPr>
              <a:t> </a:t>
            </a:r>
            <a:r>
              <a:rPr sz="2600" dirty="0">
                <a:latin typeface="Cambria Math"/>
                <a:cs typeface="Cambria Math"/>
              </a:rPr>
              <a:t>∙</a:t>
            </a:r>
            <a:r>
              <a:rPr sz="2600" spc="65" dirty="0">
                <a:latin typeface="Cambria Math"/>
                <a:cs typeface="Cambria Math"/>
              </a:rPr>
              <a:t> </a:t>
            </a:r>
            <a:r>
              <a:rPr sz="2600" spc="-5" dirty="0">
                <a:latin typeface="Cambria Math"/>
                <a:cs typeface="Cambria Math"/>
              </a:rPr>
              <a:t>99</a:t>
            </a:r>
            <a:r>
              <a:rPr sz="2600" spc="-15" dirty="0">
                <a:latin typeface="Cambria Math"/>
                <a:cs typeface="Cambria Math"/>
              </a:rPr>
              <a:t> </a:t>
            </a:r>
            <a:r>
              <a:rPr sz="2600" dirty="0">
                <a:latin typeface="Cambria Math"/>
                <a:cs typeface="Cambria Math"/>
              </a:rPr>
              <a:t>∙</a:t>
            </a:r>
            <a:r>
              <a:rPr sz="2600" spc="75" dirty="0">
                <a:latin typeface="Cambria Math"/>
                <a:cs typeface="Cambria Math"/>
              </a:rPr>
              <a:t> </a:t>
            </a:r>
            <a:r>
              <a:rPr sz="2600" spc="-5" dirty="0">
                <a:latin typeface="Cambria Math"/>
                <a:cs typeface="Cambria Math"/>
              </a:rPr>
              <a:t>98</a:t>
            </a:r>
            <a:r>
              <a:rPr sz="2600" spc="60" dirty="0">
                <a:latin typeface="Cambria Math"/>
                <a:cs typeface="Cambria Math"/>
              </a:rPr>
              <a:t> </a:t>
            </a:r>
            <a:r>
              <a:rPr sz="2600" dirty="0">
                <a:latin typeface="Constantia"/>
                <a:cs typeface="Constantia"/>
              </a:rPr>
              <a:t>=</a:t>
            </a:r>
            <a:r>
              <a:rPr sz="2600" spc="-5" dirty="0">
                <a:latin typeface="Constantia"/>
                <a:cs typeface="Constantia"/>
              </a:rPr>
              <a:t> </a:t>
            </a:r>
            <a:r>
              <a:rPr sz="2600" spc="-5" dirty="0">
                <a:latin typeface="Cambria Math"/>
                <a:cs typeface="Cambria Math"/>
              </a:rPr>
              <a:t>970,200</a:t>
            </a:r>
            <a:endParaRPr sz="2600" dirty="0">
              <a:latin typeface="Cambria Math"/>
              <a:cs typeface="Cambria Math"/>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65994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27989" y="38100"/>
            <a:ext cx="8145145" cy="874598"/>
          </a:xfrm>
          <a:prstGeom prst="rect">
            <a:avLst/>
          </a:prstGeom>
        </p:spPr>
        <p:txBody>
          <a:bodyPr vert="horz" wrap="square" lIns="0" tIns="12700" rIns="0" bIns="0" rtlCol="0">
            <a:spAutoFit/>
          </a:bodyPr>
          <a:lstStyle/>
          <a:p>
            <a:pPr marL="12700" marR="5080" algn="ctr">
              <a:lnSpc>
                <a:spcPct val="100000"/>
              </a:lnSpc>
              <a:spcBef>
                <a:spcPts val="100"/>
              </a:spcBef>
              <a:tabLst>
                <a:tab pos="4015104" algn="l"/>
              </a:tabLst>
            </a:pPr>
            <a:r>
              <a:rPr sz="2800" spc="-5" dirty="0">
                <a:solidFill>
                  <a:srgbClr val="04607A"/>
                </a:solidFill>
                <a:latin typeface="Calibri"/>
                <a:cs typeface="Calibri"/>
              </a:rPr>
              <a:t>Solving</a:t>
            </a:r>
            <a:r>
              <a:rPr sz="2800" spc="10" dirty="0">
                <a:solidFill>
                  <a:srgbClr val="04607A"/>
                </a:solidFill>
                <a:latin typeface="Calibri"/>
                <a:cs typeface="Calibri"/>
              </a:rPr>
              <a:t> </a:t>
            </a:r>
            <a:r>
              <a:rPr sz="2800" spc="-10" dirty="0">
                <a:solidFill>
                  <a:srgbClr val="04607A"/>
                </a:solidFill>
                <a:latin typeface="Calibri"/>
                <a:cs typeface="Calibri"/>
              </a:rPr>
              <a:t>Counting</a:t>
            </a:r>
            <a:r>
              <a:rPr lang="en-US" sz="2800" spc="-10" dirty="0">
                <a:solidFill>
                  <a:srgbClr val="04607A"/>
                </a:solidFill>
                <a:latin typeface="Calibri"/>
                <a:cs typeface="Calibri"/>
              </a:rPr>
              <a:t> </a:t>
            </a:r>
            <a:r>
              <a:rPr sz="2800" spc="-15" dirty="0">
                <a:solidFill>
                  <a:srgbClr val="04607A"/>
                </a:solidFill>
                <a:latin typeface="Calibri"/>
                <a:cs typeface="Calibri"/>
              </a:rPr>
              <a:t>Problems</a:t>
            </a:r>
            <a:r>
              <a:rPr sz="2800" spc="5" dirty="0">
                <a:solidFill>
                  <a:srgbClr val="04607A"/>
                </a:solidFill>
                <a:latin typeface="Calibri"/>
                <a:cs typeface="Calibri"/>
              </a:rPr>
              <a:t> </a:t>
            </a:r>
            <a:r>
              <a:rPr sz="2800" spc="-20" dirty="0">
                <a:solidFill>
                  <a:srgbClr val="04607A"/>
                </a:solidFill>
                <a:latin typeface="Calibri"/>
                <a:cs typeface="Calibri"/>
              </a:rPr>
              <a:t>by </a:t>
            </a:r>
            <a:br>
              <a:rPr lang="en-US" sz="2800" spc="-15" dirty="0">
                <a:solidFill>
                  <a:srgbClr val="04607A"/>
                </a:solidFill>
                <a:latin typeface="Calibri"/>
                <a:cs typeface="Calibri"/>
              </a:rPr>
            </a:br>
            <a:r>
              <a:rPr sz="2800" spc="-10" dirty="0">
                <a:solidFill>
                  <a:srgbClr val="04607A"/>
                </a:solidFill>
                <a:latin typeface="Calibri"/>
                <a:cs typeface="Calibri"/>
              </a:rPr>
              <a:t>Counting</a:t>
            </a:r>
            <a:r>
              <a:rPr sz="2800" spc="-30" dirty="0">
                <a:solidFill>
                  <a:srgbClr val="04607A"/>
                </a:solidFill>
                <a:latin typeface="Calibri"/>
                <a:cs typeface="Calibri"/>
              </a:rPr>
              <a:t> </a:t>
            </a:r>
            <a:r>
              <a:rPr sz="2800" spc="-15" dirty="0">
                <a:solidFill>
                  <a:srgbClr val="04607A"/>
                </a:solidFill>
                <a:latin typeface="Calibri"/>
                <a:cs typeface="Calibri"/>
              </a:rPr>
              <a:t>Permutations</a:t>
            </a:r>
            <a:r>
              <a:rPr sz="2800" spc="-25" dirty="0">
                <a:solidFill>
                  <a:srgbClr val="04607A"/>
                </a:solidFill>
                <a:latin typeface="Calibri"/>
                <a:cs typeface="Calibri"/>
              </a:rPr>
              <a:t> </a:t>
            </a:r>
            <a:r>
              <a:rPr sz="2800" spc="-10" dirty="0">
                <a:solidFill>
                  <a:srgbClr val="04607A"/>
                </a:solidFill>
                <a:latin typeface="Calibri"/>
                <a:cs typeface="Calibri"/>
              </a:rPr>
              <a:t>(</a:t>
            </a:r>
            <a:r>
              <a:rPr sz="2800" i="1" spc="-10" dirty="0">
                <a:solidFill>
                  <a:srgbClr val="04607A"/>
                </a:solidFill>
                <a:latin typeface="Calibri"/>
                <a:cs typeface="Calibri"/>
              </a:rPr>
              <a:t>continued</a:t>
            </a:r>
            <a:r>
              <a:rPr sz="2800" spc="-10" dirty="0">
                <a:solidFill>
                  <a:srgbClr val="04607A"/>
                </a:solidFill>
                <a:latin typeface="Calibri"/>
                <a:cs typeface="Calibri"/>
              </a:rPr>
              <a:t>)</a:t>
            </a:r>
            <a:endParaRPr sz="2800" dirty="0">
              <a:latin typeface="Calibri"/>
              <a:cs typeface="Calibri"/>
            </a:endParaRPr>
          </a:p>
        </p:txBody>
      </p:sp>
      <p:sp>
        <p:nvSpPr>
          <p:cNvPr id="9" name="object 9"/>
          <p:cNvSpPr txBox="1"/>
          <p:nvPr/>
        </p:nvSpPr>
        <p:spPr>
          <a:xfrm>
            <a:off x="152400" y="1143000"/>
            <a:ext cx="8538845" cy="4689104"/>
          </a:xfrm>
          <a:prstGeom prst="rect">
            <a:avLst/>
          </a:prstGeom>
        </p:spPr>
        <p:txBody>
          <a:bodyPr vert="horz" wrap="square" lIns="0" tIns="13335" rIns="0" bIns="0" rtlCol="0">
            <a:spAutoFit/>
          </a:bodyPr>
          <a:lstStyle/>
          <a:p>
            <a:pPr marL="286385" marR="5080" indent="-274320" algn="just">
              <a:lnSpc>
                <a:spcPct val="100000"/>
              </a:lnSpc>
              <a:spcBef>
                <a:spcPts val="105"/>
              </a:spcBef>
              <a:buClr>
                <a:srgbClr val="0AD0D9"/>
              </a:buClr>
              <a:buSzPct val="94230"/>
              <a:buFont typeface="Segoe UI Symbol"/>
              <a:buChar char="⚫"/>
              <a:tabLst>
                <a:tab pos="287020" algn="l"/>
              </a:tabLst>
            </a:pPr>
            <a:r>
              <a:rPr sz="2400" b="1" spc="-10" dirty="0">
                <a:latin typeface="Constantia"/>
                <a:cs typeface="Constantia"/>
              </a:rPr>
              <a:t>Example</a:t>
            </a:r>
            <a:r>
              <a:rPr sz="2400" spc="-10" dirty="0">
                <a:latin typeface="Constantia"/>
                <a:cs typeface="Constantia"/>
              </a:rPr>
              <a:t>: Suppose </a:t>
            </a:r>
            <a:r>
              <a:rPr sz="2400" spc="-5" dirty="0">
                <a:latin typeface="Constantia"/>
                <a:cs typeface="Constantia"/>
              </a:rPr>
              <a:t>that </a:t>
            </a:r>
            <a:r>
              <a:rPr sz="2400" spc="-10" dirty="0">
                <a:latin typeface="Constantia"/>
                <a:cs typeface="Constantia"/>
              </a:rPr>
              <a:t>there </a:t>
            </a:r>
            <a:r>
              <a:rPr sz="2400" spc="-15" dirty="0">
                <a:latin typeface="Constantia"/>
                <a:cs typeface="Constantia"/>
              </a:rPr>
              <a:t>are </a:t>
            </a:r>
            <a:r>
              <a:rPr sz="2400" spc="-5" dirty="0">
                <a:latin typeface="Constantia"/>
                <a:cs typeface="Constantia"/>
              </a:rPr>
              <a:t>eight runners in </a:t>
            </a:r>
            <a:r>
              <a:rPr sz="2400" dirty="0">
                <a:latin typeface="Constantia"/>
                <a:cs typeface="Constantia"/>
              </a:rPr>
              <a:t>a </a:t>
            </a:r>
            <a:r>
              <a:rPr sz="2400" spc="-25" dirty="0">
                <a:latin typeface="Constantia"/>
                <a:cs typeface="Constantia"/>
              </a:rPr>
              <a:t>race. </a:t>
            </a:r>
            <a:r>
              <a:rPr sz="2400" spc="-20" dirty="0">
                <a:latin typeface="Constantia"/>
                <a:cs typeface="Constantia"/>
              </a:rPr>
              <a:t> </a:t>
            </a:r>
            <a:r>
              <a:rPr sz="2400" spc="-5" dirty="0">
                <a:latin typeface="Constantia"/>
                <a:cs typeface="Constantia"/>
              </a:rPr>
              <a:t>The</a:t>
            </a:r>
            <a:r>
              <a:rPr sz="2400" dirty="0">
                <a:latin typeface="Constantia"/>
                <a:cs typeface="Constantia"/>
              </a:rPr>
              <a:t> </a:t>
            </a:r>
            <a:r>
              <a:rPr sz="2400" spc="-5" dirty="0">
                <a:latin typeface="Constantia"/>
                <a:cs typeface="Constantia"/>
              </a:rPr>
              <a:t>winner</a:t>
            </a:r>
            <a:r>
              <a:rPr sz="2400" dirty="0">
                <a:latin typeface="Constantia"/>
                <a:cs typeface="Constantia"/>
              </a:rPr>
              <a:t> </a:t>
            </a:r>
            <a:r>
              <a:rPr sz="2400" spc="-25" dirty="0">
                <a:latin typeface="Constantia"/>
                <a:cs typeface="Constantia"/>
              </a:rPr>
              <a:t>receives</a:t>
            </a:r>
            <a:r>
              <a:rPr sz="2400" spc="-20" dirty="0">
                <a:latin typeface="Constantia"/>
                <a:cs typeface="Constantia"/>
              </a:rPr>
              <a:t> </a:t>
            </a:r>
            <a:r>
              <a:rPr sz="2400" dirty="0">
                <a:latin typeface="Constantia"/>
                <a:cs typeface="Constantia"/>
              </a:rPr>
              <a:t>a</a:t>
            </a:r>
            <a:r>
              <a:rPr sz="2400" spc="5" dirty="0">
                <a:latin typeface="Constantia"/>
                <a:cs typeface="Constantia"/>
              </a:rPr>
              <a:t> </a:t>
            </a:r>
            <a:r>
              <a:rPr sz="2400" spc="-20" dirty="0">
                <a:latin typeface="Constantia"/>
                <a:cs typeface="Constantia"/>
              </a:rPr>
              <a:t>gold</a:t>
            </a:r>
            <a:r>
              <a:rPr sz="2400" spc="-15" dirty="0">
                <a:latin typeface="Constantia"/>
                <a:cs typeface="Constantia"/>
              </a:rPr>
              <a:t> </a:t>
            </a:r>
            <a:r>
              <a:rPr sz="2400" spc="-5" dirty="0">
                <a:latin typeface="Constantia"/>
                <a:cs typeface="Constantia"/>
              </a:rPr>
              <a:t>medal,</a:t>
            </a:r>
            <a:r>
              <a:rPr sz="2400" dirty="0">
                <a:latin typeface="Constantia"/>
                <a:cs typeface="Constantia"/>
              </a:rPr>
              <a:t> </a:t>
            </a:r>
            <a:r>
              <a:rPr sz="2400" spc="-5" dirty="0">
                <a:latin typeface="Constantia"/>
                <a:cs typeface="Constantia"/>
              </a:rPr>
              <a:t>the</a:t>
            </a:r>
            <a:r>
              <a:rPr sz="2400" dirty="0">
                <a:latin typeface="Constantia"/>
                <a:cs typeface="Constantia"/>
              </a:rPr>
              <a:t> </a:t>
            </a:r>
            <a:r>
              <a:rPr sz="2400" spc="-10" dirty="0">
                <a:latin typeface="Constantia"/>
                <a:cs typeface="Constantia"/>
              </a:rPr>
              <a:t>second</a:t>
            </a:r>
            <a:r>
              <a:rPr sz="2400" spc="-5" dirty="0">
                <a:latin typeface="Constantia"/>
                <a:cs typeface="Constantia"/>
              </a:rPr>
              <a:t> </a:t>
            </a:r>
            <a:r>
              <a:rPr sz="2400" spc="-15" dirty="0">
                <a:latin typeface="Constantia"/>
                <a:cs typeface="Constantia"/>
              </a:rPr>
              <a:t>place </a:t>
            </a:r>
            <a:r>
              <a:rPr sz="2400" spc="-10" dirty="0">
                <a:latin typeface="Constantia"/>
                <a:cs typeface="Constantia"/>
              </a:rPr>
              <a:t> </a:t>
            </a:r>
            <a:r>
              <a:rPr sz="2400" dirty="0">
                <a:latin typeface="Constantia"/>
                <a:cs typeface="Constantia"/>
              </a:rPr>
              <a:t>finisher</a:t>
            </a:r>
            <a:r>
              <a:rPr sz="2400" spc="5" dirty="0">
                <a:latin typeface="Constantia"/>
                <a:cs typeface="Constantia"/>
              </a:rPr>
              <a:t> </a:t>
            </a:r>
            <a:r>
              <a:rPr sz="2400" spc="-20" dirty="0">
                <a:latin typeface="Constantia"/>
                <a:cs typeface="Constantia"/>
              </a:rPr>
              <a:t>receives</a:t>
            </a:r>
            <a:r>
              <a:rPr sz="2400" spc="-15" dirty="0">
                <a:latin typeface="Constantia"/>
                <a:cs typeface="Constantia"/>
              </a:rPr>
              <a:t> </a:t>
            </a:r>
            <a:r>
              <a:rPr sz="2400" dirty="0">
                <a:latin typeface="Constantia"/>
                <a:cs typeface="Constantia"/>
              </a:rPr>
              <a:t>a</a:t>
            </a:r>
            <a:r>
              <a:rPr sz="2400" spc="5" dirty="0">
                <a:latin typeface="Constantia"/>
                <a:cs typeface="Constantia"/>
              </a:rPr>
              <a:t> </a:t>
            </a:r>
            <a:r>
              <a:rPr sz="2400" spc="-20" dirty="0">
                <a:latin typeface="Constantia"/>
                <a:cs typeface="Constantia"/>
              </a:rPr>
              <a:t>silver</a:t>
            </a:r>
            <a:r>
              <a:rPr sz="2400" spc="-15" dirty="0">
                <a:latin typeface="Constantia"/>
                <a:cs typeface="Constantia"/>
              </a:rPr>
              <a:t> </a:t>
            </a:r>
            <a:r>
              <a:rPr sz="2400" spc="-5" dirty="0">
                <a:latin typeface="Constantia"/>
                <a:cs typeface="Constantia"/>
              </a:rPr>
              <a:t>medal,</a:t>
            </a:r>
            <a:r>
              <a:rPr sz="2400" dirty="0">
                <a:latin typeface="Constantia"/>
                <a:cs typeface="Constantia"/>
              </a:rPr>
              <a:t> and</a:t>
            </a:r>
            <a:r>
              <a:rPr sz="2400" spc="5" dirty="0">
                <a:latin typeface="Constantia"/>
                <a:cs typeface="Constantia"/>
              </a:rPr>
              <a:t> </a:t>
            </a:r>
            <a:r>
              <a:rPr sz="2400" spc="-5" dirty="0">
                <a:latin typeface="Constantia"/>
                <a:cs typeface="Constantia"/>
              </a:rPr>
              <a:t>the</a:t>
            </a:r>
            <a:r>
              <a:rPr sz="2400" dirty="0">
                <a:latin typeface="Constantia"/>
                <a:cs typeface="Constantia"/>
              </a:rPr>
              <a:t> </a:t>
            </a:r>
            <a:r>
              <a:rPr sz="2400" spc="-15" dirty="0">
                <a:latin typeface="Constantia"/>
                <a:cs typeface="Constantia"/>
              </a:rPr>
              <a:t>third-place </a:t>
            </a:r>
            <a:r>
              <a:rPr sz="2400" spc="-10" dirty="0">
                <a:latin typeface="Constantia"/>
                <a:cs typeface="Constantia"/>
              </a:rPr>
              <a:t> </a:t>
            </a:r>
            <a:r>
              <a:rPr sz="2400" dirty="0">
                <a:latin typeface="Constantia"/>
                <a:cs typeface="Constantia"/>
              </a:rPr>
              <a:t>finisher</a:t>
            </a:r>
            <a:r>
              <a:rPr sz="2400" spc="5" dirty="0">
                <a:latin typeface="Constantia"/>
                <a:cs typeface="Constantia"/>
              </a:rPr>
              <a:t> </a:t>
            </a:r>
            <a:r>
              <a:rPr sz="2400" spc="-25" dirty="0">
                <a:latin typeface="Constantia"/>
                <a:cs typeface="Constantia"/>
              </a:rPr>
              <a:t>receives</a:t>
            </a:r>
            <a:r>
              <a:rPr sz="2400" spc="-20" dirty="0">
                <a:latin typeface="Constantia"/>
                <a:cs typeface="Constantia"/>
              </a:rPr>
              <a:t> </a:t>
            </a:r>
            <a:r>
              <a:rPr sz="2400" dirty="0">
                <a:latin typeface="Constantia"/>
                <a:cs typeface="Constantia"/>
              </a:rPr>
              <a:t>a</a:t>
            </a:r>
            <a:r>
              <a:rPr sz="2400" spc="5" dirty="0">
                <a:latin typeface="Constantia"/>
                <a:cs typeface="Constantia"/>
              </a:rPr>
              <a:t> </a:t>
            </a:r>
            <a:r>
              <a:rPr sz="2400" spc="-15" dirty="0">
                <a:latin typeface="Constantia"/>
                <a:cs typeface="Constantia"/>
              </a:rPr>
              <a:t>bronze</a:t>
            </a:r>
            <a:r>
              <a:rPr sz="2400" spc="-10" dirty="0">
                <a:latin typeface="Constantia"/>
                <a:cs typeface="Constantia"/>
              </a:rPr>
              <a:t> </a:t>
            </a:r>
            <a:r>
              <a:rPr sz="2400" spc="-5" dirty="0">
                <a:latin typeface="Constantia"/>
                <a:cs typeface="Constantia"/>
              </a:rPr>
              <a:t>medal.</a:t>
            </a:r>
            <a:r>
              <a:rPr sz="2400" dirty="0">
                <a:latin typeface="Constantia"/>
                <a:cs typeface="Constantia"/>
              </a:rPr>
              <a:t> </a:t>
            </a:r>
            <a:r>
              <a:rPr sz="2400" spc="-40" dirty="0">
                <a:latin typeface="Constantia"/>
                <a:cs typeface="Constantia"/>
              </a:rPr>
              <a:t>How</a:t>
            </a:r>
            <a:r>
              <a:rPr sz="2400" spc="-35" dirty="0">
                <a:latin typeface="Constantia"/>
                <a:cs typeface="Constantia"/>
              </a:rPr>
              <a:t> </a:t>
            </a:r>
            <a:r>
              <a:rPr sz="2400" spc="-15" dirty="0">
                <a:latin typeface="Constantia"/>
                <a:cs typeface="Constantia"/>
              </a:rPr>
              <a:t>many</a:t>
            </a:r>
            <a:r>
              <a:rPr sz="2400" spc="-10" dirty="0">
                <a:latin typeface="Constantia"/>
                <a:cs typeface="Constantia"/>
              </a:rPr>
              <a:t> different </a:t>
            </a:r>
            <a:r>
              <a:rPr sz="2400" spc="-5" dirty="0">
                <a:latin typeface="Constantia"/>
                <a:cs typeface="Constantia"/>
              </a:rPr>
              <a:t> </a:t>
            </a:r>
            <a:r>
              <a:rPr sz="2400" spc="-30" dirty="0">
                <a:latin typeface="Constantia"/>
                <a:cs typeface="Constantia"/>
              </a:rPr>
              <a:t>ways</a:t>
            </a:r>
            <a:r>
              <a:rPr sz="2400" spc="-25" dirty="0">
                <a:latin typeface="Constantia"/>
                <a:cs typeface="Constantia"/>
              </a:rPr>
              <a:t> </a:t>
            </a:r>
            <a:r>
              <a:rPr sz="2400" spc="-15" dirty="0">
                <a:latin typeface="Constantia"/>
                <a:cs typeface="Constantia"/>
              </a:rPr>
              <a:t>are</a:t>
            </a:r>
            <a:r>
              <a:rPr sz="2400" spc="-10" dirty="0">
                <a:latin typeface="Constantia"/>
                <a:cs typeface="Constantia"/>
              </a:rPr>
              <a:t> there</a:t>
            </a:r>
            <a:r>
              <a:rPr sz="2400" spc="-5" dirty="0">
                <a:latin typeface="Constantia"/>
                <a:cs typeface="Constantia"/>
              </a:rPr>
              <a:t> </a:t>
            </a:r>
            <a:r>
              <a:rPr sz="2400" spc="-20" dirty="0">
                <a:latin typeface="Constantia"/>
                <a:cs typeface="Constantia"/>
              </a:rPr>
              <a:t>to</a:t>
            </a:r>
            <a:r>
              <a:rPr sz="2400" spc="-15" dirty="0">
                <a:latin typeface="Constantia"/>
                <a:cs typeface="Constantia"/>
              </a:rPr>
              <a:t> </a:t>
            </a:r>
            <a:r>
              <a:rPr sz="2400" spc="-25" dirty="0">
                <a:latin typeface="Constantia"/>
                <a:cs typeface="Constantia"/>
              </a:rPr>
              <a:t>award</a:t>
            </a:r>
            <a:r>
              <a:rPr sz="2400" spc="-20" dirty="0">
                <a:latin typeface="Constantia"/>
                <a:cs typeface="Constantia"/>
              </a:rPr>
              <a:t> </a:t>
            </a:r>
            <a:r>
              <a:rPr sz="2400" spc="-10" dirty="0">
                <a:latin typeface="Constantia"/>
                <a:cs typeface="Constantia"/>
              </a:rPr>
              <a:t>these</a:t>
            </a:r>
            <a:r>
              <a:rPr sz="2400" spc="-5" dirty="0">
                <a:latin typeface="Constantia"/>
                <a:cs typeface="Constantia"/>
              </a:rPr>
              <a:t> </a:t>
            </a:r>
            <a:r>
              <a:rPr sz="2400" spc="-10" dirty="0">
                <a:latin typeface="Constantia"/>
                <a:cs typeface="Constantia"/>
              </a:rPr>
              <a:t>medals,</a:t>
            </a:r>
            <a:r>
              <a:rPr sz="2400" spc="-5" dirty="0">
                <a:latin typeface="Constantia"/>
                <a:cs typeface="Constantia"/>
              </a:rPr>
              <a:t> if</a:t>
            </a:r>
            <a:r>
              <a:rPr sz="2400" dirty="0">
                <a:latin typeface="Constantia"/>
                <a:cs typeface="Constantia"/>
              </a:rPr>
              <a:t> all</a:t>
            </a:r>
            <a:r>
              <a:rPr sz="2400" spc="5" dirty="0">
                <a:latin typeface="Constantia"/>
                <a:cs typeface="Constantia"/>
              </a:rPr>
              <a:t> </a:t>
            </a:r>
            <a:r>
              <a:rPr sz="2400" spc="-5" dirty="0">
                <a:latin typeface="Constantia"/>
                <a:cs typeface="Constantia"/>
              </a:rPr>
              <a:t>possible </a:t>
            </a:r>
            <a:r>
              <a:rPr sz="2400" dirty="0">
                <a:latin typeface="Constantia"/>
                <a:cs typeface="Constantia"/>
              </a:rPr>
              <a:t> </a:t>
            </a:r>
            <a:r>
              <a:rPr sz="2400" spc="-15" dirty="0">
                <a:latin typeface="Constantia"/>
                <a:cs typeface="Constantia"/>
              </a:rPr>
              <a:t>outcomes</a:t>
            </a:r>
            <a:r>
              <a:rPr sz="2400" spc="-150" dirty="0">
                <a:latin typeface="Constantia"/>
                <a:cs typeface="Constantia"/>
              </a:rPr>
              <a:t> </a:t>
            </a:r>
            <a:r>
              <a:rPr sz="2400" spc="-5" dirty="0">
                <a:latin typeface="Constantia"/>
                <a:cs typeface="Constantia"/>
              </a:rPr>
              <a:t>of</a:t>
            </a:r>
            <a:r>
              <a:rPr sz="2400" spc="15" dirty="0">
                <a:latin typeface="Constantia"/>
                <a:cs typeface="Constantia"/>
              </a:rPr>
              <a:t> </a:t>
            </a:r>
            <a:r>
              <a:rPr sz="2400" spc="-5" dirty="0">
                <a:latin typeface="Constantia"/>
                <a:cs typeface="Constantia"/>
              </a:rPr>
              <a:t>the</a:t>
            </a:r>
            <a:r>
              <a:rPr sz="2400" spc="-100" dirty="0">
                <a:latin typeface="Constantia"/>
                <a:cs typeface="Constantia"/>
              </a:rPr>
              <a:t> </a:t>
            </a:r>
            <a:r>
              <a:rPr sz="2400" spc="-25" dirty="0">
                <a:latin typeface="Constantia"/>
                <a:cs typeface="Constantia"/>
              </a:rPr>
              <a:t>race</a:t>
            </a:r>
            <a:r>
              <a:rPr sz="2400" spc="-120" dirty="0">
                <a:latin typeface="Constantia"/>
                <a:cs typeface="Constantia"/>
              </a:rPr>
              <a:t> </a:t>
            </a:r>
            <a:r>
              <a:rPr sz="2400" spc="-5" dirty="0">
                <a:latin typeface="Constantia"/>
                <a:cs typeface="Constantia"/>
              </a:rPr>
              <a:t>can</a:t>
            </a:r>
            <a:r>
              <a:rPr sz="2400" spc="-105" dirty="0">
                <a:latin typeface="Constantia"/>
                <a:cs typeface="Constantia"/>
              </a:rPr>
              <a:t> </a:t>
            </a:r>
            <a:r>
              <a:rPr sz="2400" spc="-15" dirty="0">
                <a:latin typeface="Constantia"/>
                <a:cs typeface="Constantia"/>
              </a:rPr>
              <a:t>occur</a:t>
            </a:r>
            <a:r>
              <a:rPr sz="2400" spc="-170" dirty="0">
                <a:latin typeface="Constantia"/>
                <a:cs typeface="Constantia"/>
              </a:rPr>
              <a:t> </a:t>
            </a:r>
            <a:r>
              <a:rPr sz="2400" dirty="0">
                <a:latin typeface="Constantia"/>
                <a:cs typeface="Constantia"/>
              </a:rPr>
              <a:t>and</a:t>
            </a:r>
            <a:r>
              <a:rPr sz="2400" spc="-40" dirty="0">
                <a:latin typeface="Constantia"/>
                <a:cs typeface="Constantia"/>
              </a:rPr>
              <a:t> </a:t>
            </a:r>
            <a:r>
              <a:rPr sz="2400" spc="-10" dirty="0">
                <a:latin typeface="Constantia"/>
                <a:cs typeface="Constantia"/>
              </a:rPr>
              <a:t>there</a:t>
            </a:r>
            <a:r>
              <a:rPr sz="2400" spc="-130" dirty="0">
                <a:latin typeface="Constantia"/>
                <a:cs typeface="Constantia"/>
              </a:rPr>
              <a:t> </a:t>
            </a:r>
            <a:r>
              <a:rPr sz="2400" spc="-15" dirty="0">
                <a:latin typeface="Constantia"/>
                <a:cs typeface="Constantia"/>
              </a:rPr>
              <a:t>are</a:t>
            </a:r>
            <a:r>
              <a:rPr sz="2400" spc="-65" dirty="0">
                <a:latin typeface="Constantia"/>
                <a:cs typeface="Constantia"/>
              </a:rPr>
              <a:t> </a:t>
            </a:r>
            <a:r>
              <a:rPr sz="2400" spc="-5" dirty="0">
                <a:latin typeface="Constantia"/>
                <a:cs typeface="Constantia"/>
              </a:rPr>
              <a:t>no</a:t>
            </a:r>
            <a:r>
              <a:rPr sz="2400" spc="-95" dirty="0">
                <a:latin typeface="Constantia"/>
                <a:cs typeface="Constantia"/>
              </a:rPr>
              <a:t> </a:t>
            </a:r>
            <a:r>
              <a:rPr sz="2400" spc="-5" dirty="0">
                <a:latin typeface="Constantia"/>
                <a:cs typeface="Constantia"/>
              </a:rPr>
              <a:t>ties?</a:t>
            </a:r>
            <a:endParaRPr lang="en-US" sz="2400" spc="-5" dirty="0">
              <a:latin typeface="Constantia"/>
              <a:cs typeface="Constantia"/>
            </a:endParaRPr>
          </a:p>
          <a:p>
            <a:pPr marL="286385" marR="5080" indent="-274320" algn="just">
              <a:lnSpc>
                <a:spcPct val="100000"/>
              </a:lnSpc>
              <a:spcBef>
                <a:spcPts val="105"/>
              </a:spcBef>
              <a:buClr>
                <a:srgbClr val="0AD0D9"/>
              </a:buClr>
              <a:buSzPct val="94230"/>
              <a:buFont typeface="Segoe UI Symbol"/>
              <a:buChar char="⚫"/>
              <a:tabLst>
                <a:tab pos="287020" algn="l"/>
              </a:tabLst>
            </a:pPr>
            <a:endParaRPr sz="2400" dirty="0">
              <a:latin typeface="Constantia"/>
              <a:cs typeface="Constantia"/>
            </a:endParaRPr>
          </a:p>
          <a:p>
            <a:pPr marL="286385" marR="5715" indent="-274320" algn="just">
              <a:lnSpc>
                <a:spcPct val="100000"/>
              </a:lnSpc>
              <a:spcBef>
                <a:spcPts val="625"/>
              </a:spcBef>
              <a:buClr>
                <a:srgbClr val="0AD0D9"/>
              </a:buClr>
              <a:buSzPct val="94230"/>
              <a:buFont typeface="Segoe UI Symbol"/>
              <a:buChar char="⚫"/>
              <a:tabLst>
                <a:tab pos="287020" algn="l"/>
              </a:tabLst>
            </a:pPr>
            <a:r>
              <a:rPr sz="2400" b="1" spc="-5" dirty="0">
                <a:latin typeface="Constantia"/>
                <a:cs typeface="Constantia"/>
              </a:rPr>
              <a:t>Solution</a:t>
            </a:r>
            <a:r>
              <a:rPr sz="2400" spc="-5" dirty="0">
                <a:latin typeface="Constantia"/>
                <a:cs typeface="Constantia"/>
              </a:rPr>
              <a:t>:</a:t>
            </a:r>
            <a:r>
              <a:rPr sz="2400" dirty="0">
                <a:latin typeface="Constantia"/>
                <a:cs typeface="Constantia"/>
              </a:rPr>
              <a:t> </a:t>
            </a:r>
            <a:r>
              <a:rPr sz="2400" spc="-5" dirty="0">
                <a:latin typeface="Constantia"/>
                <a:cs typeface="Constantia"/>
              </a:rPr>
              <a:t>The</a:t>
            </a:r>
            <a:r>
              <a:rPr sz="2400" dirty="0">
                <a:latin typeface="Constantia"/>
                <a:cs typeface="Constantia"/>
              </a:rPr>
              <a:t> </a:t>
            </a:r>
            <a:r>
              <a:rPr sz="2400" spc="-5" dirty="0">
                <a:latin typeface="Constantia"/>
                <a:cs typeface="Constantia"/>
              </a:rPr>
              <a:t>number of</a:t>
            </a:r>
            <a:r>
              <a:rPr sz="2400" dirty="0">
                <a:latin typeface="Constantia"/>
                <a:cs typeface="Constantia"/>
              </a:rPr>
              <a:t> </a:t>
            </a:r>
            <a:r>
              <a:rPr sz="2400" spc="-10" dirty="0">
                <a:latin typeface="Constantia"/>
                <a:cs typeface="Constantia"/>
              </a:rPr>
              <a:t>different</a:t>
            </a:r>
            <a:r>
              <a:rPr sz="2400" spc="-5" dirty="0">
                <a:latin typeface="Constantia"/>
                <a:cs typeface="Constantia"/>
              </a:rPr>
              <a:t> </a:t>
            </a:r>
            <a:r>
              <a:rPr sz="2400" spc="-30" dirty="0">
                <a:latin typeface="Constantia"/>
                <a:cs typeface="Constantia"/>
              </a:rPr>
              <a:t>ways</a:t>
            </a:r>
            <a:r>
              <a:rPr sz="2400" spc="-25" dirty="0">
                <a:latin typeface="Constantia"/>
                <a:cs typeface="Constantia"/>
              </a:rPr>
              <a:t> to</a:t>
            </a:r>
            <a:r>
              <a:rPr sz="2400" spc="-20" dirty="0">
                <a:latin typeface="Constantia"/>
                <a:cs typeface="Constantia"/>
              </a:rPr>
              <a:t> </a:t>
            </a:r>
            <a:r>
              <a:rPr sz="2400" spc="-25" dirty="0">
                <a:latin typeface="Constantia"/>
                <a:cs typeface="Constantia"/>
              </a:rPr>
              <a:t>award</a:t>
            </a:r>
            <a:r>
              <a:rPr sz="2400" spc="-20" dirty="0">
                <a:latin typeface="Constantia"/>
                <a:cs typeface="Constantia"/>
              </a:rPr>
              <a:t> </a:t>
            </a:r>
            <a:r>
              <a:rPr sz="2400" spc="-5" dirty="0">
                <a:latin typeface="Constantia"/>
                <a:cs typeface="Constantia"/>
              </a:rPr>
              <a:t>the </a:t>
            </a:r>
            <a:r>
              <a:rPr sz="2400" dirty="0">
                <a:latin typeface="Constantia"/>
                <a:cs typeface="Constantia"/>
              </a:rPr>
              <a:t> </a:t>
            </a:r>
            <a:r>
              <a:rPr sz="2400" spc="-5" dirty="0">
                <a:latin typeface="Constantia"/>
                <a:cs typeface="Constantia"/>
              </a:rPr>
              <a:t>medals is the number of</a:t>
            </a:r>
            <a:r>
              <a:rPr sz="2400" dirty="0">
                <a:latin typeface="Constantia"/>
                <a:cs typeface="Constantia"/>
              </a:rPr>
              <a:t> </a:t>
            </a:r>
            <a:r>
              <a:rPr sz="2400" spc="-5" dirty="0">
                <a:latin typeface="Constantia"/>
                <a:cs typeface="Constantia"/>
              </a:rPr>
              <a:t>3-permutations of</a:t>
            </a:r>
            <a:r>
              <a:rPr sz="2400" dirty="0">
                <a:latin typeface="Constantia"/>
                <a:cs typeface="Constantia"/>
              </a:rPr>
              <a:t> a </a:t>
            </a:r>
            <a:r>
              <a:rPr sz="2400" spc="-5" dirty="0">
                <a:latin typeface="Constantia"/>
                <a:cs typeface="Constantia"/>
              </a:rPr>
              <a:t>set </a:t>
            </a:r>
            <a:r>
              <a:rPr sz="2400" dirty="0">
                <a:latin typeface="Constantia"/>
                <a:cs typeface="Constantia"/>
              </a:rPr>
              <a:t>with </a:t>
            </a:r>
            <a:r>
              <a:rPr sz="2400" spc="5" dirty="0">
                <a:latin typeface="Constantia"/>
                <a:cs typeface="Constantia"/>
              </a:rPr>
              <a:t> </a:t>
            </a:r>
            <a:r>
              <a:rPr sz="2400" spc="-10" dirty="0">
                <a:latin typeface="Constantia"/>
                <a:cs typeface="Constantia"/>
              </a:rPr>
              <a:t>eight</a:t>
            </a:r>
            <a:r>
              <a:rPr sz="2400" spc="-125" dirty="0">
                <a:latin typeface="Constantia"/>
                <a:cs typeface="Constantia"/>
              </a:rPr>
              <a:t> </a:t>
            </a:r>
            <a:r>
              <a:rPr sz="2400" spc="-5" dirty="0">
                <a:latin typeface="Constantia"/>
                <a:cs typeface="Constantia"/>
              </a:rPr>
              <a:t>elements.</a:t>
            </a:r>
            <a:r>
              <a:rPr sz="2400" spc="-35" dirty="0">
                <a:latin typeface="Constantia"/>
                <a:cs typeface="Constantia"/>
              </a:rPr>
              <a:t> </a:t>
            </a:r>
            <a:r>
              <a:rPr sz="2400" spc="-15" dirty="0">
                <a:latin typeface="Constantia"/>
                <a:cs typeface="Constantia"/>
              </a:rPr>
              <a:t>Hence,</a:t>
            </a:r>
            <a:r>
              <a:rPr sz="2400" spc="-45" dirty="0">
                <a:latin typeface="Constantia"/>
                <a:cs typeface="Constantia"/>
              </a:rPr>
              <a:t> </a:t>
            </a:r>
            <a:r>
              <a:rPr sz="2400" spc="-10" dirty="0">
                <a:latin typeface="Constantia"/>
                <a:cs typeface="Constantia"/>
              </a:rPr>
              <a:t>there</a:t>
            </a:r>
            <a:r>
              <a:rPr sz="2400" spc="-135" dirty="0">
                <a:latin typeface="Constantia"/>
                <a:cs typeface="Constantia"/>
              </a:rPr>
              <a:t> </a:t>
            </a:r>
            <a:r>
              <a:rPr sz="2400" spc="-15" dirty="0">
                <a:latin typeface="Constantia"/>
                <a:cs typeface="Constantia"/>
              </a:rPr>
              <a:t>are</a:t>
            </a:r>
            <a:endParaRPr sz="2400" dirty="0">
              <a:latin typeface="Constantia"/>
              <a:cs typeface="Constantia"/>
            </a:endParaRPr>
          </a:p>
          <a:p>
            <a:pPr marL="1910080" algn="ctr">
              <a:lnSpc>
                <a:spcPct val="100000"/>
              </a:lnSpc>
              <a:spcBef>
                <a:spcPts val="625"/>
              </a:spcBef>
            </a:pPr>
            <a:r>
              <a:rPr sz="2400" b="1" i="1" dirty="0">
                <a:latin typeface="Constantia"/>
                <a:cs typeface="Constantia"/>
              </a:rPr>
              <a:t>P(</a:t>
            </a:r>
            <a:r>
              <a:rPr sz="2400" b="1" dirty="0">
                <a:latin typeface="Constantia"/>
                <a:cs typeface="Constantia"/>
              </a:rPr>
              <a:t>8</a:t>
            </a:r>
            <a:r>
              <a:rPr sz="2400" b="1" i="1" dirty="0">
                <a:latin typeface="Constantia"/>
                <a:cs typeface="Constantia"/>
              </a:rPr>
              <a:t>,</a:t>
            </a:r>
            <a:r>
              <a:rPr sz="2400" b="1" i="1" spc="-30" dirty="0">
                <a:latin typeface="Constantia"/>
                <a:cs typeface="Constantia"/>
              </a:rPr>
              <a:t> </a:t>
            </a:r>
            <a:r>
              <a:rPr sz="2400" b="1" spc="-5" dirty="0">
                <a:latin typeface="Constantia"/>
                <a:cs typeface="Constantia"/>
              </a:rPr>
              <a:t>3</a:t>
            </a:r>
            <a:r>
              <a:rPr sz="2400" b="1" i="1" spc="-5" dirty="0">
                <a:latin typeface="Constantia"/>
                <a:cs typeface="Constantia"/>
              </a:rPr>
              <a:t>) </a:t>
            </a:r>
            <a:r>
              <a:rPr sz="2400" b="1" dirty="0">
                <a:latin typeface="Constantia"/>
                <a:cs typeface="Constantia"/>
              </a:rPr>
              <a:t>=</a:t>
            </a:r>
            <a:r>
              <a:rPr sz="2400" b="1" spc="-10" dirty="0">
                <a:latin typeface="Constantia"/>
                <a:cs typeface="Constantia"/>
              </a:rPr>
              <a:t> </a:t>
            </a:r>
            <a:r>
              <a:rPr sz="2400" b="1" dirty="0">
                <a:latin typeface="Constantia"/>
                <a:cs typeface="Constantia"/>
              </a:rPr>
              <a:t>8</a:t>
            </a:r>
            <a:r>
              <a:rPr sz="2400" b="1" spc="-10" dirty="0">
                <a:latin typeface="Constantia"/>
                <a:cs typeface="Constantia"/>
              </a:rPr>
              <a:t> </a:t>
            </a:r>
            <a:r>
              <a:rPr sz="2400" b="1" dirty="0">
                <a:latin typeface="Constantia"/>
                <a:cs typeface="Constantia"/>
              </a:rPr>
              <a:t>·</a:t>
            </a:r>
            <a:r>
              <a:rPr sz="2400" b="1" spc="-20" dirty="0">
                <a:latin typeface="Constantia"/>
                <a:cs typeface="Constantia"/>
              </a:rPr>
              <a:t> </a:t>
            </a:r>
            <a:r>
              <a:rPr sz="2400" b="1" dirty="0">
                <a:latin typeface="Constantia"/>
                <a:cs typeface="Constantia"/>
              </a:rPr>
              <a:t>7 ·</a:t>
            </a:r>
            <a:r>
              <a:rPr sz="2400" b="1" spc="-20" dirty="0">
                <a:latin typeface="Constantia"/>
                <a:cs typeface="Constantia"/>
              </a:rPr>
              <a:t> </a:t>
            </a:r>
            <a:r>
              <a:rPr sz="2400" b="1" dirty="0">
                <a:latin typeface="Constantia"/>
                <a:cs typeface="Constantia"/>
              </a:rPr>
              <a:t>6</a:t>
            </a:r>
            <a:r>
              <a:rPr sz="2400" b="1" spc="-10" dirty="0">
                <a:latin typeface="Constantia"/>
                <a:cs typeface="Constantia"/>
              </a:rPr>
              <a:t> </a:t>
            </a:r>
            <a:r>
              <a:rPr sz="2400" b="1" dirty="0">
                <a:latin typeface="Constantia"/>
                <a:cs typeface="Constantia"/>
              </a:rPr>
              <a:t>=</a:t>
            </a:r>
            <a:r>
              <a:rPr sz="2400" b="1" spc="-10" dirty="0">
                <a:latin typeface="Constantia"/>
                <a:cs typeface="Constantia"/>
              </a:rPr>
              <a:t> 336</a:t>
            </a:r>
            <a:endParaRPr sz="2400" b="1" dirty="0">
              <a:latin typeface="Constantia"/>
              <a:cs typeface="Constantia"/>
            </a:endParaRPr>
          </a:p>
          <a:p>
            <a:pPr marL="1882775" algn="ctr">
              <a:lnSpc>
                <a:spcPct val="100000"/>
              </a:lnSpc>
              <a:spcBef>
                <a:spcPts val="625"/>
              </a:spcBef>
            </a:pPr>
            <a:r>
              <a:rPr sz="2400" b="1" dirty="0">
                <a:latin typeface="Constantia"/>
                <a:cs typeface="Constantia"/>
              </a:rPr>
              <a:t>p</a:t>
            </a:r>
            <a:r>
              <a:rPr sz="2400" b="1" spc="-10" dirty="0">
                <a:latin typeface="Constantia"/>
                <a:cs typeface="Constantia"/>
              </a:rPr>
              <a:t>o</a:t>
            </a:r>
            <a:r>
              <a:rPr sz="2400" b="1" dirty="0">
                <a:latin typeface="Constantia"/>
                <a:cs typeface="Constantia"/>
              </a:rPr>
              <a:t>ssible</a:t>
            </a:r>
            <a:r>
              <a:rPr sz="2400" b="1" spc="-155" dirty="0">
                <a:latin typeface="Constantia"/>
                <a:cs typeface="Constantia"/>
              </a:rPr>
              <a:t> </a:t>
            </a:r>
            <a:r>
              <a:rPr sz="2400" b="1" spc="-25" dirty="0">
                <a:latin typeface="Constantia"/>
                <a:cs typeface="Constantia"/>
              </a:rPr>
              <a:t>w</a:t>
            </a:r>
            <a:r>
              <a:rPr sz="2400" b="1" spc="-50" dirty="0">
                <a:latin typeface="Constantia"/>
                <a:cs typeface="Constantia"/>
              </a:rPr>
              <a:t>a</a:t>
            </a:r>
            <a:r>
              <a:rPr sz="2400" b="1" spc="-30" dirty="0">
                <a:latin typeface="Constantia"/>
                <a:cs typeface="Constantia"/>
              </a:rPr>
              <a:t>y</a:t>
            </a:r>
            <a:r>
              <a:rPr sz="2400" b="1" dirty="0">
                <a:latin typeface="Constantia"/>
                <a:cs typeface="Constantia"/>
              </a:rPr>
              <a:t>s</a:t>
            </a:r>
            <a:r>
              <a:rPr sz="2400" b="1" spc="-100" dirty="0">
                <a:latin typeface="Constantia"/>
                <a:cs typeface="Constantia"/>
              </a:rPr>
              <a:t> </a:t>
            </a:r>
            <a:r>
              <a:rPr sz="2400" b="1" spc="-35" dirty="0">
                <a:latin typeface="Constantia"/>
                <a:cs typeface="Constantia"/>
              </a:rPr>
              <a:t>t</a:t>
            </a:r>
            <a:r>
              <a:rPr sz="2400" b="1" dirty="0">
                <a:latin typeface="Constantia"/>
                <a:cs typeface="Constantia"/>
              </a:rPr>
              <a:t>o</a:t>
            </a:r>
            <a:r>
              <a:rPr sz="2400" b="1" spc="-145" dirty="0">
                <a:latin typeface="Constantia"/>
                <a:cs typeface="Constantia"/>
              </a:rPr>
              <a:t> </a:t>
            </a:r>
            <a:r>
              <a:rPr sz="2400" b="1" spc="-50" dirty="0">
                <a:latin typeface="Constantia"/>
                <a:cs typeface="Constantia"/>
              </a:rPr>
              <a:t>a</a:t>
            </a:r>
            <a:r>
              <a:rPr sz="2400" b="1" spc="-25" dirty="0">
                <a:latin typeface="Constantia"/>
                <a:cs typeface="Constantia"/>
              </a:rPr>
              <a:t>w</a:t>
            </a:r>
            <a:r>
              <a:rPr sz="2400" b="1" dirty="0">
                <a:latin typeface="Constantia"/>
                <a:cs typeface="Constantia"/>
              </a:rPr>
              <a:t>a</a:t>
            </a:r>
            <a:r>
              <a:rPr sz="2400" b="1" spc="-40" dirty="0">
                <a:latin typeface="Constantia"/>
                <a:cs typeface="Constantia"/>
              </a:rPr>
              <a:t>r</a:t>
            </a:r>
            <a:r>
              <a:rPr sz="2400" b="1" dirty="0">
                <a:latin typeface="Constantia"/>
                <a:cs typeface="Constantia"/>
              </a:rPr>
              <a:t>d</a:t>
            </a:r>
            <a:r>
              <a:rPr sz="2400" b="1" spc="-45" dirty="0">
                <a:latin typeface="Constantia"/>
                <a:cs typeface="Constantia"/>
              </a:rPr>
              <a:t> </a:t>
            </a:r>
            <a:r>
              <a:rPr sz="2400" b="1" spc="-5" dirty="0">
                <a:latin typeface="Constantia"/>
                <a:cs typeface="Constantia"/>
              </a:rPr>
              <a:t>th</a:t>
            </a:r>
            <a:r>
              <a:rPr sz="2400" b="1" dirty="0">
                <a:latin typeface="Constantia"/>
                <a:cs typeface="Constantia"/>
              </a:rPr>
              <a:t>e</a:t>
            </a:r>
            <a:r>
              <a:rPr sz="2400" b="1" spc="-70" dirty="0">
                <a:latin typeface="Constantia"/>
                <a:cs typeface="Constantia"/>
              </a:rPr>
              <a:t> </a:t>
            </a:r>
            <a:r>
              <a:rPr sz="2400" b="1" spc="-5" dirty="0">
                <a:latin typeface="Constantia"/>
                <a:cs typeface="Constantia"/>
              </a:rPr>
              <a:t>me</a:t>
            </a:r>
            <a:r>
              <a:rPr sz="2400" b="1" dirty="0">
                <a:latin typeface="Constantia"/>
                <a:cs typeface="Constantia"/>
              </a:rPr>
              <a:t>dal</a:t>
            </a:r>
            <a:r>
              <a:rPr sz="2400" b="1" spc="-40" dirty="0">
                <a:latin typeface="Constantia"/>
                <a:cs typeface="Constantia"/>
              </a:rPr>
              <a:t>s</a:t>
            </a:r>
            <a:r>
              <a:rPr sz="2400" b="1" dirty="0">
                <a:latin typeface="Constantia"/>
                <a:cs typeface="Constantia"/>
              </a:rPr>
              <a:t>.</a:t>
            </a: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806108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433714" y="35169"/>
            <a:ext cx="8145145" cy="874598"/>
          </a:xfrm>
          <a:prstGeom prst="rect">
            <a:avLst/>
          </a:prstGeom>
        </p:spPr>
        <p:txBody>
          <a:bodyPr vert="horz" wrap="square" lIns="0" tIns="12700" rIns="0" bIns="0" rtlCol="0">
            <a:spAutoFit/>
          </a:bodyPr>
          <a:lstStyle/>
          <a:p>
            <a:pPr marL="12700" marR="5080" algn="ctr">
              <a:lnSpc>
                <a:spcPct val="100000"/>
              </a:lnSpc>
              <a:spcBef>
                <a:spcPts val="100"/>
              </a:spcBef>
              <a:tabLst>
                <a:tab pos="4015104" algn="l"/>
              </a:tabLst>
            </a:pPr>
            <a:r>
              <a:rPr sz="2800" spc="-5" dirty="0">
                <a:solidFill>
                  <a:srgbClr val="04607A"/>
                </a:solidFill>
                <a:latin typeface="Calibri"/>
                <a:cs typeface="Calibri"/>
              </a:rPr>
              <a:t>Solving</a:t>
            </a:r>
            <a:r>
              <a:rPr sz="2800" spc="10" dirty="0">
                <a:solidFill>
                  <a:srgbClr val="04607A"/>
                </a:solidFill>
                <a:latin typeface="Calibri"/>
                <a:cs typeface="Calibri"/>
              </a:rPr>
              <a:t> </a:t>
            </a:r>
            <a:r>
              <a:rPr sz="2800" spc="-10" dirty="0">
                <a:solidFill>
                  <a:srgbClr val="04607A"/>
                </a:solidFill>
                <a:latin typeface="Calibri"/>
                <a:cs typeface="Calibri"/>
              </a:rPr>
              <a:t>Counting</a:t>
            </a:r>
            <a:r>
              <a:rPr lang="en-US" sz="2800" spc="-10" dirty="0">
                <a:solidFill>
                  <a:srgbClr val="04607A"/>
                </a:solidFill>
                <a:latin typeface="Calibri"/>
                <a:cs typeface="Calibri"/>
              </a:rPr>
              <a:t> </a:t>
            </a:r>
            <a:r>
              <a:rPr sz="2800" spc="-15" dirty="0">
                <a:solidFill>
                  <a:srgbClr val="04607A"/>
                </a:solidFill>
                <a:latin typeface="Calibri"/>
                <a:cs typeface="Calibri"/>
              </a:rPr>
              <a:t>Problems</a:t>
            </a:r>
            <a:r>
              <a:rPr sz="2800" spc="5" dirty="0">
                <a:solidFill>
                  <a:srgbClr val="04607A"/>
                </a:solidFill>
                <a:latin typeface="Calibri"/>
                <a:cs typeface="Calibri"/>
              </a:rPr>
              <a:t> </a:t>
            </a:r>
            <a:r>
              <a:rPr sz="2800" spc="-20" dirty="0">
                <a:solidFill>
                  <a:srgbClr val="04607A"/>
                </a:solidFill>
                <a:latin typeface="Calibri"/>
                <a:cs typeface="Calibri"/>
              </a:rPr>
              <a:t>by </a:t>
            </a:r>
            <a:br>
              <a:rPr lang="en-US" sz="2800" spc="-15" dirty="0">
                <a:solidFill>
                  <a:srgbClr val="04607A"/>
                </a:solidFill>
                <a:latin typeface="Calibri"/>
                <a:cs typeface="Calibri"/>
              </a:rPr>
            </a:br>
            <a:r>
              <a:rPr sz="2800" spc="-10" dirty="0">
                <a:solidFill>
                  <a:srgbClr val="04607A"/>
                </a:solidFill>
                <a:latin typeface="Calibri"/>
                <a:cs typeface="Calibri"/>
              </a:rPr>
              <a:t>Counting</a:t>
            </a:r>
            <a:r>
              <a:rPr sz="2800" spc="-30" dirty="0">
                <a:solidFill>
                  <a:srgbClr val="04607A"/>
                </a:solidFill>
                <a:latin typeface="Calibri"/>
                <a:cs typeface="Calibri"/>
              </a:rPr>
              <a:t> </a:t>
            </a:r>
            <a:r>
              <a:rPr sz="2800" spc="-15" dirty="0">
                <a:solidFill>
                  <a:srgbClr val="04607A"/>
                </a:solidFill>
                <a:latin typeface="Calibri"/>
                <a:cs typeface="Calibri"/>
              </a:rPr>
              <a:t>Permutations</a:t>
            </a:r>
            <a:r>
              <a:rPr sz="2800" spc="-25" dirty="0">
                <a:solidFill>
                  <a:srgbClr val="04607A"/>
                </a:solidFill>
                <a:latin typeface="Calibri"/>
                <a:cs typeface="Calibri"/>
              </a:rPr>
              <a:t> </a:t>
            </a:r>
            <a:r>
              <a:rPr sz="2800" spc="-10" dirty="0">
                <a:solidFill>
                  <a:srgbClr val="04607A"/>
                </a:solidFill>
                <a:latin typeface="Calibri"/>
                <a:cs typeface="Calibri"/>
              </a:rPr>
              <a:t>(</a:t>
            </a:r>
            <a:r>
              <a:rPr sz="2800" i="1" spc="-10" dirty="0">
                <a:solidFill>
                  <a:srgbClr val="04607A"/>
                </a:solidFill>
                <a:latin typeface="Calibri"/>
                <a:cs typeface="Calibri"/>
              </a:rPr>
              <a:t>continued</a:t>
            </a:r>
            <a:r>
              <a:rPr sz="2800" spc="-10" dirty="0">
                <a:solidFill>
                  <a:srgbClr val="04607A"/>
                </a:solidFill>
                <a:latin typeface="Calibri"/>
                <a:cs typeface="Calibri"/>
              </a:rPr>
              <a:t>)</a:t>
            </a:r>
            <a:endParaRPr sz="2800" dirty="0">
              <a:latin typeface="Calibri"/>
              <a:cs typeface="Calibri"/>
            </a:endParaRPr>
          </a:p>
        </p:txBody>
      </p:sp>
      <p:sp>
        <p:nvSpPr>
          <p:cNvPr id="9" name="object 9"/>
          <p:cNvSpPr txBox="1"/>
          <p:nvPr/>
        </p:nvSpPr>
        <p:spPr>
          <a:xfrm>
            <a:off x="381000" y="1143000"/>
            <a:ext cx="8453120" cy="4309745"/>
          </a:xfrm>
          <a:prstGeom prst="rect">
            <a:avLst/>
          </a:prstGeom>
        </p:spPr>
        <p:txBody>
          <a:bodyPr vert="horz" wrap="square" lIns="0" tIns="52705" rIns="0" bIns="0" rtlCol="0">
            <a:spAutoFit/>
          </a:bodyPr>
          <a:lstStyle/>
          <a:p>
            <a:pPr marL="48895" marR="5080" indent="-36830" algn="just">
              <a:lnSpc>
                <a:spcPct val="90000"/>
              </a:lnSpc>
              <a:spcBef>
                <a:spcPts val="415"/>
              </a:spcBef>
            </a:pPr>
            <a:r>
              <a:rPr sz="2600" b="1" spc="-10" dirty="0">
                <a:latin typeface="Constantia"/>
                <a:cs typeface="Constantia"/>
              </a:rPr>
              <a:t>Example</a:t>
            </a:r>
            <a:r>
              <a:rPr sz="2600" spc="-10" dirty="0">
                <a:latin typeface="Constantia"/>
                <a:cs typeface="Constantia"/>
              </a:rPr>
              <a:t>:</a:t>
            </a:r>
            <a:r>
              <a:rPr sz="2600" spc="-5" dirty="0">
                <a:latin typeface="Constantia"/>
                <a:cs typeface="Constantia"/>
              </a:rPr>
              <a:t> </a:t>
            </a:r>
            <a:r>
              <a:rPr sz="2600" spc="-10" dirty="0">
                <a:latin typeface="Constantia"/>
                <a:cs typeface="Constantia"/>
              </a:rPr>
              <a:t>Suppose </a:t>
            </a:r>
            <a:r>
              <a:rPr sz="2600" spc="-5" dirty="0">
                <a:latin typeface="Constantia"/>
                <a:cs typeface="Constantia"/>
              </a:rPr>
              <a:t>that </a:t>
            </a:r>
            <a:r>
              <a:rPr sz="2600" dirty="0">
                <a:latin typeface="Constantia"/>
                <a:cs typeface="Constantia"/>
              </a:rPr>
              <a:t>a </a:t>
            </a:r>
            <a:r>
              <a:rPr sz="2600" spc="-10" dirty="0">
                <a:latin typeface="Constantia"/>
                <a:cs typeface="Constantia"/>
              </a:rPr>
              <a:t>saleswoman </a:t>
            </a:r>
            <a:r>
              <a:rPr sz="2600" dirty="0">
                <a:latin typeface="Constantia"/>
                <a:cs typeface="Constantia"/>
              </a:rPr>
              <a:t>has </a:t>
            </a:r>
            <a:r>
              <a:rPr sz="2600" spc="-25" dirty="0">
                <a:latin typeface="Constantia"/>
                <a:cs typeface="Constantia"/>
              </a:rPr>
              <a:t>to </a:t>
            </a:r>
            <a:r>
              <a:rPr sz="2600" spc="-5" dirty="0">
                <a:latin typeface="Constantia"/>
                <a:cs typeface="Constantia"/>
              </a:rPr>
              <a:t>visit </a:t>
            </a:r>
            <a:r>
              <a:rPr sz="2600" spc="-10" dirty="0">
                <a:latin typeface="Constantia"/>
                <a:cs typeface="Constantia"/>
              </a:rPr>
              <a:t>eight </a:t>
            </a:r>
            <a:r>
              <a:rPr sz="2600" spc="-5" dirty="0">
                <a:latin typeface="Constantia"/>
                <a:cs typeface="Constantia"/>
              </a:rPr>
              <a:t> </a:t>
            </a:r>
            <a:r>
              <a:rPr sz="2600" spc="-10" dirty="0">
                <a:latin typeface="Constantia"/>
                <a:cs typeface="Constantia"/>
              </a:rPr>
              <a:t>different cities. </a:t>
            </a:r>
            <a:r>
              <a:rPr sz="2600" dirty="0">
                <a:latin typeface="Constantia"/>
                <a:cs typeface="Constantia"/>
              </a:rPr>
              <a:t>She </a:t>
            </a:r>
            <a:r>
              <a:rPr sz="2600" spc="-5" dirty="0">
                <a:latin typeface="Constantia"/>
                <a:cs typeface="Constantia"/>
              </a:rPr>
              <a:t>must begin </a:t>
            </a:r>
            <a:r>
              <a:rPr sz="2600" dirty="0">
                <a:latin typeface="Constantia"/>
                <a:cs typeface="Constantia"/>
              </a:rPr>
              <a:t>her </a:t>
            </a:r>
            <a:r>
              <a:rPr sz="2600" spc="-5" dirty="0">
                <a:latin typeface="Constantia"/>
                <a:cs typeface="Constantia"/>
              </a:rPr>
              <a:t>trip in </a:t>
            </a:r>
            <a:r>
              <a:rPr sz="2600" dirty="0">
                <a:latin typeface="Constantia"/>
                <a:cs typeface="Constantia"/>
              </a:rPr>
              <a:t>a </a:t>
            </a:r>
            <a:r>
              <a:rPr sz="2600" spc="5" dirty="0">
                <a:latin typeface="Constantia"/>
                <a:cs typeface="Constantia"/>
              </a:rPr>
              <a:t>specified </a:t>
            </a:r>
            <a:r>
              <a:rPr sz="2600" spc="-50" dirty="0">
                <a:latin typeface="Constantia"/>
                <a:cs typeface="Constantia"/>
              </a:rPr>
              <a:t>city, </a:t>
            </a:r>
            <a:r>
              <a:rPr sz="2600" spc="-45" dirty="0">
                <a:latin typeface="Constantia"/>
                <a:cs typeface="Constantia"/>
              </a:rPr>
              <a:t> </a:t>
            </a:r>
            <a:r>
              <a:rPr sz="2600" spc="-5" dirty="0">
                <a:latin typeface="Constantia"/>
                <a:cs typeface="Constantia"/>
              </a:rPr>
              <a:t>but </a:t>
            </a:r>
            <a:r>
              <a:rPr sz="2600" dirty="0">
                <a:latin typeface="Constantia"/>
                <a:cs typeface="Constantia"/>
              </a:rPr>
              <a:t>she </a:t>
            </a:r>
            <a:r>
              <a:rPr sz="2600" spc="-10" dirty="0">
                <a:latin typeface="Constantia"/>
                <a:cs typeface="Constantia"/>
              </a:rPr>
              <a:t>can </a:t>
            </a:r>
            <a:r>
              <a:rPr sz="2600" spc="-5" dirty="0">
                <a:latin typeface="Constantia"/>
                <a:cs typeface="Constantia"/>
              </a:rPr>
              <a:t>visit the </a:t>
            </a:r>
            <a:r>
              <a:rPr sz="2600" dirty="0">
                <a:latin typeface="Constantia"/>
                <a:cs typeface="Constantia"/>
              </a:rPr>
              <a:t>other </a:t>
            </a:r>
            <a:r>
              <a:rPr sz="2600" spc="-15" dirty="0">
                <a:latin typeface="Constantia"/>
                <a:cs typeface="Constantia"/>
              </a:rPr>
              <a:t>seven </a:t>
            </a:r>
            <a:r>
              <a:rPr sz="2600" spc="-5" dirty="0">
                <a:latin typeface="Constantia"/>
                <a:cs typeface="Constantia"/>
              </a:rPr>
              <a:t>cities in </a:t>
            </a:r>
            <a:r>
              <a:rPr sz="2600" spc="-15" dirty="0">
                <a:latin typeface="Constantia"/>
                <a:cs typeface="Constantia"/>
              </a:rPr>
              <a:t>any </a:t>
            </a:r>
            <a:r>
              <a:rPr sz="2600" spc="-10" dirty="0">
                <a:latin typeface="Constantia"/>
                <a:cs typeface="Constantia"/>
              </a:rPr>
              <a:t>order </a:t>
            </a:r>
            <a:r>
              <a:rPr sz="2600" dirty="0">
                <a:latin typeface="Constantia"/>
                <a:cs typeface="Constantia"/>
              </a:rPr>
              <a:t>she </a:t>
            </a:r>
            <a:r>
              <a:rPr sz="2600" spc="5" dirty="0">
                <a:latin typeface="Constantia"/>
                <a:cs typeface="Constantia"/>
              </a:rPr>
              <a:t> </a:t>
            </a:r>
            <a:r>
              <a:rPr sz="2600" spc="-5" dirty="0">
                <a:latin typeface="Constantia"/>
                <a:cs typeface="Constantia"/>
              </a:rPr>
              <a:t>wishes. </a:t>
            </a:r>
            <a:r>
              <a:rPr sz="2600" spc="-40" dirty="0">
                <a:latin typeface="Constantia"/>
                <a:cs typeface="Constantia"/>
              </a:rPr>
              <a:t>How </a:t>
            </a:r>
            <a:r>
              <a:rPr sz="2600" spc="-15" dirty="0">
                <a:latin typeface="Constantia"/>
                <a:cs typeface="Constantia"/>
              </a:rPr>
              <a:t>many </a:t>
            </a:r>
            <a:r>
              <a:rPr sz="2600" spc="-5" dirty="0">
                <a:latin typeface="Constantia"/>
                <a:cs typeface="Constantia"/>
              </a:rPr>
              <a:t>possible </a:t>
            </a:r>
            <a:r>
              <a:rPr sz="2600" spc="-10" dirty="0">
                <a:latin typeface="Constantia"/>
                <a:cs typeface="Constantia"/>
              </a:rPr>
              <a:t>orders </a:t>
            </a:r>
            <a:r>
              <a:rPr sz="2600" spc="-5" dirty="0">
                <a:latin typeface="Constantia"/>
                <a:cs typeface="Constantia"/>
              </a:rPr>
              <a:t>can the </a:t>
            </a:r>
            <a:r>
              <a:rPr sz="2600" spc="-10" dirty="0">
                <a:latin typeface="Constantia"/>
                <a:cs typeface="Constantia"/>
              </a:rPr>
              <a:t>saleswoman </a:t>
            </a:r>
            <a:r>
              <a:rPr sz="2600" spc="-5" dirty="0">
                <a:latin typeface="Constantia"/>
                <a:cs typeface="Constantia"/>
              </a:rPr>
              <a:t>use </a:t>
            </a:r>
            <a:r>
              <a:rPr sz="2600" spc="-640" dirty="0">
                <a:latin typeface="Constantia"/>
                <a:cs typeface="Constantia"/>
              </a:rPr>
              <a:t> </a:t>
            </a:r>
            <a:r>
              <a:rPr sz="2600" spc="-5" dirty="0">
                <a:latin typeface="Constantia"/>
                <a:cs typeface="Constantia"/>
              </a:rPr>
              <a:t>when</a:t>
            </a:r>
            <a:r>
              <a:rPr sz="2600" spc="-135" dirty="0">
                <a:latin typeface="Constantia"/>
                <a:cs typeface="Constantia"/>
              </a:rPr>
              <a:t> </a:t>
            </a:r>
            <a:r>
              <a:rPr sz="2600" spc="-5" dirty="0">
                <a:latin typeface="Constantia"/>
                <a:cs typeface="Constantia"/>
              </a:rPr>
              <a:t>visiting</a:t>
            </a:r>
            <a:r>
              <a:rPr sz="2600" spc="-35" dirty="0">
                <a:latin typeface="Constantia"/>
                <a:cs typeface="Constantia"/>
              </a:rPr>
              <a:t> </a:t>
            </a:r>
            <a:r>
              <a:rPr sz="2600" spc="-5" dirty="0">
                <a:latin typeface="Constantia"/>
                <a:cs typeface="Constantia"/>
              </a:rPr>
              <a:t>these</a:t>
            </a:r>
            <a:r>
              <a:rPr sz="2600" spc="-140" dirty="0">
                <a:latin typeface="Constantia"/>
                <a:cs typeface="Constantia"/>
              </a:rPr>
              <a:t> </a:t>
            </a:r>
            <a:r>
              <a:rPr sz="2600" spc="-5" dirty="0">
                <a:latin typeface="Constantia"/>
                <a:cs typeface="Constantia"/>
              </a:rPr>
              <a:t>cities?</a:t>
            </a:r>
            <a:endParaRPr sz="2600" dirty="0">
              <a:latin typeface="Constantia"/>
              <a:cs typeface="Constantia"/>
            </a:endParaRPr>
          </a:p>
          <a:p>
            <a:pPr>
              <a:lnSpc>
                <a:spcPct val="100000"/>
              </a:lnSpc>
              <a:spcBef>
                <a:spcPts val="10"/>
              </a:spcBef>
            </a:pPr>
            <a:endParaRPr sz="3350" dirty="0">
              <a:latin typeface="Constantia"/>
              <a:cs typeface="Constantia"/>
            </a:endParaRPr>
          </a:p>
          <a:p>
            <a:pPr marL="48895" marR="13970" indent="42545" algn="just">
              <a:lnSpc>
                <a:spcPts val="2810"/>
              </a:lnSpc>
            </a:pPr>
            <a:r>
              <a:rPr sz="2600" b="1" dirty="0">
                <a:latin typeface="Constantia"/>
                <a:cs typeface="Constantia"/>
              </a:rPr>
              <a:t>Solution</a:t>
            </a:r>
            <a:r>
              <a:rPr sz="2600" dirty="0">
                <a:latin typeface="Constantia"/>
                <a:cs typeface="Constantia"/>
              </a:rPr>
              <a:t>: </a:t>
            </a:r>
            <a:r>
              <a:rPr sz="2600" spc="-5" dirty="0">
                <a:latin typeface="Constantia"/>
                <a:cs typeface="Constantia"/>
              </a:rPr>
              <a:t>The </a:t>
            </a:r>
            <a:r>
              <a:rPr sz="2600" spc="5" dirty="0">
                <a:latin typeface="Constantia"/>
                <a:cs typeface="Constantia"/>
              </a:rPr>
              <a:t>first </a:t>
            </a:r>
            <a:r>
              <a:rPr sz="2600" spc="-10" dirty="0">
                <a:latin typeface="Constantia"/>
                <a:cs typeface="Constantia"/>
              </a:rPr>
              <a:t>city is </a:t>
            </a:r>
            <a:r>
              <a:rPr sz="2600" spc="-5" dirty="0">
                <a:latin typeface="Constantia"/>
                <a:cs typeface="Constantia"/>
              </a:rPr>
              <a:t>chosen, </a:t>
            </a:r>
            <a:r>
              <a:rPr sz="2600" dirty="0">
                <a:latin typeface="Constantia"/>
                <a:cs typeface="Constantia"/>
              </a:rPr>
              <a:t>and </a:t>
            </a:r>
            <a:r>
              <a:rPr sz="2600" spc="-5" dirty="0">
                <a:latin typeface="Constantia"/>
                <a:cs typeface="Constantia"/>
              </a:rPr>
              <a:t>the </a:t>
            </a:r>
            <a:r>
              <a:rPr sz="2600" spc="-15" dirty="0">
                <a:latin typeface="Constantia"/>
                <a:cs typeface="Constantia"/>
              </a:rPr>
              <a:t>rest are ordered </a:t>
            </a:r>
            <a:r>
              <a:rPr sz="2600" spc="-640" dirty="0">
                <a:latin typeface="Constantia"/>
                <a:cs typeface="Constantia"/>
              </a:rPr>
              <a:t> </a:t>
            </a:r>
            <a:r>
              <a:rPr sz="2600" spc="-35" dirty="0">
                <a:latin typeface="Constantia"/>
                <a:cs typeface="Constantia"/>
              </a:rPr>
              <a:t>arbitrarily.</a:t>
            </a:r>
            <a:r>
              <a:rPr sz="2600" spc="-5" dirty="0">
                <a:latin typeface="Constantia"/>
                <a:cs typeface="Constantia"/>
              </a:rPr>
              <a:t> </a:t>
            </a:r>
            <a:r>
              <a:rPr sz="2600" spc="-20" dirty="0">
                <a:latin typeface="Constantia"/>
                <a:cs typeface="Constantia"/>
              </a:rPr>
              <a:t>Hence</a:t>
            </a:r>
            <a:r>
              <a:rPr sz="2600" spc="-100" dirty="0">
                <a:latin typeface="Constantia"/>
                <a:cs typeface="Constantia"/>
              </a:rPr>
              <a:t> </a:t>
            </a:r>
            <a:r>
              <a:rPr sz="2600" spc="-5" dirty="0">
                <a:latin typeface="Constantia"/>
                <a:cs typeface="Constantia"/>
              </a:rPr>
              <a:t>the</a:t>
            </a:r>
            <a:r>
              <a:rPr sz="2600" spc="-130" dirty="0">
                <a:latin typeface="Constantia"/>
                <a:cs typeface="Constantia"/>
              </a:rPr>
              <a:t> </a:t>
            </a:r>
            <a:r>
              <a:rPr sz="2600" spc="-10" dirty="0">
                <a:latin typeface="Constantia"/>
                <a:cs typeface="Constantia"/>
              </a:rPr>
              <a:t>orders</a:t>
            </a:r>
            <a:r>
              <a:rPr sz="2600" spc="-114" dirty="0">
                <a:latin typeface="Constantia"/>
                <a:cs typeface="Constantia"/>
              </a:rPr>
              <a:t> </a:t>
            </a:r>
            <a:r>
              <a:rPr sz="2600" spc="-10" dirty="0">
                <a:latin typeface="Constantia"/>
                <a:cs typeface="Constantia"/>
              </a:rPr>
              <a:t>are:</a:t>
            </a:r>
            <a:endParaRPr sz="2600" dirty="0">
              <a:latin typeface="Constantia"/>
              <a:cs typeface="Constantia"/>
            </a:endParaRPr>
          </a:p>
          <a:p>
            <a:pPr marL="689610">
              <a:lnSpc>
                <a:spcPct val="100000"/>
              </a:lnSpc>
              <a:spcBef>
                <a:spcPts val="290"/>
              </a:spcBef>
            </a:pPr>
            <a:r>
              <a:rPr sz="2600" dirty="0">
                <a:latin typeface="Constantia"/>
                <a:cs typeface="Constantia"/>
              </a:rPr>
              <a:t>P(7,7)=</a:t>
            </a:r>
            <a:r>
              <a:rPr sz="2600" spc="-10" dirty="0">
                <a:latin typeface="Constantia"/>
                <a:cs typeface="Constantia"/>
              </a:rPr>
              <a:t> </a:t>
            </a:r>
            <a:r>
              <a:rPr sz="2600" dirty="0">
                <a:latin typeface="Cambria Math"/>
                <a:cs typeface="Cambria Math"/>
              </a:rPr>
              <a:t>7!</a:t>
            </a:r>
            <a:r>
              <a:rPr sz="2600" spc="60" dirty="0">
                <a:latin typeface="Cambria Math"/>
                <a:cs typeface="Cambria Math"/>
              </a:rPr>
              <a:t> </a:t>
            </a:r>
            <a:r>
              <a:rPr sz="2600" dirty="0">
                <a:latin typeface="Constantia"/>
                <a:cs typeface="Constantia"/>
              </a:rPr>
              <a:t>=</a:t>
            </a:r>
            <a:r>
              <a:rPr sz="2600" spc="-5" dirty="0">
                <a:latin typeface="Constantia"/>
                <a:cs typeface="Constantia"/>
              </a:rPr>
              <a:t> </a:t>
            </a:r>
            <a:r>
              <a:rPr sz="2600" dirty="0">
                <a:latin typeface="Cambria Math"/>
                <a:cs typeface="Cambria Math"/>
              </a:rPr>
              <a:t>7</a:t>
            </a:r>
            <a:r>
              <a:rPr sz="2600" spc="70" dirty="0">
                <a:latin typeface="Cambria Math"/>
                <a:cs typeface="Cambria Math"/>
              </a:rPr>
              <a:t> </a:t>
            </a:r>
            <a:r>
              <a:rPr sz="2600" dirty="0">
                <a:latin typeface="Cambria Math"/>
                <a:cs typeface="Cambria Math"/>
              </a:rPr>
              <a:t>∙</a:t>
            </a:r>
            <a:r>
              <a:rPr sz="2600" spc="75" dirty="0">
                <a:latin typeface="Cambria Math"/>
                <a:cs typeface="Cambria Math"/>
              </a:rPr>
              <a:t> </a:t>
            </a:r>
            <a:r>
              <a:rPr sz="2600" dirty="0">
                <a:latin typeface="Cambria Math"/>
                <a:cs typeface="Cambria Math"/>
              </a:rPr>
              <a:t>6</a:t>
            </a:r>
            <a:r>
              <a:rPr sz="2600" spc="65" dirty="0">
                <a:latin typeface="Cambria Math"/>
                <a:cs typeface="Cambria Math"/>
              </a:rPr>
              <a:t> </a:t>
            </a:r>
            <a:r>
              <a:rPr sz="2600" dirty="0">
                <a:latin typeface="Cambria Math"/>
                <a:cs typeface="Cambria Math"/>
              </a:rPr>
              <a:t>∙</a:t>
            </a:r>
            <a:r>
              <a:rPr sz="2600" spc="65" dirty="0">
                <a:latin typeface="Cambria Math"/>
                <a:cs typeface="Cambria Math"/>
              </a:rPr>
              <a:t> </a:t>
            </a:r>
            <a:r>
              <a:rPr sz="2600" dirty="0">
                <a:latin typeface="Cambria Math"/>
                <a:cs typeface="Cambria Math"/>
              </a:rPr>
              <a:t>5</a:t>
            </a:r>
            <a:r>
              <a:rPr sz="2600" spc="-5" dirty="0">
                <a:latin typeface="Cambria Math"/>
                <a:cs typeface="Cambria Math"/>
              </a:rPr>
              <a:t> </a:t>
            </a:r>
            <a:r>
              <a:rPr sz="2600" dirty="0">
                <a:latin typeface="Cambria Math"/>
                <a:cs typeface="Cambria Math"/>
              </a:rPr>
              <a:t>∙</a:t>
            </a:r>
            <a:r>
              <a:rPr sz="2600" spc="65" dirty="0">
                <a:latin typeface="Cambria Math"/>
                <a:cs typeface="Cambria Math"/>
              </a:rPr>
              <a:t> </a:t>
            </a:r>
            <a:r>
              <a:rPr sz="2600" dirty="0">
                <a:latin typeface="Cambria Math"/>
                <a:cs typeface="Cambria Math"/>
              </a:rPr>
              <a:t>4 ∙</a:t>
            </a:r>
            <a:r>
              <a:rPr sz="2600" spc="60" dirty="0">
                <a:latin typeface="Cambria Math"/>
                <a:cs typeface="Cambria Math"/>
              </a:rPr>
              <a:t> </a:t>
            </a:r>
            <a:r>
              <a:rPr sz="2600" dirty="0">
                <a:latin typeface="Cambria Math"/>
                <a:cs typeface="Cambria Math"/>
              </a:rPr>
              <a:t>3 ∙</a:t>
            </a:r>
            <a:r>
              <a:rPr sz="2600" spc="65" dirty="0">
                <a:latin typeface="Cambria Math"/>
                <a:cs typeface="Cambria Math"/>
              </a:rPr>
              <a:t> </a:t>
            </a:r>
            <a:r>
              <a:rPr sz="2600" dirty="0">
                <a:latin typeface="Cambria Math"/>
                <a:cs typeface="Cambria Math"/>
              </a:rPr>
              <a:t>2</a:t>
            </a:r>
            <a:r>
              <a:rPr sz="2600" spc="-5" dirty="0">
                <a:latin typeface="Cambria Math"/>
                <a:cs typeface="Cambria Math"/>
              </a:rPr>
              <a:t> </a:t>
            </a:r>
            <a:r>
              <a:rPr sz="2600" dirty="0">
                <a:latin typeface="Cambria Math"/>
                <a:cs typeface="Cambria Math"/>
              </a:rPr>
              <a:t>∙</a:t>
            </a:r>
            <a:r>
              <a:rPr sz="2600" spc="65" dirty="0">
                <a:latin typeface="Cambria Math"/>
                <a:cs typeface="Cambria Math"/>
              </a:rPr>
              <a:t> </a:t>
            </a:r>
            <a:r>
              <a:rPr sz="2600" dirty="0">
                <a:latin typeface="Cambria Math"/>
                <a:cs typeface="Cambria Math"/>
              </a:rPr>
              <a:t>1 </a:t>
            </a:r>
            <a:r>
              <a:rPr sz="2600" dirty="0">
                <a:latin typeface="Constantia"/>
                <a:cs typeface="Constantia"/>
              </a:rPr>
              <a:t>=</a:t>
            </a:r>
            <a:r>
              <a:rPr sz="2600" spc="-10" dirty="0">
                <a:latin typeface="Constantia"/>
                <a:cs typeface="Constantia"/>
              </a:rPr>
              <a:t> </a:t>
            </a:r>
            <a:r>
              <a:rPr sz="2600" spc="-5" dirty="0">
                <a:latin typeface="Cambria Math"/>
                <a:cs typeface="Cambria Math"/>
              </a:rPr>
              <a:t>5040</a:t>
            </a:r>
            <a:endParaRPr sz="2600" dirty="0">
              <a:latin typeface="Cambria Math"/>
              <a:cs typeface="Cambria Math"/>
            </a:endParaRPr>
          </a:p>
          <a:p>
            <a:pPr marL="48895" marR="12065" indent="17780" algn="just">
              <a:lnSpc>
                <a:spcPts val="2740"/>
              </a:lnSpc>
              <a:spcBef>
                <a:spcPts val="795"/>
              </a:spcBef>
            </a:pPr>
            <a:r>
              <a:rPr sz="2600" spc="-5" dirty="0">
                <a:latin typeface="Cambria Math"/>
                <a:cs typeface="Cambria Math"/>
              </a:rPr>
              <a:t>If she </a:t>
            </a:r>
            <a:r>
              <a:rPr sz="2600" spc="-15" dirty="0">
                <a:latin typeface="Cambria Math"/>
                <a:cs typeface="Cambria Math"/>
              </a:rPr>
              <a:t>wants to </a:t>
            </a:r>
            <a:r>
              <a:rPr sz="2600" spc="-5" dirty="0">
                <a:latin typeface="Cambria Math"/>
                <a:cs typeface="Cambria Math"/>
              </a:rPr>
              <a:t>find the </a:t>
            </a:r>
            <a:r>
              <a:rPr sz="2600" spc="-15" dirty="0">
                <a:latin typeface="Cambria Math"/>
                <a:cs typeface="Cambria Math"/>
              </a:rPr>
              <a:t>tour </a:t>
            </a:r>
            <a:r>
              <a:rPr sz="2600" spc="-5" dirty="0">
                <a:latin typeface="Cambria Math"/>
                <a:cs typeface="Cambria Math"/>
              </a:rPr>
              <a:t>with the </a:t>
            </a:r>
            <a:r>
              <a:rPr sz="2600" spc="-10" dirty="0">
                <a:latin typeface="Cambria Math"/>
                <a:cs typeface="Cambria Math"/>
              </a:rPr>
              <a:t>shortest </a:t>
            </a:r>
            <a:r>
              <a:rPr sz="2600" spc="-5" dirty="0">
                <a:latin typeface="Cambria Math"/>
                <a:cs typeface="Cambria Math"/>
              </a:rPr>
              <a:t>path that </a:t>
            </a:r>
            <a:r>
              <a:rPr sz="2600" dirty="0">
                <a:latin typeface="Cambria Math"/>
                <a:cs typeface="Cambria Math"/>
              </a:rPr>
              <a:t> </a:t>
            </a:r>
            <a:r>
              <a:rPr sz="2600" spc="-5" dirty="0">
                <a:latin typeface="Cambria Math"/>
                <a:cs typeface="Cambria Math"/>
              </a:rPr>
              <a:t>visits all the</a:t>
            </a:r>
            <a:r>
              <a:rPr sz="2600" spc="-10" dirty="0">
                <a:latin typeface="Cambria Math"/>
                <a:cs typeface="Cambria Math"/>
              </a:rPr>
              <a:t> </a:t>
            </a:r>
            <a:r>
              <a:rPr sz="2600" dirty="0">
                <a:latin typeface="Cambria Math"/>
                <a:cs typeface="Cambria Math"/>
              </a:rPr>
              <a:t>cities,</a:t>
            </a:r>
            <a:r>
              <a:rPr sz="2600" spc="-5" dirty="0">
                <a:latin typeface="Cambria Math"/>
                <a:cs typeface="Cambria Math"/>
              </a:rPr>
              <a:t> </a:t>
            </a:r>
            <a:r>
              <a:rPr sz="2600" dirty="0">
                <a:latin typeface="Cambria Math"/>
                <a:cs typeface="Cambria Math"/>
              </a:rPr>
              <a:t>she</a:t>
            </a:r>
            <a:r>
              <a:rPr sz="2600" spc="-10" dirty="0">
                <a:latin typeface="Cambria Math"/>
                <a:cs typeface="Cambria Math"/>
              </a:rPr>
              <a:t> </a:t>
            </a:r>
            <a:r>
              <a:rPr sz="2600" dirty="0">
                <a:latin typeface="Cambria Math"/>
                <a:cs typeface="Cambria Math"/>
              </a:rPr>
              <a:t>must</a:t>
            </a:r>
            <a:r>
              <a:rPr sz="2600" spc="-20" dirty="0">
                <a:latin typeface="Cambria Math"/>
                <a:cs typeface="Cambria Math"/>
              </a:rPr>
              <a:t> </a:t>
            </a:r>
            <a:r>
              <a:rPr sz="2600" dirty="0">
                <a:latin typeface="Cambria Math"/>
                <a:cs typeface="Cambria Math"/>
              </a:rPr>
              <a:t>consider</a:t>
            </a:r>
            <a:r>
              <a:rPr sz="2600" spc="-30" dirty="0">
                <a:latin typeface="Cambria Math"/>
                <a:cs typeface="Cambria Math"/>
              </a:rPr>
              <a:t> </a:t>
            </a:r>
            <a:r>
              <a:rPr sz="2600" spc="-5" dirty="0">
                <a:latin typeface="Cambria Math"/>
                <a:cs typeface="Cambria Math"/>
              </a:rPr>
              <a:t>5040</a:t>
            </a:r>
            <a:r>
              <a:rPr sz="2600" spc="-15" dirty="0">
                <a:latin typeface="Cambria Math"/>
                <a:cs typeface="Cambria Math"/>
              </a:rPr>
              <a:t> </a:t>
            </a:r>
            <a:r>
              <a:rPr sz="2600" spc="-5" dirty="0">
                <a:latin typeface="Cambria Math"/>
                <a:cs typeface="Cambria Math"/>
              </a:rPr>
              <a:t>paths!</a:t>
            </a:r>
            <a:endParaRPr sz="2600" dirty="0">
              <a:latin typeface="Cambria Math"/>
              <a:cs typeface="Cambria Math"/>
            </a:endParaRP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78269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9820" y="344933"/>
            <a:ext cx="8145145" cy="997709"/>
          </a:xfrm>
          <a:prstGeom prst="rect">
            <a:avLst/>
          </a:prstGeom>
        </p:spPr>
        <p:txBody>
          <a:bodyPr vert="horz" wrap="square" lIns="0" tIns="12700" rIns="0" bIns="0" rtlCol="0">
            <a:spAutoFit/>
          </a:bodyPr>
          <a:lstStyle/>
          <a:p>
            <a:pPr marL="12700" marR="5080" algn="ctr">
              <a:lnSpc>
                <a:spcPct val="100000"/>
              </a:lnSpc>
              <a:spcBef>
                <a:spcPts val="100"/>
              </a:spcBef>
              <a:tabLst>
                <a:tab pos="4015104" algn="l"/>
              </a:tabLst>
            </a:pPr>
            <a:r>
              <a:rPr sz="3200" spc="-5" dirty="0">
                <a:solidFill>
                  <a:srgbClr val="04607A"/>
                </a:solidFill>
                <a:latin typeface="Calibri"/>
                <a:cs typeface="Calibri"/>
              </a:rPr>
              <a:t>Solving</a:t>
            </a:r>
            <a:r>
              <a:rPr sz="3200" spc="10" dirty="0">
                <a:solidFill>
                  <a:srgbClr val="04607A"/>
                </a:solidFill>
                <a:latin typeface="Calibri"/>
                <a:cs typeface="Calibri"/>
              </a:rPr>
              <a:t> </a:t>
            </a:r>
            <a:r>
              <a:rPr sz="3200" spc="-10" dirty="0">
                <a:solidFill>
                  <a:srgbClr val="04607A"/>
                </a:solidFill>
                <a:latin typeface="Calibri"/>
                <a:cs typeface="Calibri"/>
              </a:rPr>
              <a:t>Counting</a:t>
            </a:r>
            <a:r>
              <a:rPr lang="en-US" sz="3200" spc="-10" dirty="0">
                <a:solidFill>
                  <a:srgbClr val="04607A"/>
                </a:solidFill>
                <a:latin typeface="Calibri"/>
                <a:cs typeface="Calibri"/>
              </a:rPr>
              <a:t> </a:t>
            </a:r>
            <a:r>
              <a:rPr sz="3200" spc="-15" dirty="0">
                <a:solidFill>
                  <a:srgbClr val="04607A"/>
                </a:solidFill>
                <a:latin typeface="Calibri"/>
                <a:cs typeface="Calibri"/>
              </a:rPr>
              <a:t>Problems</a:t>
            </a:r>
            <a:r>
              <a:rPr lang="en-US" sz="3200" spc="5" dirty="0">
                <a:solidFill>
                  <a:srgbClr val="04607A"/>
                </a:solidFill>
                <a:latin typeface="Calibri"/>
                <a:cs typeface="Calibri"/>
              </a:rPr>
              <a:t> </a:t>
            </a:r>
            <a:r>
              <a:rPr sz="3200" spc="-20" dirty="0">
                <a:solidFill>
                  <a:srgbClr val="04607A"/>
                </a:solidFill>
                <a:latin typeface="Calibri"/>
                <a:cs typeface="Calibri"/>
              </a:rPr>
              <a:t>by</a:t>
            </a:r>
            <a:br>
              <a:rPr lang="en-US" sz="3200" spc="-20" dirty="0">
                <a:solidFill>
                  <a:srgbClr val="04607A"/>
                </a:solidFill>
                <a:latin typeface="Calibri"/>
                <a:cs typeface="Calibri"/>
              </a:rPr>
            </a:br>
            <a:r>
              <a:rPr sz="3200" spc="-10" dirty="0">
                <a:solidFill>
                  <a:srgbClr val="04607A"/>
                </a:solidFill>
                <a:latin typeface="Calibri"/>
                <a:cs typeface="Calibri"/>
              </a:rPr>
              <a:t>Counting</a:t>
            </a:r>
            <a:r>
              <a:rPr sz="3200" spc="-30" dirty="0">
                <a:solidFill>
                  <a:srgbClr val="04607A"/>
                </a:solidFill>
                <a:latin typeface="Calibri"/>
                <a:cs typeface="Calibri"/>
              </a:rPr>
              <a:t> </a:t>
            </a:r>
            <a:r>
              <a:rPr sz="3200" spc="-15" dirty="0">
                <a:solidFill>
                  <a:srgbClr val="04607A"/>
                </a:solidFill>
                <a:latin typeface="Calibri"/>
                <a:cs typeface="Calibri"/>
              </a:rPr>
              <a:t>Permutations</a:t>
            </a:r>
            <a:r>
              <a:rPr sz="3200" spc="-25" dirty="0">
                <a:solidFill>
                  <a:srgbClr val="04607A"/>
                </a:solidFill>
                <a:latin typeface="Calibri"/>
                <a:cs typeface="Calibri"/>
              </a:rPr>
              <a:t> </a:t>
            </a:r>
            <a:r>
              <a:rPr sz="3200" spc="-10" dirty="0">
                <a:solidFill>
                  <a:srgbClr val="04607A"/>
                </a:solidFill>
                <a:latin typeface="Calibri"/>
                <a:cs typeface="Calibri"/>
              </a:rPr>
              <a:t>(</a:t>
            </a:r>
            <a:r>
              <a:rPr sz="3200" i="1" spc="-10" dirty="0">
                <a:solidFill>
                  <a:srgbClr val="04607A"/>
                </a:solidFill>
                <a:latin typeface="Calibri"/>
                <a:cs typeface="Calibri"/>
              </a:rPr>
              <a:t>continued</a:t>
            </a:r>
            <a:r>
              <a:rPr sz="3200" spc="-10" dirty="0">
                <a:solidFill>
                  <a:srgbClr val="04607A"/>
                </a:solidFill>
                <a:latin typeface="Calibri"/>
                <a:cs typeface="Calibri"/>
              </a:rPr>
              <a:t>)</a:t>
            </a:r>
            <a:endParaRPr sz="3200" dirty="0">
              <a:latin typeface="Calibri"/>
              <a:cs typeface="Calibri"/>
            </a:endParaRPr>
          </a:p>
        </p:txBody>
      </p:sp>
      <p:sp>
        <p:nvSpPr>
          <p:cNvPr id="3" name="object 3"/>
          <p:cNvSpPr txBox="1"/>
          <p:nvPr/>
        </p:nvSpPr>
        <p:spPr>
          <a:xfrm>
            <a:off x="773683" y="1947799"/>
            <a:ext cx="7297420" cy="3120390"/>
          </a:xfrm>
          <a:prstGeom prst="rect">
            <a:avLst/>
          </a:prstGeom>
        </p:spPr>
        <p:txBody>
          <a:bodyPr vert="horz" wrap="square" lIns="0" tIns="13335" rIns="0" bIns="0" rtlCol="0">
            <a:spAutoFit/>
          </a:bodyPr>
          <a:lstStyle/>
          <a:p>
            <a:pPr marL="12700">
              <a:lnSpc>
                <a:spcPct val="100000"/>
              </a:lnSpc>
              <a:spcBef>
                <a:spcPts val="105"/>
              </a:spcBef>
            </a:pPr>
            <a:r>
              <a:rPr sz="2600" b="1" spc="-5" dirty="0">
                <a:latin typeface="Constantia"/>
                <a:cs typeface="Constantia"/>
              </a:rPr>
              <a:t>Example</a:t>
            </a:r>
            <a:r>
              <a:rPr sz="2600" dirty="0">
                <a:latin typeface="Constantia"/>
                <a:cs typeface="Constantia"/>
              </a:rPr>
              <a:t>:</a:t>
            </a:r>
            <a:r>
              <a:rPr sz="2600" spc="-15" dirty="0">
                <a:latin typeface="Constantia"/>
                <a:cs typeface="Constantia"/>
              </a:rPr>
              <a:t> </a:t>
            </a:r>
            <a:r>
              <a:rPr sz="2600" spc="-55" dirty="0">
                <a:latin typeface="Constantia"/>
                <a:cs typeface="Constantia"/>
              </a:rPr>
              <a:t>Ho</a:t>
            </a:r>
            <a:r>
              <a:rPr sz="2600" dirty="0">
                <a:latin typeface="Constantia"/>
                <a:cs typeface="Constantia"/>
              </a:rPr>
              <a:t>w</a:t>
            </a:r>
            <a:r>
              <a:rPr sz="2600" spc="-100" dirty="0">
                <a:latin typeface="Constantia"/>
                <a:cs typeface="Constantia"/>
              </a:rPr>
              <a:t> </a:t>
            </a:r>
            <a:r>
              <a:rPr sz="2600" spc="-5" dirty="0">
                <a:latin typeface="Constantia"/>
                <a:cs typeface="Constantia"/>
              </a:rPr>
              <a:t>ma</a:t>
            </a:r>
            <a:r>
              <a:rPr sz="2600" spc="-45" dirty="0">
                <a:latin typeface="Constantia"/>
                <a:cs typeface="Constantia"/>
              </a:rPr>
              <a:t>n</a:t>
            </a:r>
            <a:r>
              <a:rPr sz="2600" dirty="0">
                <a:latin typeface="Constantia"/>
                <a:cs typeface="Constantia"/>
              </a:rPr>
              <a:t>y</a:t>
            </a:r>
            <a:r>
              <a:rPr sz="2600" spc="-110" dirty="0">
                <a:latin typeface="Constantia"/>
                <a:cs typeface="Constantia"/>
              </a:rPr>
              <a:t> </a:t>
            </a:r>
            <a:r>
              <a:rPr sz="2600" dirty="0">
                <a:latin typeface="Constantia"/>
                <a:cs typeface="Constantia"/>
              </a:rPr>
              <a:t>permuta</a:t>
            </a:r>
            <a:r>
              <a:rPr sz="2600" spc="5" dirty="0">
                <a:latin typeface="Constantia"/>
                <a:cs typeface="Constantia"/>
              </a:rPr>
              <a:t>t</a:t>
            </a:r>
            <a:r>
              <a:rPr sz="2600" spc="-5" dirty="0">
                <a:latin typeface="Constantia"/>
                <a:cs typeface="Constantia"/>
              </a:rPr>
              <a:t>i</a:t>
            </a:r>
            <a:r>
              <a:rPr sz="2600" spc="-15" dirty="0">
                <a:latin typeface="Constantia"/>
                <a:cs typeface="Constantia"/>
              </a:rPr>
              <a:t>o</a:t>
            </a:r>
            <a:r>
              <a:rPr sz="2600" spc="-5" dirty="0">
                <a:latin typeface="Constantia"/>
                <a:cs typeface="Constantia"/>
              </a:rPr>
              <a:t>n</a:t>
            </a:r>
            <a:r>
              <a:rPr sz="2600" dirty="0">
                <a:latin typeface="Constantia"/>
                <a:cs typeface="Constantia"/>
              </a:rPr>
              <a:t>s</a:t>
            </a:r>
            <a:r>
              <a:rPr sz="2600" spc="-165" dirty="0">
                <a:latin typeface="Constantia"/>
                <a:cs typeface="Constantia"/>
              </a:rPr>
              <a:t> </a:t>
            </a:r>
            <a:r>
              <a:rPr sz="2600" dirty="0">
                <a:latin typeface="Constantia"/>
                <a:cs typeface="Constantia"/>
              </a:rPr>
              <a:t>of</a:t>
            </a:r>
            <a:r>
              <a:rPr sz="2600" spc="20" dirty="0">
                <a:latin typeface="Constantia"/>
                <a:cs typeface="Constantia"/>
              </a:rPr>
              <a:t> </a:t>
            </a:r>
            <a:r>
              <a:rPr sz="2600" spc="-5" dirty="0">
                <a:latin typeface="Constantia"/>
                <a:cs typeface="Constantia"/>
              </a:rPr>
              <a:t>th</a:t>
            </a:r>
            <a:r>
              <a:rPr sz="2600" dirty="0">
                <a:latin typeface="Constantia"/>
                <a:cs typeface="Constantia"/>
              </a:rPr>
              <a:t>e</a:t>
            </a:r>
            <a:r>
              <a:rPr sz="2600" spc="-70" dirty="0">
                <a:latin typeface="Constantia"/>
                <a:cs typeface="Constantia"/>
              </a:rPr>
              <a:t> </a:t>
            </a:r>
            <a:r>
              <a:rPr sz="2600" dirty="0">
                <a:latin typeface="Constantia"/>
                <a:cs typeface="Constantia"/>
              </a:rPr>
              <a:t>le</a:t>
            </a:r>
            <a:r>
              <a:rPr sz="2600" spc="-35" dirty="0">
                <a:latin typeface="Constantia"/>
                <a:cs typeface="Constantia"/>
              </a:rPr>
              <a:t>tt</a:t>
            </a:r>
            <a:r>
              <a:rPr sz="2600" dirty="0">
                <a:latin typeface="Constantia"/>
                <a:cs typeface="Constantia"/>
              </a:rPr>
              <a:t>ers</a:t>
            </a:r>
          </a:p>
          <a:p>
            <a:pPr marL="48895">
              <a:lnSpc>
                <a:spcPct val="100000"/>
              </a:lnSpc>
            </a:pPr>
            <a:r>
              <a:rPr sz="2600" i="1" spc="-10" dirty="0">
                <a:latin typeface="Constantia"/>
                <a:cs typeface="Constantia"/>
              </a:rPr>
              <a:t>ABCDEFGH</a:t>
            </a:r>
            <a:r>
              <a:rPr sz="2600" i="1" spc="-100" dirty="0">
                <a:latin typeface="Constantia"/>
                <a:cs typeface="Constantia"/>
              </a:rPr>
              <a:t> </a:t>
            </a:r>
            <a:r>
              <a:rPr sz="2600" spc="-10" dirty="0">
                <a:latin typeface="Constantia"/>
                <a:cs typeface="Constantia"/>
              </a:rPr>
              <a:t>contain</a:t>
            </a:r>
            <a:r>
              <a:rPr sz="2600" spc="-95" dirty="0">
                <a:latin typeface="Constantia"/>
                <a:cs typeface="Constantia"/>
              </a:rPr>
              <a:t> </a:t>
            </a:r>
            <a:r>
              <a:rPr sz="2600" spc="-5" dirty="0">
                <a:latin typeface="Constantia"/>
                <a:cs typeface="Constantia"/>
              </a:rPr>
              <a:t>the</a:t>
            </a:r>
            <a:r>
              <a:rPr sz="2600" spc="-125" dirty="0">
                <a:latin typeface="Constantia"/>
                <a:cs typeface="Constantia"/>
              </a:rPr>
              <a:t> </a:t>
            </a:r>
            <a:r>
              <a:rPr sz="2600" dirty="0">
                <a:latin typeface="Constantia"/>
                <a:cs typeface="Constantia"/>
              </a:rPr>
              <a:t>string</a:t>
            </a:r>
            <a:r>
              <a:rPr sz="2600" spc="-25" dirty="0">
                <a:latin typeface="Constantia"/>
                <a:cs typeface="Constantia"/>
              </a:rPr>
              <a:t> </a:t>
            </a:r>
            <a:r>
              <a:rPr sz="2600" i="1" spc="-5" dirty="0">
                <a:latin typeface="Constantia"/>
                <a:cs typeface="Constantia"/>
              </a:rPr>
              <a:t>ABC</a:t>
            </a:r>
            <a:r>
              <a:rPr sz="2600" i="1" spc="25" dirty="0">
                <a:latin typeface="Constantia"/>
                <a:cs typeface="Constantia"/>
              </a:rPr>
              <a:t> </a:t>
            </a:r>
            <a:r>
              <a:rPr sz="2600" dirty="0">
                <a:latin typeface="Constantia"/>
                <a:cs typeface="Constantia"/>
              </a:rPr>
              <a:t>?</a:t>
            </a:r>
          </a:p>
          <a:p>
            <a:pPr>
              <a:lnSpc>
                <a:spcPct val="100000"/>
              </a:lnSpc>
              <a:spcBef>
                <a:spcPts val="35"/>
              </a:spcBef>
            </a:pPr>
            <a:endParaRPr sz="3550" dirty="0">
              <a:latin typeface="Constantia"/>
              <a:cs typeface="Constantia"/>
            </a:endParaRPr>
          </a:p>
          <a:p>
            <a:pPr marL="48895" marR="5080" indent="42545">
              <a:lnSpc>
                <a:spcPct val="100000"/>
              </a:lnSpc>
            </a:pPr>
            <a:r>
              <a:rPr sz="2600" b="1" spc="-5" dirty="0">
                <a:latin typeface="Constantia"/>
                <a:cs typeface="Constantia"/>
              </a:rPr>
              <a:t>Solut</a:t>
            </a:r>
            <a:r>
              <a:rPr sz="2600" b="1" dirty="0">
                <a:latin typeface="Constantia"/>
                <a:cs typeface="Constantia"/>
              </a:rPr>
              <a:t>ion</a:t>
            </a:r>
            <a:r>
              <a:rPr sz="2600" dirty="0">
                <a:latin typeface="Constantia"/>
                <a:cs typeface="Constantia"/>
              </a:rPr>
              <a:t>:</a:t>
            </a:r>
            <a:r>
              <a:rPr sz="2600" spc="-50" dirty="0">
                <a:latin typeface="Constantia"/>
                <a:cs typeface="Constantia"/>
              </a:rPr>
              <a:t> </a:t>
            </a:r>
            <a:r>
              <a:rPr sz="2600" spc="-185" dirty="0">
                <a:latin typeface="Constantia"/>
                <a:cs typeface="Constantia"/>
              </a:rPr>
              <a:t>W</a:t>
            </a:r>
            <a:r>
              <a:rPr sz="2600" dirty="0">
                <a:latin typeface="Constantia"/>
                <a:cs typeface="Constantia"/>
              </a:rPr>
              <a:t>e</a:t>
            </a:r>
            <a:r>
              <a:rPr sz="2600" spc="-125" dirty="0">
                <a:latin typeface="Constantia"/>
                <a:cs typeface="Constantia"/>
              </a:rPr>
              <a:t> </a:t>
            </a:r>
            <a:r>
              <a:rPr sz="2600" dirty="0">
                <a:latin typeface="Constantia"/>
                <a:cs typeface="Constantia"/>
              </a:rPr>
              <a:t>so</a:t>
            </a:r>
            <a:r>
              <a:rPr sz="2600" spc="-30" dirty="0">
                <a:latin typeface="Constantia"/>
                <a:cs typeface="Constantia"/>
              </a:rPr>
              <a:t>l</a:t>
            </a:r>
            <a:r>
              <a:rPr sz="2600" spc="-60" dirty="0">
                <a:latin typeface="Constantia"/>
                <a:cs typeface="Constantia"/>
              </a:rPr>
              <a:t>v</a:t>
            </a:r>
            <a:r>
              <a:rPr sz="2600" dirty="0">
                <a:latin typeface="Constantia"/>
                <a:cs typeface="Constantia"/>
              </a:rPr>
              <a:t>e</a:t>
            </a:r>
            <a:r>
              <a:rPr sz="2600" spc="-125" dirty="0">
                <a:latin typeface="Constantia"/>
                <a:cs typeface="Constantia"/>
              </a:rPr>
              <a:t> </a:t>
            </a:r>
            <a:r>
              <a:rPr sz="2600" spc="-5" dirty="0">
                <a:latin typeface="Constantia"/>
                <a:cs typeface="Constantia"/>
              </a:rPr>
              <a:t>thi</a:t>
            </a:r>
            <a:r>
              <a:rPr sz="2600" dirty="0">
                <a:latin typeface="Constantia"/>
                <a:cs typeface="Constantia"/>
              </a:rPr>
              <a:t>s</a:t>
            </a:r>
            <a:r>
              <a:rPr sz="2600" spc="-100" dirty="0">
                <a:latin typeface="Constantia"/>
                <a:cs typeface="Constantia"/>
              </a:rPr>
              <a:t> </a:t>
            </a:r>
            <a:r>
              <a:rPr sz="2600" dirty="0">
                <a:latin typeface="Constantia"/>
                <a:cs typeface="Constantia"/>
              </a:rPr>
              <a:t>p</a:t>
            </a:r>
            <a:r>
              <a:rPr sz="2600" spc="-45" dirty="0">
                <a:latin typeface="Constantia"/>
                <a:cs typeface="Constantia"/>
              </a:rPr>
              <a:t>r</a:t>
            </a:r>
            <a:r>
              <a:rPr sz="2600" dirty="0">
                <a:latin typeface="Constantia"/>
                <a:cs typeface="Constantia"/>
              </a:rPr>
              <a:t>oblem</a:t>
            </a:r>
            <a:r>
              <a:rPr sz="2600" spc="-55" dirty="0">
                <a:latin typeface="Constantia"/>
                <a:cs typeface="Constantia"/>
              </a:rPr>
              <a:t> </a:t>
            </a:r>
            <a:r>
              <a:rPr sz="2600" spc="-25" dirty="0">
                <a:latin typeface="Constantia"/>
                <a:cs typeface="Constantia"/>
              </a:rPr>
              <a:t>b</a:t>
            </a:r>
            <a:r>
              <a:rPr sz="2600" dirty="0">
                <a:latin typeface="Constantia"/>
                <a:cs typeface="Constantia"/>
              </a:rPr>
              <a:t>y</a:t>
            </a:r>
            <a:r>
              <a:rPr sz="2600" spc="-145" dirty="0">
                <a:latin typeface="Constantia"/>
                <a:cs typeface="Constantia"/>
              </a:rPr>
              <a:t> </a:t>
            </a:r>
            <a:r>
              <a:rPr sz="2600" spc="-55" dirty="0">
                <a:latin typeface="Constantia"/>
                <a:cs typeface="Constantia"/>
              </a:rPr>
              <a:t>c</a:t>
            </a:r>
            <a:r>
              <a:rPr sz="2600" dirty="0">
                <a:latin typeface="Constantia"/>
                <a:cs typeface="Constantia"/>
              </a:rPr>
              <a:t>ounting</a:t>
            </a:r>
            <a:r>
              <a:rPr sz="2600" spc="-65" dirty="0">
                <a:latin typeface="Constantia"/>
                <a:cs typeface="Constantia"/>
              </a:rPr>
              <a:t> </a:t>
            </a:r>
            <a:r>
              <a:rPr sz="2600" spc="-5" dirty="0">
                <a:latin typeface="Constantia"/>
                <a:cs typeface="Constantia"/>
              </a:rPr>
              <a:t>the  </a:t>
            </a:r>
            <a:r>
              <a:rPr sz="2600" dirty="0">
                <a:latin typeface="Constantia"/>
                <a:cs typeface="Constantia"/>
              </a:rPr>
              <a:t>permutations</a:t>
            </a:r>
            <a:r>
              <a:rPr sz="2600" spc="-160" dirty="0">
                <a:latin typeface="Constantia"/>
                <a:cs typeface="Constantia"/>
              </a:rPr>
              <a:t> </a:t>
            </a:r>
            <a:r>
              <a:rPr sz="2600" dirty="0">
                <a:latin typeface="Constantia"/>
                <a:cs typeface="Constantia"/>
              </a:rPr>
              <a:t>of six</a:t>
            </a:r>
            <a:r>
              <a:rPr sz="2600" spc="-110" dirty="0">
                <a:latin typeface="Constantia"/>
                <a:cs typeface="Constantia"/>
              </a:rPr>
              <a:t> </a:t>
            </a:r>
            <a:r>
              <a:rPr sz="2600" dirty="0">
                <a:latin typeface="Constantia"/>
                <a:cs typeface="Constantia"/>
              </a:rPr>
              <a:t>objects,</a:t>
            </a:r>
            <a:r>
              <a:rPr sz="2600" spc="-114" dirty="0">
                <a:latin typeface="Constantia"/>
                <a:cs typeface="Constantia"/>
              </a:rPr>
              <a:t> </a:t>
            </a:r>
            <a:r>
              <a:rPr sz="2600" i="1" spc="-5" dirty="0">
                <a:latin typeface="Constantia"/>
                <a:cs typeface="Constantia"/>
              </a:rPr>
              <a:t>ABC</a:t>
            </a:r>
            <a:r>
              <a:rPr sz="2600" spc="-5" dirty="0">
                <a:latin typeface="Constantia"/>
                <a:cs typeface="Constantia"/>
              </a:rPr>
              <a:t>,</a:t>
            </a:r>
            <a:r>
              <a:rPr sz="2600" spc="-15" dirty="0">
                <a:latin typeface="Constantia"/>
                <a:cs typeface="Constantia"/>
              </a:rPr>
              <a:t> </a:t>
            </a:r>
            <a:r>
              <a:rPr sz="2600" i="1" dirty="0">
                <a:latin typeface="Constantia"/>
                <a:cs typeface="Constantia"/>
              </a:rPr>
              <a:t>D</a:t>
            </a:r>
            <a:r>
              <a:rPr sz="2600" dirty="0">
                <a:latin typeface="Constantia"/>
                <a:cs typeface="Constantia"/>
              </a:rPr>
              <a:t>,</a:t>
            </a:r>
            <a:r>
              <a:rPr sz="2600" spc="-15" dirty="0">
                <a:latin typeface="Constantia"/>
                <a:cs typeface="Constantia"/>
              </a:rPr>
              <a:t> </a:t>
            </a:r>
            <a:r>
              <a:rPr sz="2600" i="1" dirty="0">
                <a:latin typeface="Constantia"/>
                <a:cs typeface="Constantia"/>
              </a:rPr>
              <a:t>E</a:t>
            </a:r>
            <a:r>
              <a:rPr sz="2600" dirty="0">
                <a:latin typeface="Constantia"/>
                <a:cs typeface="Constantia"/>
              </a:rPr>
              <a:t>,</a:t>
            </a:r>
            <a:r>
              <a:rPr sz="2600" spc="-25" dirty="0">
                <a:latin typeface="Constantia"/>
                <a:cs typeface="Constantia"/>
              </a:rPr>
              <a:t> </a:t>
            </a:r>
            <a:r>
              <a:rPr sz="2600" i="1" dirty="0">
                <a:latin typeface="Constantia"/>
                <a:cs typeface="Constantia"/>
              </a:rPr>
              <a:t>F</a:t>
            </a:r>
            <a:r>
              <a:rPr sz="2600" dirty="0">
                <a:latin typeface="Constantia"/>
                <a:cs typeface="Constantia"/>
              </a:rPr>
              <a:t>,</a:t>
            </a:r>
            <a:r>
              <a:rPr sz="2600" spc="-15" dirty="0">
                <a:latin typeface="Constantia"/>
                <a:cs typeface="Constantia"/>
              </a:rPr>
              <a:t> </a:t>
            </a:r>
            <a:r>
              <a:rPr sz="2600" i="1" dirty="0">
                <a:latin typeface="Constantia"/>
                <a:cs typeface="Constantia"/>
              </a:rPr>
              <a:t>G</a:t>
            </a:r>
            <a:r>
              <a:rPr sz="2600" dirty="0">
                <a:latin typeface="Constantia"/>
                <a:cs typeface="Constantia"/>
              </a:rPr>
              <a:t>,</a:t>
            </a:r>
            <a:r>
              <a:rPr sz="2600" spc="-75" dirty="0">
                <a:latin typeface="Constantia"/>
                <a:cs typeface="Constantia"/>
              </a:rPr>
              <a:t> </a:t>
            </a:r>
            <a:r>
              <a:rPr sz="2600" dirty="0">
                <a:latin typeface="Constantia"/>
                <a:cs typeface="Constantia"/>
              </a:rPr>
              <a:t>and</a:t>
            </a:r>
            <a:r>
              <a:rPr sz="2600" spc="-10" dirty="0">
                <a:latin typeface="Constantia"/>
                <a:cs typeface="Constantia"/>
              </a:rPr>
              <a:t> </a:t>
            </a:r>
            <a:r>
              <a:rPr sz="2600" i="1" dirty="0">
                <a:latin typeface="Constantia"/>
                <a:cs typeface="Constantia"/>
              </a:rPr>
              <a:t>H</a:t>
            </a:r>
            <a:r>
              <a:rPr sz="2600" dirty="0">
                <a:latin typeface="Constantia"/>
                <a:cs typeface="Constantia"/>
              </a:rPr>
              <a:t>.</a:t>
            </a:r>
          </a:p>
          <a:p>
            <a:pPr>
              <a:lnSpc>
                <a:spcPct val="100000"/>
              </a:lnSpc>
            </a:pPr>
            <a:endParaRPr sz="3600" dirty="0">
              <a:latin typeface="Constantia"/>
              <a:cs typeface="Constantia"/>
            </a:endParaRPr>
          </a:p>
          <a:p>
            <a:pPr marL="131445">
              <a:lnSpc>
                <a:spcPct val="100000"/>
              </a:lnSpc>
            </a:pPr>
            <a:r>
              <a:rPr sz="2600" dirty="0">
                <a:latin typeface="Constantia"/>
                <a:cs typeface="Constantia"/>
              </a:rPr>
              <a:t>P(6,6)=</a:t>
            </a:r>
            <a:r>
              <a:rPr sz="2600" spc="-10" dirty="0">
                <a:latin typeface="Constantia"/>
                <a:cs typeface="Constantia"/>
              </a:rPr>
              <a:t> </a:t>
            </a:r>
            <a:r>
              <a:rPr sz="2600" spc="-5" dirty="0">
                <a:latin typeface="Cambria Math"/>
                <a:cs typeface="Cambria Math"/>
              </a:rPr>
              <a:t>6!</a:t>
            </a:r>
            <a:r>
              <a:rPr sz="2600" spc="70" dirty="0">
                <a:latin typeface="Cambria Math"/>
                <a:cs typeface="Cambria Math"/>
              </a:rPr>
              <a:t> </a:t>
            </a:r>
            <a:r>
              <a:rPr sz="2600" dirty="0">
                <a:latin typeface="Constantia"/>
                <a:cs typeface="Constantia"/>
              </a:rPr>
              <a:t>=</a:t>
            </a:r>
            <a:r>
              <a:rPr sz="2600" spc="-5" dirty="0">
                <a:latin typeface="Constantia"/>
                <a:cs typeface="Constantia"/>
              </a:rPr>
              <a:t> </a:t>
            </a:r>
            <a:r>
              <a:rPr sz="2600" dirty="0">
                <a:latin typeface="Cambria Math"/>
                <a:cs typeface="Cambria Math"/>
              </a:rPr>
              <a:t>6</a:t>
            </a:r>
            <a:r>
              <a:rPr sz="2600" spc="70" dirty="0">
                <a:latin typeface="Cambria Math"/>
                <a:cs typeface="Cambria Math"/>
              </a:rPr>
              <a:t> </a:t>
            </a:r>
            <a:r>
              <a:rPr sz="2600" dirty="0">
                <a:latin typeface="Cambria Math"/>
                <a:cs typeface="Cambria Math"/>
              </a:rPr>
              <a:t>∙</a:t>
            </a:r>
            <a:r>
              <a:rPr sz="2600" spc="60" dirty="0">
                <a:latin typeface="Cambria Math"/>
                <a:cs typeface="Cambria Math"/>
              </a:rPr>
              <a:t> </a:t>
            </a:r>
            <a:r>
              <a:rPr sz="2600" dirty="0">
                <a:latin typeface="Cambria Math"/>
                <a:cs typeface="Cambria Math"/>
              </a:rPr>
              <a:t>5 ∙</a:t>
            </a:r>
            <a:r>
              <a:rPr sz="2600" spc="60" dirty="0">
                <a:latin typeface="Cambria Math"/>
                <a:cs typeface="Cambria Math"/>
              </a:rPr>
              <a:t> </a:t>
            </a:r>
            <a:r>
              <a:rPr sz="2600" dirty="0">
                <a:latin typeface="Cambria Math"/>
                <a:cs typeface="Cambria Math"/>
              </a:rPr>
              <a:t>4 ∙</a:t>
            </a:r>
            <a:r>
              <a:rPr sz="2600" spc="60" dirty="0">
                <a:latin typeface="Cambria Math"/>
                <a:cs typeface="Cambria Math"/>
              </a:rPr>
              <a:t> </a:t>
            </a:r>
            <a:r>
              <a:rPr sz="2600" dirty="0">
                <a:latin typeface="Cambria Math"/>
                <a:cs typeface="Cambria Math"/>
              </a:rPr>
              <a:t>3</a:t>
            </a:r>
            <a:r>
              <a:rPr sz="2600" spc="-5" dirty="0">
                <a:latin typeface="Cambria Math"/>
                <a:cs typeface="Cambria Math"/>
              </a:rPr>
              <a:t> </a:t>
            </a:r>
            <a:r>
              <a:rPr sz="2600" dirty="0">
                <a:latin typeface="Cambria Math"/>
                <a:cs typeface="Cambria Math"/>
              </a:rPr>
              <a:t>∙</a:t>
            </a:r>
            <a:r>
              <a:rPr sz="2600" spc="65" dirty="0">
                <a:latin typeface="Cambria Math"/>
                <a:cs typeface="Cambria Math"/>
              </a:rPr>
              <a:t> </a:t>
            </a:r>
            <a:r>
              <a:rPr sz="2600" dirty="0">
                <a:latin typeface="Cambria Math"/>
                <a:cs typeface="Cambria Math"/>
              </a:rPr>
              <a:t>2</a:t>
            </a:r>
            <a:r>
              <a:rPr sz="2600" spc="-5" dirty="0">
                <a:latin typeface="Cambria Math"/>
                <a:cs typeface="Cambria Math"/>
              </a:rPr>
              <a:t> </a:t>
            </a:r>
            <a:r>
              <a:rPr sz="2600" dirty="0">
                <a:latin typeface="Cambria Math"/>
                <a:cs typeface="Cambria Math"/>
              </a:rPr>
              <a:t>∙</a:t>
            </a:r>
            <a:r>
              <a:rPr sz="2600" spc="65" dirty="0">
                <a:latin typeface="Cambria Math"/>
                <a:cs typeface="Cambria Math"/>
              </a:rPr>
              <a:t> </a:t>
            </a:r>
            <a:r>
              <a:rPr sz="2600" dirty="0">
                <a:latin typeface="Cambria Math"/>
                <a:cs typeface="Cambria Math"/>
              </a:rPr>
              <a:t>1</a:t>
            </a:r>
            <a:r>
              <a:rPr sz="2600" spc="-5" dirty="0">
                <a:latin typeface="Cambria Math"/>
                <a:cs typeface="Cambria Math"/>
              </a:rPr>
              <a:t> </a:t>
            </a:r>
            <a:r>
              <a:rPr sz="2600" dirty="0">
                <a:latin typeface="Constantia"/>
                <a:cs typeface="Constantia"/>
              </a:rPr>
              <a:t>=</a:t>
            </a:r>
            <a:r>
              <a:rPr sz="2600" spc="-10" dirty="0">
                <a:latin typeface="Constantia"/>
                <a:cs typeface="Constantia"/>
              </a:rPr>
              <a:t> </a:t>
            </a:r>
            <a:r>
              <a:rPr sz="2600" spc="-5" dirty="0">
                <a:latin typeface="Cambria Math"/>
                <a:cs typeface="Cambria Math"/>
              </a:rPr>
              <a:t>720</a:t>
            </a:r>
            <a:endParaRPr sz="2600" dirty="0">
              <a:latin typeface="Cambria Math"/>
              <a:cs typeface="Cambria Math"/>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02213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0" y="228600"/>
            <a:ext cx="7501890" cy="574675"/>
          </a:xfrm>
          <a:prstGeom prst="rect">
            <a:avLst/>
          </a:prstGeom>
        </p:spPr>
        <p:txBody>
          <a:bodyPr vert="horz" wrap="square" lIns="0" tIns="12700" rIns="0" bIns="0" rtlCol="0">
            <a:spAutoFit/>
          </a:bodyPr>
          <a:lstStyle/>
          <a:p>
            <a:pPr marL="12700">
              <a:lnSpc>
                <a:spcPct val="100000"/>
              </a:lnSpc>
              <a:spcBef>
                <a:spcPts val="100"/>
              </a:spcBef>
              <a:tabLst>
                <a:tab pos="4958715" algn="l"/>
              </a:tabLst>
            </a:pPr>
            <a:r>
              <a:rPr sz="3600" dirty="0">
                <a:solidFill>
                  <a:srgbClr val="04607A"/>
                </a:solidFill>
                <a:latin typeface="Calibri"/>
                <a:cs typeface="Calibri"/>
              </a:rPr>
              <a:t>Basic</a:t>
            </a:r>
            <a:r>
              <a:rPr sz="3600" spc="5" dirty="0">
                <a:solidFill>
                  <a:srgbClr val="04607A"/>
                </a:solidFill>
                <a:latin typeface="Calibri"/>
                <a:cs typeface="Calibri"/>
              </a:rPr>
              <a:t> </a:t>
            </a:r>
            <a:r>
              <a:rPr sz="3600" spc="-5" dirty="0">
                <a:solidFill>
                  <a:srgbClr val="04607A"/>
                </a:solidFill>
                <a:latin typeface="Calibri"/>
                <a:cs typeface="Calibri"/>
              </a:rPr>
              <a:t>Counting</a:t>
            </a:r>
            <a:r>
              <a:rPr sz="3600" spc="-15" dirty="0">
                <a:solidFill>
                  <a:srgbClr val="04607A"/>
                </a:solidFill>
                <a:latin typeface="Calibri"/>
                <a:cs typeface="Calibri"/>
              </a:rPr>
              <a:t> </a:t>
            </a:r>
            <a:r>
              <a:rPr sz="3600" dirty="0">
                <a:solidFill>
                  <a:srgbClr val="04607A"/>
                </a:solidFill>
                <a:latin typeface="Calibri"/>
                <a:cs typeface="Calibri"/>
              </a:rPr>
              <a:t>Principles:	</a:t>
            </a:r>
            <a:r>
              <a:rPr sz="3600" spc="-5" dirty="0">
                <a:solidFill>
                  <a:srgbClr val="04607A"/>
                </a:solidFill>
                <a:latin typeface="Calibri"/>
                <a:cs typeface="Calibri"/>
              </a:rPr>
              <a:t>The</a:t>
            </a:r>
            <a:r>
              <a:rPr sz="3600" spc="-50" dirty="0">
                <a:solidFill>
                  <a:srgbClr val="04607A"/>
                </a:solidFill>
                <a:latin typeface="Calibri"/>
                <a:cs typeface="Calibri"/>
              </a:rPr>
              <a:t> </a:t>
            </a:r>
            <a:r>
              <a:rPr sz="3600" spc="-5" dirty="0">
                <a:solidFill>
                  <a:srgbClr val="04607A"/>
                </a:solidFill>
                <a:latin typeface="Calibri"/>
                <a:cs typeface="Calibri"/>
              </a:rPr>
              <a:t>Sum</a:t>
            </a:r>
            <a:r>
              <a:rPr sz="3600" spc="-60" dirty="0">
                <a:solidFill>
                  <a:srgbClr val="04607A"/>
                </a:solidFill>
                <a:latin typeface="Calibri"/>
                <a:cs typeface="Calibri"/>
              </a:rPr>
              <a:t> </a:t>
            </a:r>
            <a:r>
              <a:rPr sz="3600" dirty="0">
                <a:solidFill>
                  <a:srgbClr val="04607A"/>
                </a:solidFill>
                <a:latin typeface="Calibri"/>
                <a:cs typeface="Calibri"/>
              </a:rPr>
              <a:t>Rule</a:t>
            </a:r>
            <a:endParaRPr sz="3600" dirty="0">
              <a:latin typeface="Calibri"/>
              <a:cs typeface="Calibri"/>
            </a:endParaRPr>
          </a:p>
        </p:txBody>
      </p:sp>
      <p:sp>
        <p:nvSpPr>
          <p:cNvPr id="3" name="object 3"/>
          <p:cNvSpPr txBox="1"/>
          <p:nvPr/>
        </p:nvSpPr>
        <p:spPr>
          <a:xfrm>
            <a:off x="416876" y="1066800"/>
            <a:ext cx="8310245" cy="3781163"/>
          </a:xfrm>
          <a:prstGeom prst="rect">
            <a:avLst/>
          </a:prstGeom>
        </p:spPr>
        <p:txBody>
          <a:bodyPr vert="horz" wrap="square" lIns="0" tIns="13335" rIns="0" bIns="0" rtlCol="0">
            <a:spAutoFit/>
          </a:bodyPr>
          <a:lstStyle/>
          <a:p>
            <a:pPr marL="286385" marR="5080" indent="-274320" algn="just">
              <a:lnSpc>
                <a:spcPct val="100000"/>
              </a:lnSpc>
              <a:spcBef>
                <a:spcPts val="105"/>
              </a:spcBef>
            </a:pPr>
            <a:r>
              <a:rPr sz="2600" b="1" spc="-10" dirty="0">
                <a:latin typeface="Constantia"/>
                <a:cs typeface="Constantia"/>
              </a:rPr>
              <a:t>Example</a:t>
            </a:r>
            <a:r>
              <a:rPr sz="2600" spc="-10" dirty="0">
                <a:latin typeface="Constantia"/>
                <a:cs typeface="Constantia"/>
              </a:rPr>
              <a:t>:</a:t>
            </a:r>
            <a:r>
              <a:rPr sz="2600" spc="-5" dirty="0">
                <a:latin typeface="Constantia"/>
                <a:cs typeface="Constantia"/>
              </a:rPr>
              <a:t> </a:t>
            </a:r>
            <a:r>
              <a:rPr sz="2600" dirty="0">
                <a:latin typeface="Constantia"/>
                <a:cs typeface="Constantia"/>
              </a:rPr>
              <a:t>A </a:t>
            </a:r>
            <a:r>
              <a:rPr sz="2600" spc="-5" dirty="0">
                <a:latin typeface="Constantia"/>
                <a:cs typeface="Constantia"/>
              </a:rPr>
              <a:t>student can choose </a:t>
            </a:r>
            <a:r>
              <a:rPr sz="2600" dirty="0">
                <a:latin typeface="Constantia"/>
                <a:cs typeface="Constantia"/>
              </a:rPr>
              <a:t>a </a:t>
            </a:r>
            <a:r>
              <a:rPr sz="2600" spc="-15" dirty="0">
                <a:latin typeface="Constantia"/>
                <a:cs typeface="Constantia"/>
              </a:rPr>
              <a:t>computer </a:t>
            </a:r>
            <a:r>
              <a:rPr sz="2600" spc="-10" dirty="0">
                <a:latin typeface="Constantia"/>
                <a:cs typeface="Constantia"/>
              </a:rPr>
              <a:t>project from </a:t>
            </a:r>
            <a:r>
              <a:rPr sz="2600" spc="-5" dirty="0">
                <a:latin typeface="Constantia"/>
                <a:cs typeface="Constantia"/>
              </a:rPr>
              <a:t> </a:t>
            </a:r>
            <a:r>
              <a:rPr sz="2600" dirty="0">
                <a:latin typeface="Constantia"/>
                <a:cs typeface="Constantia"/>
              </a:rPr>
              <a:t>one</a:t>
            </a:r>
            <a:r>
              <a:rPr sz="2600" spc="-100" dirty="0">
                <a:latin typeface="Constantia"/>
                <a:cs typeface="Constantia"/>
              </a:rPr>
              <a:t> </a:t>
            </a:r>
            <a:r>
              <a:rPr sz="2600" spc="-5" dirty="0">
                <a:latin typeface="Constantia"/>
                <a:cs typeface="Constantia"/>
              </a:rPr>
              <a:t>of</a:t>
            </a:r>
            <a:r>
              <a:rPr sz="2600" spc="30" dirty="0">
                <a:latin typeface="Constantia"/>
                <a:cs typeface="Constantia"/>
              </a:rPr>
              <a:t> </a:t>
            </a:r>
            <a:r>
              <a:rPr sz="2600" spc="-5" dirty="0">
                <a:latin typeface="Constantia"/>
                <a:cs typeface="Constantia"/>
              </a:rPr>
              <a:t>the</a:t>
            </a:r>
            <a:r>
              <a:rPr sz="2600" spc="-80" dirty="0">
                <a:latin typeface="Constantia"/>
                <a:cs typeface="Constantia"/>
              </a:rPr>
              <a:t> </a:t>
            </a:r>
            <a:r>
              <a:rPr sz="2600" spc="-10" dirty="0">
                <a:latin typeface="Constantia"/>
                <a:cs typeface="Constantia"/>
              </a:rPr>
              <a:t>three</a:t>
            </a:r>
            <a:r>
              <a:rPr sz="2600" spc="-55" dirty="0">
                <a:latin typeface="Constantia"/>
                <a:cs typeface="Constantia"/>
              </a:rPr>
              <a:t> </a:t>
            </a:r>
            <a:r>
              <a:rPr sz="2600" spc="-15" dirty="0">
                <a:latin typeface="Constantia"/>
                <a:cs typeface="Constantia"/>
              </a:rPr>
              <a:t>lists.</a:t>
            </a:r>
            <a:r>
              <a:rPr sz="2600" spc="-20" dirty="0">
                <a:latin typeface="Constantia"/>
                <a:cs typeface="Constantia"/>
              </a:rPr>
              <a:t> </a:t>
            </a:r>
            <a:r>
              <a:rPr sz="2600" spc="-5" dirty="0">
                <a:latin typeface="Constantia"/>
                <a:cs typeface="Constantia"/>
              </a:rPr>
              <a:t>The</a:t>
            </a:r>
            <a:r>
              <a:rPr sz="2600" spc="-85" dirty="0">
                <a:latin typeface="Constantia"/>
                <a:cs typeface="Constantia"/>
              </a:rPr>
              <a:t> </a:t>
            </a:r>
            <a:r>
              <a:rPr sz="2600" spc="-10" dirty="0">
                <a:latin typeface="Constantia"/>
                <a:cs typeface="Constantia"/>
              </a:rPr>
              <a:t>three</a:t>
            </a:r>
            <a:r>
              <a:rPr sz="2600" spc="-60" dirty="0">
                <a:latin typeface="Constantia"/>
                <a:cs typeface="Constantia"/>
              </a:rPr>
              <a:t> </a:t>
            </a:r>
            <a:r>
              <a:rPr sz="2600" spc="-5" dirty="0">
                <a:latin typeface="Constantia"/>
                <a:cs typeface="Constantia"/>
              </a:rPr>
              <a:t>lists</a:t>
            </a:r>
            <a:r>
              <a:rPr sz="2600" spc="-75" dirty="0">
                <a:latin typeface="Constantia"/>
                <a:cs typeface="Constantia"/>
              </a:rPr>
              <a:t> </a:t>
            </a:r>
            <a:r>
              <a:rPr sz="2600" spc="-15" dirty="0">
                <a:latin typeface="Constantia"/>
                <a:cs typeface="Constantia"/>
              </a:rPr>
              <a:t>contain</a:t>
            </a:r>
            <a:r>
              <a:rPr sz="2600" spc="-40" dirty="0">
                <a:latin typeface="Constantia"/>
                <a:cs typeface="Constantia"/>
              </a:rPr>
              <a:t> </a:t>
            </a:r>
            <a:r>
              <a:rPr sz="2600" spc="-15" dirty="0">
                <a:latin typeface="Constantia"/>
                <a:cs typeface="Constantia"/>
              </a:rPr>
              <a:t>23,</a:t>
            </a:r>
            <a:r>
              <a:rPr sz="2600" spc="-10" dirty="0">
                <a:latin typeface="Constantia"/>
                <a:cs typeface="Constantia"/>
              </a:rPr>
              <a:t> </a:t>
            </a:r>
            <a:r>
              <a:rPr sz="2600" spc="-25" dirty="0">
                <a:latin typeface="Constantia"/>
                <a:cs typeface="Constantia"/>
              </a:rPr>
              <a:t>15</a:t>
            </a:r>
            <a:r>
              <a:rPr sz="2600" spc="-50" dirty="0">
                <a:latin typeface="Constantia"/>
                <a:cs typeface="Constantia"/>
              </a:rPr>
              <a:t> </a:t>
            </a:r>
            <a:r>
              <a:rPr sz="2600" spc="-10" dirty="0">
                <a:latin typeface="Constantia"/>
                <a:cs typeface="Constantia"/>
              </a:rPr>
              <a:t>and</a:t>
            </a:r>
            <a:r>
              <a:rPr sz="2600" spc="-35" dirty="0">
                <a:latin typeface="Constantia"/>
                <a:cs typeface="Constantia"/>
              </a:rPr>
              <a:t> </a:t>
            </a:r>
            <a:r>
              <a:rPr sz="2600" spc="-25" dirty="0">
                <a:latin typeface="Constantia"/>
                <a:cs typeface="Constantia"/>
              </a:rPr>
              <a:t>19 </a:t>
            </a:r>
            <a:r>
              <a:rPr sz="2600" spc="-640" dirty="0">
                <a:latin typeface="Constantia"/>
                <a:cs typeface="Constantia"/>
              </a:rPr>
              <a:t> </a:t>
            </a:r>
            <a:r>
              <a:rPr sz="2600" dirty="0">
                <a:latin typeface="Constantia"/>
                <a:cs typeface="Constantia"/>
              </a:rPr>
              <a:t>possible</a:t>
            </a:r>
            <a:r>
              <a:rPr sz="2600" spc="5" dirty="0">
                <a:latin typeface="Constantia"/>
                <a:cs typeface="Constantia"/>
              </a:rPr>
              <a:t> </a:t>
            </a:r>
            <a:r>
              <a:rPr sz="2600" spc="-10" dirty="0">
                <a:latin typeface="Constantia"/>
                <a:cs typeface="Constantia"/>
              </a:rPr>
              <a:t>projects,</a:t>
            </a:r>
            <a:r>
              <a:rPr sz="2600" spc="-5" dirty="0">
                <a:latin typeface="Constantia"/>
                <a:cs typeface="Constantia"/>
              </a:rPr>
              <a:t> </a:t>
            </a:r>
            <a:r>
              <a:rPr sz="2600" spc="-35" dirty="0">
                <a:latin typeface="Constantia"/>
                <a:cs typeface="Constantia"/>
              </a:rPr>
              <a:t>respectively.</a:t>
            </a:r>
            <a:r>
              <a:rPr sz="2600" spc="-30" dirty="0">
                <a:latin typeface="Constantia"/>
                <a:cs typeface="Constantia"/>
              </a:rPr>
              <a:t> </a:t>
            </a:r>
            <a:r>
              <a:rPr sz="2600" spc="-40" dirty="0">
                <a:latin typeface="Constantia"/>
                <a:cs typeface="Constantia"/>
              </a:rPr>
              <a:t>How</a:t>
            </a:r>
            <a:r>
              <a:rPr sz="2600" spc="575" dirty="0">
                <a:latin typeface="Constantia"/>
                <a:cs typeface="Constantia"/>
              </a:rPr>
              <a:t> </a:t>
            </a:r>
            <a:r>
              <a:rPr sz="2600" spc="-15" dirty="0">
                <a:latin typeface="Constantia"/>
                <a:cs typeface="Constantia"/>
              </a:rPr>
              <a:t>many</a:t>
            </a:r>
            <a:r>
              <a:rPr sz="2600" spc="625" dirty="0">
                <a:latin typeface="Constantia"/>
                <a:cs typeface="Constantia"/>
              </a:rPr>
              <a:t> </a:t>
            </a:r>
            <a:r>
              <a:rPr sz="2600" spc="-5" dirty="0">
                <a:latin typeface="Constantia"/>
                <a:cs typeface="Constantia"/>
              </a:rPr>
              <a:t>possible </a:t>
            </a:r>
            <a:r>
              <a:rPr sz="2600" dirty="0">
                <a:latin typeface="Constantia"/>
                <a:cs typeface="Constantia"/>
              </a:rPr>
              <a:t> p</a:t>
            </a:r>
            <a:r>
              <a:rPr sz="2600" spc="-40" dirty="0">
                <a:latin typeface="Constantia"/>
                <a:cs typeface="Constantia"/>
              </a:rPr>
              <a:t>r</a:t>
            </a:r>
            <a:r>
              <a:rPr sz="2600" dirty="0">
                <a:latin typeface="Constantia"/>
                <a:cs typeface="Constantia"/>
              </a:rPr>
              <a:t>oj</a:t>
            </a:r>
            <a:r>
              <a:rPr sz="2600" spc="5" dirty="0">
                <a:latin typeface="Constantia"/>
                <a:cs typeface="Constantia"/>
              </a:rPr>
              <a:t>e</a:t>
            </a:r>
            <a:r>
              <a:rPr sz="2600" spc="-5" dirty="0">
                <a:latin typeface="Constantia"/>
                <a:cs typeface="Constantia"/>
              </a:rPr>
              <a:t>c</a:t>
            </a:r>
            <a:r>
              <a:rPr sz="2600" spc="5" dirty="0">
                <a:latin typeface="Constantia"/>
                <a:cs typeface="Constantia"/>
              </a:rPr>
              <a:t>t</a:t>
            </a:r>
            <a:r>
              <a:rPr sz="2600" dirty="0">
                <a:latin typeface="Constantia"/>
                <a:cs typeface="Constantia"/>
              </a:rPr>
              <a:t>s</a:t>
            </a:r>
            <a:r>
              <a:rPr sz="2600" spc="-160" dirty="0">
                <a:latin typeface="Constantia"/>
                <a:cs typeface="Constantia"/>
              </a:rPr>
              <a:t> </a:t>
            </a:r>
            <a:r>
              <a:rPr sz="2600" dirty="0">
                <a:latin typeface="Constantia"/>
                <a:cs typeface="Constantia"/>
              </a:rPr>
              <a:t>a</a:t>
            </a:r>
            <a:r>
              <a:rPr sz="2600" spc="-40" dirty="0">
                <a:latin typeface="Constantia"/>
                <a:cs typeface="Constantia"/>
              </a:rPr>
              <a:t>r</a:t>
            </a:r>
            <a:r>
              <a:rPr sz="2600" dirty="0">
                <a:latin typeface="Constantia"/>
                <a:cs typeface="Constantia"/>
              </a:rPr>
              <a:t>e</a:t>
            </a:r>
            <a:r>
              <a:rPr sz="2600" spc="-80" dirty="0">
                <a:latin typeface="Constantia"/>
                <a:cs typeface="Constantia"/>
              </a:rPr>
              <a:t> </a:t>
            </a:r>
            <a:r>
              <a:rPr sz="2600" spc="-5" dirty="0">
                <a:latin typeface="Constantia"/>
                <a:cs typeface="Constantia"/>
              </a:rPr>
              <a:t>the</a:t>
            </a:r>
            <a:r>
              <a:rPr sz="2600" spc="-35" dirty="0">
                <a:latin typeface="Constantia"/>
                <a:cs typeface="Constantia"/>
              </a:rPr>
              <a:t>r</a:t>
            </a:r>
            <a:r>
              <a:rPr sz="2600" dirty="0">
                <a:latin typeface="Constantia"/>
                <a:cs typeface="Constantia"/>
              </a:rPr>
              <a:t>e</a:t>
            </a:r>
            <a:r>
              <a:rPr sz="2600" spc="-100" dirty="0">
                <a:latin typeface="Constantia"/>
                <a:cs typeface="Constantia"/>
              </a:rPr>
              <a:t> </a:t>
            </a:r>
            <a:r>
              <a:rPr sz="2600" spc="-35" dirty="0">
                <a:latin typeface="Constantia"/>
                <a:cs typeface="Constantia"/>
              </a:rPr>
              <a:t>t</a:t>
            </a:r>
            <a:r>
              <a:rPr sz="2600" dirty="0">
                <a:latin typeface="Constantia"/>
                <a:cs typeface="Constantia"/>
              </a:rPr>
              <a:t>o</a:t>
            </a:r>
            <a:r>
              <a:rPr sz="2600" spc="-155" dirty="0">
                <a:latin typeface="Constantia"/>
                <a:cs typeface="Constantia"/>
              </a:rPr>
              <a:t> </a:t>
            </a:r>
            <a:r>
              <a:rPr sz="2600" spc="-5" dirty="0">
                <a:latin typeface="Constantia"/>
                <a:cs typeface="Constantia"/>
              </a:rPr>
              <a:t>cho</a:t>
            </a:r>
            <a:r>
              <a:rPr sz="2600" spc="-10" dirty="0">
                <a:latin typeface="Constantia"/>
                <a:cs typeface="Constantia"/>
              </a:rPr>
              <a:t>o</a:t>
            </a:r>
            <a:r>
              <a:rPr sz="2600" dirty="0">
                <a:latin typeface="Constantia"/>
                <a:cs typeface="Constantia"/>
              </a:rPr>
              <a:t>se</a:t>
            </a:r>
            <a:r>
              <a:rPr sz="2600" spc="-85" dirty="0">
                <a:latin typeface="Constantia"/>
                <a:cs typeface="Constantia"/>
              </a:rPr>
              <a:t> </a:t>
            </a:r>
            <a:r>
              <a:rPr sz="2600" dirty="0">
                <a:latin typeface="Constantia"/>
                <a:cs typeface="Constantia"/>
              </a:rPr>
              <a:t>f</a:t>
            </a:r>
            <a:r>
              <a:rPr sz="2600" spc="-40" dirty="0">
                <a:latin typeface="Constantia"/>
                <a:cs typeface="Constantia"/>
              </a:rPr>
              <a:t>r</a:t>
            </a:r>
            <a:r>
              <a:rPr sz="2600" dirty="0">
                <a:latin typeface="Constantia"/>
                <a:cs typeface="Constantia"/>
              </a:rPr>
              <a:t>om?</a:t>
            </a:r>
            <a:endParaRPr lang="en-US" sz="2600" dirty="0">
              <a:latin typeface="Constantia"/>
              <a:cs typeface="Constantia"/>
            </a:endParaRPr>
          </a:p>
          <a:p>
            <a:pPr marL="286385" marR="5080" indent="-274320" algn="just">
              <a:lnSpc>
                <a:spcPct val="100000"/>
              </a:lnSpc>
              <a:spcBef>
                <a:spcPts val="105"/>
              </a:spcBef>
            </a:pPr>
            <a:endParaRPr sz="2600" dirty="0">
              <a:latin typeface="Constantia"/>
              <a:cs typeface="Constantia"/>
            </a:endParaRPr>
          </a:p>
          <a:p>
            <a:pPr marL="286385" marR="5715" indent="-274320" algn="just">
              <a:lnSpc>
                <a:spcPct val="100000"/>
              </a:lnSpc>
              <a:spcBef>
                <a:spcPts val="625"/>
              </a:spcBef>
            </a:pPr>
            <a:r>
              <a:rPr sz="2600" b="1" spc="-5" dirty="0">
                <a:latin typeface="Constantia"/>
                <a:cs typeface="Constantia"/>
              </a:rPr>
              <a:t>Solution</a:t>
            </a:r>
            <a:r>
              <a:rPr sz="2600" spc="-5" dirty="0">
                <a:latin typeface="Constantia"/>
                <a:cs typeface="Constantia"/>
              </a:rPr>
              <a:t>: The student can choose </a:t>
            </a:r>
            <a:r>
              <a:rPr sz="2600" dirty="0">
                <a:latin typeface="Constantia"/>
                <a:cs typeface="Constantia"/>
              </a:rPr>
              <a:t>a </a:t>
            </a:r>
            <a:r>
              <a:rPr sz="2600" spc="-10" dirty="0">
                <a:latin typeface="Constantia"/>
                <a:cs typeface="Constantia"/>
              </a:rPr>
              <a:t>project </a:t>
            </a:r>
            <a:r>
              <a:rPr sz="2600" spc="-15" dirty="0">
                <a:latin typeface="Constantia"/>
                <a:cs typeface="Constantia"/>
              </a:rPr>
              <a:t>from </a:t>
            </a:r>
            <a:r>
              <a:rPr sz="2600" spc="-5" dirty="0">
                <a:latin typeface="Constantia"/>
                <a:cs typeface="Constantia"/>
              </a:rPr>
              <a:t>the </a:t>
            </a:r>
            <a:r>
              <a:rPr sz="2600" spc="5" dirty="0">
                <a:latin typeface="Constantia"/>
                <a:cs typeface="Constantia"/>
              </a:rPr>
              <a:t>first </a:t>
            </a:r>
            <a:r>
              <a:rPr sz="2600" spc="10" dirty="0">
                <a:latin typeface="Constantia"/>
                <a:cs typeface="Constantia"/>
              </a:rPr>
              <a:t> </a:t>
            </a:r>
            <a:r>
              <a:rPr sz="2600" spc="-5" dirty="0">
                <a:latin typeface="Constantia"/>
                <a:cs typeface="Constantia"/>
              </a:rPr>
              <a:t>list in </a:t>
            </a:r>
            <a:r>
              <a:rPr sz="2600" spc="-20" dirty="0">
                <a:latin typeface="Constantia"/>
                <a:cs typeface="Constantia"/>
              </a:rPr>
              <a:t>23 </a:t>
            </a:r>
            <a:r>
              <a:rPr sz="2600" spc="-30" dirty="0">
                <a:latin typeface="Constantia"/>
                <a:cs typeface="Constantia"/>
              </a:rPr>
              <a:t>ways, </a:t>
            </a:r>
            <a:r>
              <a:rPr sz="2600" spc="-15" dirty="0">
                <a:latin typeface="Constantia"/>
                <a:cs typeface="Constantia"/>
              </a:rPr>
              <a:t>from </a:t>
            </a:r>
            <a:r>
              <a:rPr sz="2600" spc="-5" dirty="0">
                <a:latin typeface="Constantia"/>
                <a:cs typeface="Constantia"/>
              </a:rPr>
              <a:t>the </a:t>
            </a:r>
            <a:r>
              <a:rPr sz="2600" spc="-10" dirty="0">
                <a:latin typeface="Constantia"/>
                <a:cs typeface="Constantia"/>
              </a:rPr>
              <a:t>second </a:t>
            </a:r>
            <a:r>
              <a:rPr sz="2600" spc="-5" dirty="0">
                <a:latin typeface="Constantia"/>
                <a:cs typeface="Constantia"/>
              </a:rPr>
              <a:t>list in </a:t>
            </a:r>
            <a:r>
              <a:rPr sz="2600" spc="-20" dirty="0">
                <a:latin typeface="Constantia"/>
                <a:cs typeface="Constantia"/>
              </a:rPr>
              <a:t>15 </a:t>
            </a:r>
            <a:r>
              <a:rPr sz="2600" spc="-30" dirty="0">
                <a:latin typeface="Constantia"/>
                <a:cs typeface="Constantia"/>
              </a:rPr>
              <a:t>ways,</a:t>
            </a:r>
            <a:r>
              <a:rPr sz="2600" spc="-25" dirty="0">
                <a:latin typeface="Constantia"/>
                <a:cs typeface="Constantia"/>
              </a:rPr>
              <a:t> </a:t>
            </a:r>
            <a:r>
              <a:rPr sz="2600" dirty="0">
                <a:latin typeface="Constantia"/>
                <a:cs typeface="Constantia"/>
              </a:rPr>
              <a:t>and </a:t>
            </a:r>
            <a:r>
              <a:rPr sz="2600" spc="-20" dirty="0">
                <a:latin typeface="Constantia"/>
                <a:cs typeface="Constantia"/>
              </a:rPr>
              <a:t>from </a:t>
            </a:r>
            <a:r>
              <a:rPr sz="2600" spc="-640" dirty="0">
                <a:latin typeface="Constantia"/>
                <a:cs typeface="Constantia"/>
              </a:rPr>
              <a:t> </a:t>
            </a:r>
            <a:r>
              <a:rPr sz="2600" dirty="0">
                <a:latin typeface="Constantia"/>
                <a:cs typeface="Constantia"/>
              </a:rPr>
              <a:t>the</a:t>
            </a:r>
            <a:r>
              <a:rPr sz="2600" spc="-105" dirty="0">
                <a:latin typeface="Constantia"/>
                <a:cs typeface="Constantia"/>
              </a:rPr>
              <a:t> </a:t>
            </a:r>
            <a:r>
              <a:rPr sz="2600" spc="-10" dirty="0">
                <a:latin typeface="Constantia"/>
                <a:cs typeface="Constantia"/>
              </a:rPr>
              <a:t>third </a:t>
            </a:r>
            <a:r>
              <a:rPr sz="2600" dirty="0">
                <a:latin typeface="Constantia"/>
                <a:cs typeface="Constantia"/>
              </a:rPr>
              <a:t>list</a:t>
            </a:r>
            <a:r>
              <a:rPr sz="2600" spc="-90" dirty="0">
                <a:latin typeface="Constantia"/>
                <a:cs typeface="Constantia"/>
              </a:rPr>
              <a:t> </a:t>
            </a:r>
            <a:r>
              <a:rPr sz="2600" spc="-5" dirty="0">
                <a:latin typeface="Constantia"/>
                <a:cs typeface="Constantia"/>
              </a:rPr>
              <a:t>in</a:t>
            </a:r>
            <a:r>
              <a:rPr sz="2600" spc="-30" dirty="0">
                <a:latin typeface="Constantia"/>
                <a:cs typeface="Constantia"/>
              </a:rPr>
              <a:t> </a:t>
            </a:r>
            <a:r>
              <a:rPr sz="2600" spc="-10" dirty="0">
                <a:latin typeface="Constantia"/>
                <a:cs typeface="Constantia"/>
              </a:rPr>
              <a:t>19</a:t>
            </a:r>
            <a:r>
              <a:rPr sz="2600" spc="-75" dirty="0">
                <a:latin typeface="Constantia"/>
                <a:cs typeface="Constantia"/>
              </a:rPr>
              <a:t> </a:t>
            </a:r>
            <a:r>
              <a:rPr sz="2600" spc="-30" dirty="0">
                <a:latin typeface="Constantia"/>
                <a:cs typeface="Constantia"/>
              </a:rPr>
              <a:t>ways. </a:t>
            </a:r>
            <a:r>
              <a:rPr sz="2600" spc="-15" dirty="0">
                <a:latin typeface="Constantia"/>
                <a:cs typeface="Constantia"/>
              </a:rPr>
              <a:t>Hence,</a:t>
            </a:r>
            <a:r>
              <a:rPr sz="2600" spc="-35" dirty="0">
                <a:latin typeface="Constantia"/>
                <a:cs typeface="Constantia"/>
              </a:rPr>
              <a:t> </a:t>
            </a:r>
            <a:r>
              <a:rPr sz="2600" spc="-10" dirty="0">
                <a:latin typeface="Constantia"/>
                <a:cs typeface="Constantia"/>
              </a:rPr>
              <a:t>there</a:t>
            </a:r>
            <a:r>
              <a:rPr sz="2600" spc="-135" dirty="0">
                <a:latin typeface="Constantia"/>
                <a:cs typeface="Constantia"/>
              </a:rPr>
              <a:t> </a:t>
            </a:r>
            <a:r>
              <a:rPr sz="2600" spc="-15" dirty="0">
                <a:latin typeface="Constantia"/>
                <a:cs typeface="Constantia"/>
              </a:rPr>
              <a:t>are</a:t>
            </a:r>
            <a:endParaRPr sz="2600" dirty="0">
              <a:latin typeface="Constantia"/>
              <a:cs typeface="Constantia"/>
            </a:endParaRPr>
          </a:p>
          <a:p>
            <a:pPr marL="342900" algn="just">
              <a:lnSpc>
                <a:spcPct val="100000"/>
              </a:lnSpc>
              <a:spcBef>
                <a:spcPts val="625"/>
              </a:spcBef>
            </a:pPr>
            <a:r>
              <a:rPr sz="2600" spc="-35" dirty="0">
                <a:latin typeface="Constantia"/>
                <a:cs typeface="Constantia"/>
              </a:rPr>
              <a:t>2</a:t>
            </a:r>
            <a:r>
              <a:rPr sz="2600" dirty="0">
                <a:latin typeface="Constantia"/>
                <a:cs typeface="Constantia"/>
              </a:rPr>
              <a:t>3</a:t>
            </a:r>
            <a:r>
              <a:rPr sz="2600" spc="-10" dirty="0">
                <a:latin typeface="Constantia"/>
                <a:cs typeface="Constantia"/>
              </a:rPr>
              <a:t> </a:t>
            </a:r>
            <a:r>
              <a:rPr sz="2600" dirty="0">
                <a:latin typeface="Constantia"/>
                <a:cs typeface="Constantia"/>
              </a:rPr>
              <a:t>+</a:t>
            </a:r>
            <a:r>
              <a:rPr sz="2600" spc="-5" dirty="0">
                <a:latin typeface="Constantia"/>
                <a:cs typeface="Constantia"/>
              </a:rPr>
              <a:t> </a:t>
            </a:r>
            <a:r>
              <a:rPr sz="2600" spc="-40" dirty="0">
                <a:latin typeface="Constantia"/>
                <a:cs typeface="Constantia"/>
              </a:rPr>
              <a:t>1</a:t>
            </a:r>
            <a:r>
              <a:rPr sz="2600" dirty="0">
                <a:latin typeface="Constantia"/>
                <a:cs typeface="Constantia"/>
              </a:rPr>
              <a:t>5</a:t>
            </a:r>
            <a:r>
              <a:rPr sz="2600" spc="-10" dirty="0">
                <a:latin typeface="Constantia"/>
                <a:cs typeface="Constantia"/>
              </a:rPr>
              <a:t> </a:t>
            </a:r>
            <a:r>
              <a:rPr sz="2600" dirty="0">
                <a:latin typeface="Constantia"/>
                <a:cs typeface="Constantia"/>
              </a:rPr>
              <a:t>+</a:t>
            </a:r>
            <a:r>
              <a:rPr sz="2600" spc="-5" dirty="0">
                <a:latin typeface="Constantia"/>
                <a:cs typeface="Constantia"/>
              </a:rPr>
              <a:t> </a:t>
            </a:r>
            <a:r>
              <a:rPr sz="2600" spc="-15" dirty="0">
                <a:latin typeface="Constantia"/>
                <a:cs typeface="Constantia"/>
              </a:rPr>
              <a:t>1</a:t>
            </a:r>
            <a:r>
              <a:rPr sz="2600" dirty="0">
                <a:latin typeface="Constantia"/>
                <a:cs typeface="Constantia"/>
              </a:rPr>
              <a:t>9</a:t>
            </a:r>
            <a:r>
              <a:rPr sz="2600" spc="-15" dirty="0">
                <a:latin typeface="Constantia"/>
                <a:cs typeface="Constantia"/>
              </a:rPr>
              <a:t> </a:t>
            </a:r>
            <a:r>
              <a:rPr sz="2600" dirty="0">
                <a:latin typeface="Constantia"/>
                <a:cs typeface="Constantia"/>
              </a:rPr>
              <a:t>=</a:t>
            </a:r>
            <a:r>
              <a:rPr sz="2600" spc="-5" dirty="0">
                <a:latin typeface="Constantia"/>
                <a:cs typeface="Constantia"/>
              </a:rPr>
              <a:t> </a:t>
            </a:r>
            <a:r>
              <a:rPr sz="2600" dirty="0">
                <a:latin typeface="Constantia"/>
                <a:cs typeface="Constantia"/>
              </a:rPr>
              <a:t>57</a:t>
            </a:r>
            <a:r>
              <a:rPr sz="2600" spc="-40" dirty="0">
                <a:latin typeface="Constantia"/>
                <a:cs typeface="Constantia"/>
              </a:rPr>
              <a:t> </a:t>
            </a:r>
            <a:r>
              <a:rPr sz="2600" dirty="0">
                <a:latin typeface="Constantia"/>
                <a:cs typeface="Constantia"/>
              </a:rPr>
              <a:t>p</a:t>
            </a:r>
            <a:r>
              <a:rPr sz="2600" spc="-45" dirty="0">
                <a:latin typeface="Constantia"/>
                <a:cs typeface="Constantia"/>
              </a:rPr>
              <a:t>r</a:t>
            </a:r>
            <a:r>
              <a:rPr sz="2600" dirty="0">
                <a:latin typeface="Constantia"/>
                <a:cs typeface="Constantia"/>
              </a:rPr>
              <a:t>ojects</a:t>
            </a:r>
            <a:r>
              <a:rPr sz="2600" spc="-105" dirty="0">
                <a:latin typeface="Constantia"/>
                <a:cs typeface="Constantia"/>
              </a:rPr>
              <a:t> </a:t>
            </a:r>
            <a:r>
              <a:rPr sz="2600" spc="-35" dirty="0">
                <a:latin typeface="Constantia"/>
                <a:cs typeface="Constantia"/>
              </a:rPr>
              <a:t>t</a:t>
            </a:r>
            <a:r>
              <a:rPr sz="2600" dirty="0">
                <a:latin typeface="Constantia"/>
                <a:cs typeface="Constantia"/>
              </a:rPr>
              <a:t>o</a:t>
            </a:r>
            <a:r>
              <a:rPr sz="2600" spc="-155" dirty="0">
                <a:latin typeface="Constantia"/>
                <a:cs typeface="Constantia"/>
              </a:rPr>
              <a:t> </a:t>
            </a:r>
            <a:r>
              <a:rPr sz="2600" spc="-5" dirty="0">
                <a:latin typeface="Constantia"/>
                <a:cs typeface="Constantia"/>
              </a:rPr>
              <a:t>choos</a:t>
            </a:r>
            <a:r>
              <a:rPr sz="2600" dirty="0">
                <a:latin typeface="Constantia"/>
                <a:cs typeface="Constantia"/>
              </a:rPr>
              <a:t>e</a:t>
            </a:r>
            <a:r>
              <a:rPr sz="2600" spc="-85"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a:t>
            </a:r>
            <a:r>
              <a:rPr sz="2600" spc="-10" dirty="0">
                <a:latin typeface="Constantia"/>
                <a:cs typeface="Constantia"/>
              </a:rPr>
              <a:t>m</a:t>
            </a:r>
            <a:r>
              <a:rPr sz="2600" dirty="0">
                <a:latin typeface="Constantia"/>
                <a:cs typeface="Constantia"/>
              </a:rPr>
              <a:t>.</a:t>
            </a: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92389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331978"/>
            <a:ext cx="3239135"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Combinations</a:t>
            </a:r>
            <a:endParaRPr sz="4500" dirty="0">
              <a:latin typeface="Calibri"/>
              <a:cs typeface="Calibri"/>
            </a:endParaRPr>
          </a:p>
        </p:txBody>
      </p:sp>
      <p:sp>
        <p:nvSpPr>
          <p:cNvPr id="3" name="object 3"/>
          <p:cNvSpPr txBox="1"/>
          <p:nvPr/>
        </p:nvSpPr>
        <p:spPr>
          <a:xfrm>
            <a:off x="465015" y="1295400"/>
            <a:ext cx="7948930" cy="4230370"/>
          </a:xfrm>
          <a:prstGeom prst="rect">
            <a:avLst/>
          </a:prstGeom>
        </p:spPr>
        <p:txBody>
          <a:bodyPr vert="horz" wrap="square" lIns="0" tIns="13335" rIns="0" bIns="0" rtlCol="0">
            <a:spAutoFit/>
          </a:bodyPr>
          <a:lstStyle/>
          <a:p>
            <a:pPr marL="286385" marR="278130" indent="-36830">
              <a:lnSpc>
                <a:spcPct val="100000"/>
              </a:lnSpc>
              <a:spcBef>
                <a:spcPts val="105"/>
              </a:spcBef>
            </a:pPr>
            <a:r>
              <a:rPr sz="2600" b="1" spc="5" dirty="0">
                <a:latin typeface="Constantia"/>
                <a:cs typeface="Constantia"/>
              </a:rPr>
              <a:t>Definition</a:t>
            </a:r>
            <a:r>
              <a:rPr sz="2600" spc="5" dirty="0">
                <a:latin typeface="Constantia"/>
                <a:cs typeface="Constantia"/>
              </a:rPr>
              <a:t>:</a:t>
            </a:r>
            <a:r>
              <a:rPr sz="2600" spc="-60" dirty="0">
                <a:latin typeface="Constantia"/>
                <a:cs typeface="Constantia"/>
              </a:rPr>
              <a:t> </a:t>
            </a:r>
            <a:r>
              <a:rPr sz="2600" dirty="0">
                <a:latin typeface="Constantia"/>
                <a:cs typeface="Constantia"/>
              </a:rPr>
              <a:t>An</a:t>
            </a:r>
            <a:r>
              <a:rPr sz="2600" spc="-60" dirty="0">
                <a:latin typeface="Constantia"/>
                <a:cs typeface="Constantia"/>
              </a:rPr>
              <a:t> </a:t>
            </a:r>
            <a:r>
              <a:rPr sz="2600" i="1" spc="-5" dirty="0">
                <a:latin typeface="Constantia"/>
                <a:cs typeface="Constantia"/>
              </a:rPr>
              <a:t>r-combination</a:t>
            </a:r>
            <a:r>
              <a:rPr sz="2600" i="1" spc="-30"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elements</a:t>
            </a:r>
            <a:r>
              <a:rPr sz="2600" spc="-145"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a</a:t>
            </a:r>
            <a:r>
              <a:rPr sz="2600" spc="-120" dirty="0">
                <a:latin typeface="Constantia"/>
                <a:cs typeface="Constantia"/>
              </a:rPr>
              <a:t> </a:t>
            </a:r>
            <a:r>
              <a:rPr sz="2600" dirty="0">
                <a:latin typeface="Constantia"/>
                <a:cs typeface="Constantia"/>
              </a:rPr>
              <a:t>set</a:t>
            </a:r>
            <a:r>
              <a:rPr sz="2600" spc="-80" dirty="0">
                <a:latin typeface="Constantia"/>
                <a:cs typeface="Constantia"/>
              </a:rPr>
              <a:t> </a:t>
            </a:r>
            <a:r>
              <a:rPr sz="2600" spc="-5" dirty="0">
                <a:latin typeface="Constantia"/>
                <a:cs typeface="Constantia"/>
              </a:rPr>
              <a:t>is </a:t>
            </a:r>
            <a:r>
              <a:rPr sz="2600" spc="-640" dirty="0">
                <a:latin typeface="Constantia"/>
                <a:cs typeface="Constantia"/>
              </a:rPr>
              <a:t> </a:t>
            </a:r>
            <a:r>
              <a:rPr sz="2600" dirty="0">
                <a:latin typeface="Constantia"/>
                <a:cs typeface="Constantia"/>
              </a:rPr>
              <a:t>an</a:t>
            </a:r>
            <a:r>
              <a:rPr sz="2600" spc="-80" dirty="0">
                <a:latin typeface="Constantia"/>
                <a:cs typeface="Constantia"/>
              </a:rPr>
              <a:t> </a:t>
            </a:r>
            <a:r>
              <a:rPr sz="2600" spc="-10" dirty="0">
                <a:latin typeface="Constantia"/>
                <a:cs typeface="Constantia"/>
              </a:rPr>
              <a:t>unordered</a:t>
            </a:r>
            <a:r>
              <a:rPr sz="2600" spc="-65" dirty="0">
                <a:latin typeface="Constantia"/>
                <a:cs typeface="Constantia"/>
              </a:rPr>
              <a:t> </a:t>
            </a:r>
            <a:r>
              <a:rPr sz="2600" dirty="0">
                <a:latin typeface="Constantia"/>
                <a:cs typeface="Constantia"/>
              </a:rPr>
              <a:t>selection</a:t>
            </a:r>
            <a:r>
              <a:rPr sz="2600" spc="-130" dirty="0">
                <a:latin typeface="Constantia"/>
                <a:cs typeface="Constantia"/>
              </a:rPr>
              <a:t> </a:t>
            </a:r>
            <a:r>
              <a:rPr sz="2600" dirty="0">
                <a:latin typeface="Constantia"/>
                <a:cs typeface="Constantia"/>
              </a:rPr>
              <a:t>of</a:t>
            </a:r>
            <a:r>
              <a:rPr sz="2600" spc="5" dirty="0">
                <a:latin typeface="Constantia"/>
                <a:cs typeface="Constantia"/>
              </a:rPr>
              <a:t> </a:t>
            </a:r>
            <a:r>
              <a:rPr sz="2600" i="1" dirty="0">
                <a:latin typeface="Constantia"/>
                <a:cs typeface="Constantia"/>
              </a:rPr>
              <a:t>r</a:t>
            </a:r>
            <a:r>
              <a:rPr sz="2600" i="1" spc="-40" dirty="0">
                <a:latin typeface="Constantia"/>
                <a:cs typeface="Constantia"/>
              </a:rPr>
              <a:t> </a:t>
            </a:r>
            <a:r>
              <a:rPr sz="2600" dirty="0">
                <a:latin typeface="Constantia"/>
                <a:cs typeface="Constantia"/>
              </a:rPr>
              <a:t>elements</a:t>
            </a:r>
            <a:r>
              <a:rPr sz="2600" spc="-80" dirty="0">
                <a:latin typeface="Constantia"/>
                <a:cs typeface="Constantia"/>
              </a:rPr>
              <a:t> </a:t>
            </a:r>
            <a:r>
              <a:rPr sz="2600" spc="-10" dirty="0">
                <a:latin typeface="Constantia"/>
                <a:cs typeface="Constantia"/>
              </a:rPr>
              <a:t>from</a:t>
            </a:r>
            <a:r>
              <a:rPr sz="2600" spc="-80" dirty="0">
                <a:latin typeface="Constantia"/>
                <a:cs typeface="Constantia"/>
              </a:rPr>
              <a:t> </a:t>
            </a:r>
            <a:r>
              <a:rPr sz="2600" dirty="0">
                <a:latin typeface="Constantia"/>
                <a:cs typeface="Constantia"/>
              </a:rPr>
              <a:t>the</a:t>
            </a:r>
            <a:r>
              <a:rPr sz="2600" spc="-120" dirty="0">
                <a:latin typeface="Constantia"/>
                <a:cs typeface="Constantia"/>
              </a:rPr>
              <a:t> </a:t>
            </a:r>
            <a:r>
              <a:rPr sz="2600" dirty="0">
                <a:latin typeface="Constantia"/>
                <a:cs typeface="Constantia"/>
              </a:rPr>
              <a:t>set.</a:t>
            </a:r>
          </a:p>
          <a:p>
            <a:pPr marL="286385" marR="140335">
              <a:lnSpc>
                <a:spcPct val="100000"/>
              </a:lnSpc>
              <a:tabLst>
                <a:tab pos="1833880" algn="l"/>
              </a:tabLst>
            </a:pPr>
            <a:r>
              <a:rPr sz="2600" spc="-5" dirty="0">
                <a:latin typeface="Constantia"/>
                <a:cs typeface="Constantia"/>
              </a:rPr>
              <a:t>Thus,</a:t>
            </a:r>
            <a:r>
              <a:rPr sz="2600" spc="-80" dirty="0">
                <a:latin typeface="Constantia"/>
                <a:cs typeface="Constantia"/>
              </a:rPr>
              <a:t> </a:t>
            </a:r>
            <a:r>
              <a:rPr sz="2600" dirty="0">
                <a:latin typeface="Constantia"/>
                <a:cs typeface="Constantia"/>
              </a:rPr>
              <a:t>an	</a:t>
            </a:r>
            <a:r>
              <a:rPr sz="2600" i="1" spc="-5" dirty="0">
                <a:latin typeface="Constantia"/>
                <a:cs typeface="Constantia"/>
              </a:rPr>
              <a:t>r</a:t>
            </a:r>
            <a:r>
              <a:rPr sz="2600" spc="-5" dirty="0">
                <a:latin typeface="Constantia"/>
                <a:cs typeface="Constantia"/>
              </a:rPr>
              <a:t>-combination</a:t>
            </a:r>
            <a:r>
              <a:rPr sz="2600" spc="-65" dirty="0">
                <a:latin typeface="Constantia"/>
                <a:cs typeface="Constantia"/>
              </a:rPr>
              <a:t> </a:t>
            </a:r>
            <a:r>
              <a:rPr sz="2600" spc="-5" dirty="0">
                <a:latin typeface="Constantia"/>
                <a:cs typeface="Constantia"/>
              </a:rPr>
              <a:t>is</a:t>
            </a:r>
            <a:r>
              <a:rPr sz="2600" spc="-125" dirty="0">
                <a:latin typeface="Constantia"/>
                <a:cs typeface="Constantia"/>
              </a:rPr>
              <a:t> </a:t>
            </a:r>
            <a:r>
              <a:rPr sz="2600" spc="-5" dirty="0">
                <a:latin typeface="Constantia"/>
                <a:cs typeface="Constantia"/>
              </a:rPr>
              <a:t>simply</a:t>
            </a:r>
            <a:r>
              <a:rPr sz="2600" spc="-150" dirty="0">
                <a:latin typeface="Constantia"/>
                <a:cs typeface="Constantia"/>
              </a:rPr>
              <a:t> </a:t>
            </a:r>
            <a:r>
              <a:rPr sz="2600" dirty="0">
                <a:latin typeface="Constantia"/>
                <a:cs typeface="Constantia"/>
              </a:rPr>
              <a:t>a</a:t>
            </a:r>
            <a:r>
              <a:rPr sz="2600" spc="-130" dirty="0">
                <a:latin typeface="Constantia"/>
                <a:cs typeface="Constantia"/>
              </a:rPr>
              <a:t> </a:t>
            </a:r>
            <a:r>
              <a:rPr sz="2600" dirty="0">
                <a:latin typeface="Constantia"/>
                <a:cs typeface="Constantia"/>
              </a:rPr>
              <a:t>subset</a:t>
            </a:r>
            <a:r>
              <a:rPr sz="2600" spc="-160" dirty="0">
                <a:latin typeface="Constantia"/>
                <a:cs typeface="Constantia"/>
              </a:rPr>
              <a:t> </a:t>
            </a:r>
            <a:r>
              <a:rPr sz="2600" dirty="0">
                <a:latin typeface="Constantia"/>
                <a:cs typeface="Constantia"/>
              </a:rPr>
              <a:t>of</a:t>
            </a:r>
            <a:r>
              <a:rPr sz="2600" spc="15" dirty="0">
                <a:latin typeface="Constantia"/>
                <a:cs typeface="Constantia"/>
              </a:rPr>
              <a:t> </a:t>
            </a:r>
            <a:r>
              <a:rPr sz="2600" spc="-5" dirty="0">
                <a:latin typeface="Constantia"/>
                <a:cs typeface="Constantia"/>
              </a:rPr>
              <a:t>the</a:t>
            </a:r>
            <a:r>
              <a:rPr sz="2600" spc="-130" dirty="0">
                <a:latin typeface="Constantia"/>
                <a:cs typeface="Constantia"/>
              </a:rPr>
              <a:t> </a:t>
            </a:r>
            <a:r>
              <a:rPr sz="2600" dirty="0">
                <a:latin typeface="Constantia"/>
                <a:cs typeface="Constantia"/>
              </a:rPr>
              <a:t>set </a:t>
            </a:r>
            <a:r>
              <a:rPr sz="2600" spc="-640" dirty="0">
                <a:latin typeface="Constantia"/>
                <a:cs typeface="Constantia"/>
              </a:rPr>
              <a:t> </a:t>
            </a:r>
            <a:r>
              <a:rPr sz="2600" dirty="0">
                <a:latin typeface="Constantia"/>
                <a:cs typeface="Constantia"/>
              </a:rPr>
              <a:t>with</a:t>
            </a:r>
            <a:r>
              <a:rPr sz="2600" spc="-60" dirty="0">
                <a:latin typeface="Constantia"/>
                <a:cs typeface="Constantia"/>
              </a:rPr>
              <a:t> </a:t>
            </a:r>
            <a:r>
              <a:rPr sz="2600" i="1" dirty="0">
                <a:latin typeface="Constantia"/>
                <a:cs typeface="Constantia"/>
              </a:rPr>
              <a:t>r</a:t>
            </a:r>
            <a:r>
              <a:rPr sz="2600" i="1" spc="-40" dirty="0">
                <a:latin typeface="Constantia"/>
                <a:cs typeface="Constantia"/>
              </a:rPr>
              <a:t> </a:t>
            </a:r>
            <a:r>
              <a:rPr sz="2600" spc="-5" dirty="0">
                <a:latin typeface="Constantia"/>
                <a:cs typeface="Constantia"/>
              </a:rPr>
              <a:t>elements.</a:t>
            </a:r>
            <a:endParaRPr sz="2600" dirty="0">
              <a:latin typeface="Constantia"/>
              <a:cs typeface="Constantia"/>
            </a:endParaRPr>
          </a:p>
          <a:p>
            <a:pPr marL="286385" marR="59690" indent="-274320">
              <a:lnSpc>
                <a:spcPct val="100000"/>
              </a:lnSpc>
              <a:spcBef>
                <a:spcPts val="625"/>
              </a:spcBef>
              <a:buClr>
                <a:srgbClr val="0AD0D9"/>
              </a:buClr>
              <a:buSzPct val="94230"/>
              <a:buFont typeface="Segoe UI Symbol"/>
              <a:buChar char="⚫"/>
              <a:tabLst>
                <a:tab pos="287020" algn="l"/>
              </a:tabLst>
            </a:pPr>
            <a:r>
              <a:rPr sz="2600" spc="-5" dirty="0">
                <a:latin typeface="Constantia"/>
                <a:cs typeface="Constantia"/>
              </a:rPr>
              <a:t>The</a:t>
            </a:r>
            <a:r>
              <a:rPr sz="2600" spc="-55" dirty="0">
                <a:latin typeface="Constantia"/>
                <a:cs typeface="Constantia"/>
              </a:rPr>
              <a:t> </a:t>
            </a:r>
            <a:r>
              <a:rPr sz="2600" dirty="0">
                <a:latin typeface="Constantia"/>
                <a:cs typeface="Constantia"/>
              </a:rPr>
              <a:t>number</a:t>
            </a:r>
            <a:r>
              <a:rPr sz="2600" spc="-165" dirty="0">
                <a:latin typeface="Constantia"/>
                <a:cs typeface="Constantia"/>
              </a:rPr>
              <a:t> </a:t>
            </a:r>
            <a:r>
              <a:rPr sz="2600" dirty="0">
                <a:latin typeface="Constantia"/>
                <a:cs typeface="Constantia"/>
              </a:rPr>
              <a:t>of</a:t>
            </a:r>
            <a:r>
              <a:rPr sz="2600" spc="10" dirty="0">
                <a:latin typeface="Constantia"/>
                <a:cs typeface="Constantia"/>
              </a:rPr>
              <a:t> </a:t>
            </a:r>
            <a:r>
              <a:rPr sz="2600" i="1" spc="-5" dirty="0">
                <a:latin typeface="Constantia"/>
                <a:cs typeface="Constantia"/>
              </a:rPr>
              <a:t>r</a:t>
            </a:r>
            <a:r>
              <a:rPr sz="2600" spc="-5" dirty="0">
                <a:latin typeface="Constantia"/>
                <a:cs typeface="Constantia"/>
              </a:rPr>
              <a:t>-combinations</a:t>
            </a:r>
            <a:r>
              <a:rPr sz="2600" spc="-135" dirty="0">
                <a:latin typeface="Constantia"/>
                <a:cs typeface="Constantia"/>
              </a:rPr>
              <a:t> </a:t>
            </a:r>
            <a:r>
              <a:rPr sz="2600" dirty="0">
                <a:latin typeface="Constantia"/>
                <a:cs typeface="Constantia"/>
              </a:rPr>
              <a:t>of</a:t>
            </a:r>
            <a:r>
              <a:rPr sz="2600" spc="-35" dirty="0">
                <a:latin typeface="Constantia"/>
                <a:cs typeface="Constantia"/>
              </a:rPr>
              <a:t> </a:t>
            </a:r>
            <a:r>
              <a:rPr sz="2600" dirty="0">
                <a:latin typeface="Constantia"/>
                <a:cs typeface="Constantia"/>
              </a:rPr>
              <a:t>a</a:t>
            </a:r>
            <a:r>
              <a:rPr sz="2600" spc="-125" dirty="0">
                <a:latin typeface="Constantia"/>
                <a:cs typeface="Constantia"/>
              </a:rPr>
              <a:t> </a:t>
            </a:r>
            <a:r>
              <a:rPr sz="2600" dirty="0">
                <a:latin typeface="Constantia"/>
                <a:cs typeface="Constantia"/>
              </a:rPr>
              <a:t>set</a:t>
            </a:r>
            <a:r>
              <a:rPr sz="2600" spc="-140" dirty="0">
                <a:latin typeface="Constantia"/>
                <a:cs typeface="Constantia"/>
              </a:rPr>
              <a:t> </a:t>
            </a:r>
            <a:r>
              <a:rPr sz="2600" dirty="0">
                <a:latin typeface="Constantia"/>
                <a:cs typeface="Constantia"/>
              </a:rPr>
              <a:t>with</a:t>
            </a:r>
            <a:r>
              <a:rPr sz="2600" spc="-60" dirty="0">
                <a:latin typeface="Constantia"/>
                <a:cs typeface="Constantia"/>
              </a:rPr>
              <a:t> </a:t>
            </a:r>
            <a:r>
              <a:rPr sz="2600" dirty="0">
                <a:latin typeface="Constantia"/>
                <a:cs typeface="Constantia"/>
              </a:rPr>
              <a:t>n</a:t>
            </a:r>
            <a:r>
              <a:rPr sz="2600" spc="-110" dirty="0">
                <a:latin typeface="Constantia"/>
                <a:cs typeface="Constantia"/>
              </a:rPr>
              <a:t> </a:t>
            </a:r>
            <a:r>
              <a:rPr sz="2600" spc="-5" dirty="0">
                <a:latin typeface="Constantia"/>
                <a:cs typeface="Constantia"/>
              </a:rPr>
              <a:t>distinct </a:t>
            </a:r>
            <a:r>
              <a:rPr sz="2600" spc="-635" dirty="0">
                <a:latin typeface="Constantia"/>
                <a:cs typeface="Constantia"/>
              </a:rPr>
              <a:t> </a:t>
            </a:r>
            <a:r>
              <a:rPr sz="2600" dirty="0">
                <a:latin typeface="Constantia"/>
                <a:cs typeface="Constantia"/>
              </a:rPr>
              <a:t>elements</a:t>
            </a:r>
            <a:r>
              <a:rPr sz="2600" spc="-75" dirty="0">
                <a:latin typeface="Constantia"/>
                <a:cs typeface="Constantia"/>
              </a:rPr>
              <a:t> </a:t>
            </a:r>
            <a:r>
              <a:rPr sz="2600" spc="-5" dirty="0">
                <a:latin typeface="Constantia"/>
                <a:cs typeface="Constantia"/>
              </a:rPr>
              <a:t>is</a:t>
            </a:r>
            <a:r>
              <a:rPr sz="2600" spc="-110" dirty="0">
                <a:latin typeface="Constantia"/>
                <a:cs typeface="Constantia"/>
              </a:rPr>
              <a:t> </a:t>
            </a:r>
            <a:r>
              <a:rPr sz="2600" spc="-10" dirty="0">
                <a:latin typeface="Constantia"/>
                <a:cs typeface="Constantia"/>
              </a:rPr>
              <a:t>denoted</a:t>
            </a:r>
            <a:r>
              <a:rPr sz="2600" spc="-25" dirty="0">
                <a:latin typeface="Constantia"/>
                <a:cs typeface="Constantia"/>
              </a:rPr>
              <a:t> </a:t>
            </a:r>
            <a:r>
              <a:rPr sz="2600" spc="-15" dirty="0">
                <a:latin typeface="Constantia"/>
                <a:cs typeface="Constantia"/>
              </a:rPr>
              <a:t>by</a:t>
            </a:r>
            <a:r>
              <a:rPr sz="2600" spc="-10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10" dirty="0">
                <a:latin typeface="Constantia"/>
                <a:cs typeface="Constantia"/>
              </a:rPr>
              <a:t> </a:t>
            </a:r>
            <a:r>
              <a:rPr sz="2600" i="1" dirty="0">
                <a:latin typeface="Constantia"/>
                <a:cs typeface="Constantia"/>
              </a:rPr>
              <a:t>r</a:t>
            </a:r>
            <a:r>
              <a:rPr sz="2600" dirty="0">
                <a:latin typeface="Constantia"/>
                <a:cs typeface="Constantia"/>
              </a:rPr>
              <a:t>).</a:t>
            </a:r>
          </a:p>
          <a:p>
            <a:pPr>
              <a:lnSpc>
                <a:spcPct val="100000"/>
              </a:lnSpc>
              <a:spcBef>
                <a:spcPts val="25"/>
              </a:spcBef>
              <a:buClr>
                <a:srgbClr val="0AD0D9"/>
              </a:buClr>
              <a:buFont typeface="Segoe UI Symbol"/>
              <a:buChar char="⚫"/>
            </a:pPr>
            <a:endParaRPr sz="3550" dirty="0">
              <a:latin typeface="Constantia"/>
              <a:cs typeface="Constantia"/>
            </a:endParaRPr>
          </a:p>
          <a:p>
            <a:pPr marL="286385" marR="5080" indent="-274320">
              <a:lnSpc>
                <a:spcPct val="100400"/>
              </a:lnSpc>
              <a:buClr>
                <a:srgbClr val="0AD0D9"/>
              </a:buClr>
              <a:buSzPct val="94230"/>
              <a:buFont typeface="Segoe UI Symbol"/>
              <a:buChar char="⚫"/>
              <a:tabLst>
                <a:tab pos="287020" algn="l"/>
                <a:tab pos="2966085" algn="l"/>
              </a:tabLst>
            </a:pPr>
            <a:r>
              <a:rPr sz="2600" spc="-5" dirty="0">
                <a:latin typeface="Constantia"/>
                <a:cs typeface="Constantia"/>
              </a:rPr>
              <a:t>The</a:t>
            </a:r>
            <a:r>
              <a:rPr sz="2600" spc="-40" dirty="0">
                <a:latin typeface="Constantia"/>
                <a:cs typeface="Constantia"/>
              </a:rPr>
              <a:t> </a:t>
            </a:r>
            <a:r>
              <a:rPr sz="2600" spc="-5" dirty="0">
                <a:latin typeface="Constantia"/>
                <a:cs typeface="Constantia"/>
              </a:rPr>
              <a:t>notation	</a:t>
            </a:r>
            <a:r>
              <a:rPr sz="2600" spc="-10" dirty="0">
                <a:latin typeface="Constantia"/>
                <a:cs typeface="Constantia"/>
              </a:rPr>
              <a:t>is</a:t>
            </a:r>
            <a:r>
              <a:rPr sz="2600" spc="-110" dirty="0">
                <a:latin typeface="Constantia"/>
                <a:cs typeface="Constantia"/>
              </a:rPr>
              <a:t> </a:t>
            </a:r>
            <a:r>
              <a:rPr sz="2600" dirty="0">
                <a:latin typeface="Constantia"/>
                <a:cs typeface="Constantia"/>
              </a:rPr>
              <a:t>also</a:t>
            </a:r>
            <a:r>
              <a:rPr sz="2600" spc="-125" dirty="0">
                <a:latin typeface="Constantia"/>
                <a:cs typeface="Constantia"/>
              </a:rPr>
              <a:t> </a:t>
            </a:r>
            <a:r>
              <a:rPr sz="2600" dirty="0">
                <a:latin typeface="Constantia"/>
                <a:cs typeface="Constantia"/>
              </a:rPr>
              <a:t>used</a:t>
            </a:r>
            <a:r>
              <a:rPr sz="2600" spc="-80" dirty="0">
                <a:latin typeface="Constantia"/>
                <a:cs typeface="Constantia"/>
              </a:rPr>
              <a:t> </a:t>
            </a:r>
            <a:r>
              <a:rPr sz="2600" dirty="0">
                <a:latin typeface="Constantia"/>
                <a:cs typeface="Constantia"/>
              </a:rPr>
              <a:t>and</a:t>
            </a:r>
            <a:r>
              <a:rPr sz="2600" spc="5" dirty="0">
                <a:latin typeface="Constantia"/>
                <a:cs typeface="Constantia"/>
              </a:rPr>
              <a:t> </a:t>
            </a:r>
            <a:r>
              <a:rPr sz="2600" spc="-5" dirty="0">
                <a:latin typeface="Constantia"/>
                <a:cs typeface="Constantia"/>
              </a:rPr>
              <a:t>is</a:t>
            </a:r>
            <a:r>
              <a:rPr sz="2600" spc="-130" dirty="0">
                <a:latin typeface="Constantia"/>
                <a:cs typeface="Constantia"/>
              </a:rPr>
              <a:t> </a:t>
            </a:r>
            <a:r>
              <a:rPr sz="2600" spc="-5" dirty="0">
                <a:latin typeface="Constantia"/>
                <a:cs typeface="Constantia"/>
              </a:rPr>
              <a:t>called</a:t>
            </a:r>
            <a:r>
              <a:rPr sz="2600" spc="-75" dirty="0">
                <a:latin typeface="Constantia"/>
                <a:cs typeface="Constantia"/>
              </a:rPr>
              <a:t> </a:t>
            </a:r>
            <a:r>
              <a:rPr sz="2600" dirty="0">
                <a:latin typeface="Constantia"/>
                <a:cs typeface="Constantia"/>
              </a:rPr>
              <a:t>a</a:t>
            </a:r>
            <a:r>
              <a:rPr sz="2600" spc="-150" dirty="0">
                <a:latin typeface="Constantia"/>
                <a:cs typeface="Constantia"/>
              </a:rPr>
              <a:t> </a:t>
            </a:r>
            <a:r>
              <a:rPr sz="2600" i="1" spc="-5" dirty="0">
                <a:latin typeface="Constantia"/>
                <a:cs typeface="Constantia"/>
              </a:rPr>
              <a:t>binomial </a:t>
            </a:r>
            <a:r>
              <a:rPr sz="2600" i="1" spc="-600" dirty="0">
                <a:latin typeface="Constantia"/>
                <a:cs typeface="Constantia"/>
              </a:rPr>
              <a:t> </a:t>
            </a:r>
            <a:r>
              <a:rPr sz="2600" i="1" spc="5" dirty="0">
                <a:latin typeface="Constantia"/>
                <a:cs typeface="Constantia"/>
              </a:rPr>
              <a:t>coefficient</a:t>
            </a:r>
            <a:r>
              <a:rPr sz="2600" spc="5" dirty="0">
                <a:latin typeface="Constantia"/>
                <a:cs typeface="Constantia"/>
              </a:rPr>
              <a:t>.</a:t>
            </a:r>
            <a:r>
              <a:rPr sz="2600" dirty="0">
                <a:latin typeface="Constantia"/>
                <a:cs typeface="Constantia"/>
              </a:rPr>
              <a:t> </a:t>
            </a:r>
            <a:r>
              <a:rPr sz="2600" spc="-60" dirty="0">
                <a:latin typeface="Constantia"/>
                <a:cs typeface="Constantia"/>
              </a:rPr>
              <a:t>(</a:t>
            </a:r>
            <a:r>
              <a:rPr sz="2600" i="1" spc="-60" dirty="0">
                <a:latin typeface="Constantia"/>
                <a:cs typeface="Constantia"/>
              </a:rPr>
              <a:t>We</a:t>
            </a:r>
            <a:r>
              <a:rPr sz="2600" i="1" dirty="0">
                <a:latin typeface="Constantia"/>
                <a:cs typeface="Constantia"/>
              </a:rPr>
              <a:t> </a:t>
            </a:r>
            <a:r>
              <a:rPr sz="2600" i="1" spc="-5" dirty="0">
                <a:latin typeface="Constantia"/>
                <a:cs typeface="Constantia"/>
              </a:rPr>
              <a:t>will see</a:t>
            </a:r>
            <a:r>
              <a:rPr sz="2600" i="1" spc="-15" dirty="0">
                <a:latin typeface="Constantia"/>
                <a:cs typeface="Constantia"/>
              </a:rPr>
              <a:t> the</a:t>
            </a:r>
            <a:r>
              <a:rPr sz="2600" i="1" spc="-5" dirty="0">
                <a:latin typeface="Constantia"/>
                <a:cs typeface="Constantia"/>
              </a:rPr>
              <a:t> </a:t>
            </a:r>
            <a:r>
              <a:rPr sz="2600" i="1" spc="-10" dirty="0">
                <a:latin typeface="Constantia"/>
                <a:cs typeface="Constantia"/>
              </a:rPr>
              <a:t>notation</a:t>
            </a:r>
            <a:r>
              <a:rPr sz="2600" i="1" spc="-5" dirty="0">
                <a:latin typeface="Constantia"/>
                <a:cs typeface="Constantia"/>
              </a:rPr>
              <a:t> again</a:t>
            </a:r>
            <a:r>
              <a:rPr sz="2600" i="1" spc="10" dirty="0">
                <a:latin typeface="Constantia"/>
                <a:cs typeface="Constantia"/>
              </a:rPr>
              <a:t> </a:t>
            </a:r>
            <a:r>
              <a:rPr sz="2600" i="1" dirty="0">
                <a:latin typeface="Constantia"/>
                <a:cs typeface="Constantia"/>
              </a:rPr>
              <a:t>in</a:t>
            </a:r>
            <a:r>
              <a:rPr sz="2600" i="1" spc="5" dirty="0">
                <a:latin typeface="Constantia"/>
                <a:cs typeface="Constantia"/>
              </a:rPr>
              <a:t> </a:t>
            </a:r>
            <a:r>
              <a:rPr sz="2600" i="1" spc="-20" dirty="0">
                <a:latin typeface="Constantia"/>
                <a:cs typeface="Constantia"/>
              </a:rPr>
              <a:t>the </a:t>
            </a:r>
            <a:r>
              <a:rPr sz="2600" i="1" spc="-15" dirty="0">
                <a:latin typeface="Constantia"/>
                <a:cs typeface="Constantia"/>
              </a:rPr>
              <a:t> </a:t>
            </a:r>
            <a:r>
              <a:rPr sz="2600" i="1" dirty="0">
                <a:latin typeface="Constantia"/>
                <a:cs typeface="Constantia"/>
              </a:rPr>
              <a:t>binomial</a:t>
            </a:r>
            <a:r>
              <a:rPr sz="2600" i="1" spc="-10" dirty="0">
                <a:latin typeface="Constantia"/>
                <a:cs typeface="Constantia"/>
              </a:rPr>
              <a:t> theorem </a:t>
            </a:r>
            <a:r>
              <a:rPr sz="2600" i="1" dirty="0">
                <a:latin typeface="Constantia"/>
                <a:cs typeface="Constantia"/>
              </a:rPr>
              <a:t>in </a:t>
            </a:r>
            <a:r>
              <a:rPr sz="2600" i="1" spc="-5" dirty="0">
                <a:latin typeface="Constantia"/>
                <a:cs typeface="Constantia"/>
              </a:rPr>
              <a:t>Section</a:t>
            </a:r>
            <a:r>
              <a:rPr sz="2600" spc="-5" dirty="0">
                <a:latin typeface="Constantia"/>
                <a:cs typeface="Constantia"/>
              </a:rPr>
              <a:t>.</a:t>
            </a:r>
            <a:r>
              <a:rPr sz="2600" spc="-100" dirty="0">
                <a:latin typeface="Constantia"/>
                <a:cs typeface="Constantia"/>
              </a:rPr>
              <a:t> </a:t>
            </a:r>
            <a:r>
              <a:rPr sz="2600" dirty="0">
                <a:latin typeface="Cambria Math"/>
                <a:cs typeface="Cambria Math"/>
              </a:rPr>
              <a:t>6</a:t>
            </a:r>
            <a:r>
              <a:rPr sz="2600" dirty="0">
                <a:latin typeface="Constantia"/>
                <a:cs typeface="Constantia"/>
              </a:rPr>
              <a:t>.</a:t>
            </a:r>
            <a:r>
              <a:rPr sz="2600" dirty="0">
                <a:latin typeface="Cambria Math"/>
                <a:cs typeface="Cambria Math"/>
              </a:rPr>
              <a:t>4</a:t>
            </a:r>
            <a:r>
              <a:rPr sz="2600" dirty="0">
                <a:latin typeface="Constantia"/>
                <a:cs typeface="Constantia"/>
              </a:rPr>
              <a:t>)</a:t>
            </a:r>
          </a:p>
        </p:txBody>
      </p:sp>
      <p:pic>
        <p:nvPicPr>
          <p:cNvPr id="4" name="object 4"/>
          <p:cNvPicPr/>
          <p:nvPr/>
        </p:nvPicPr>
        <p:blipFill>
          <a:blip r:embed="rId2" cstate="print"/>
          <a:stretch>
            <a:fillRect/>
          </a:stretch>
        </p:blipFill>
        <p:spPr>
          <a:xfrm>
            <a:off x="2743200" y="4114800"/>
            <a:ext cx="533400" cy="483107"/>
          </a:xfrm>
          <a:prstGeom prst="rect">
            <a:avLst/>
          </a:prstGeom>
        </p:spPr>
      </p:pic>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72857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0"/>
            <a:ext cx="3239135"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Combinations</a:t>
            </a:r>
            <a:endParaRPr sz="4500" dirty="0">
              <a:latin typeface="Calibri"/>
              <a:cs typeface="Calibri"/>
            </a:endParaRPr>
          </a:p>
        </p:txBody>
      </p:sp>
      <p:sp>
        <p:nvSpPr>
          <p:cNvPr id="3" name="object 3"/>
          <p:cNvSpPr txBox="1"/>
          <p:nvPr/>
        </p:nvSpPr>
        <p:spPr>
          <a:xfrm>
            <a:off x="457200" y="609600"/>
            <a:ext cx="8686800" cy="1814599"/>
          </a:xfrm>
          <a:prstGeom prst="rect">
            <a:avLst/>
          </a:prstGeom>
        </p:spPr>
        <p:txBody>
          <a:bodyPr vert="horz" wrap="square" lIns="0" tIns="95250" rIns="0" bIns="0" rtlCol="0">
            <a:spAutoFit/>
          </a:bodyPr>
          <a:lstStyle/>
          <a:p>
            <a:pPr marL="12700">
              <a:lnSpc>
                <a:spcPct val="100000"/>
              </a:lnSpc>
              <a:spcBef>
                <a:spcPts val="750"/>
              </a:spcBef>
            </a:pPr>
            <a:r>
              <a:rPr sz="2000" b="1" spc="-5" dirty="0">
                <a:latin typeface="Constantia"/>
                <a:cs typeface="Constantia"/>
              </a:rPr>
              <a:t>Example</a:t>
            </a:r>
            <a:r>
              <a:rPr sz="2000" spc="-5" dirty="0">
                <a:latin typeface="Constantia"/>
                <a:cs typeface="Constantia"/>
              </a:rPr>
              <a:t>:</a:t>
            </a:r>
            <a:endParaRPr sz="2000" dirty="0">
              <a:latin typeface="Constantia"/>
              <a:cs typeface="Constantia"/>
            </a:endParaRPr>
          </a:p>
          <a:p>
            <a:pPr marL="286385" marR="5080" indent="-274320">
              <a:lnSpc>
                <a:spcPct val="99600"/>
              </a:lnSpc>
              <a:spcBef>
                <a:spcPts val="660"/>
              </a:spcBef>
              <a:buClr>
                <a:srgbClr val="0AD0D9"/>
              </a:buClr>
              <a:buSzPct val="94230"/>
              <a:buFont typeface="Segoe UI Symbol"/>
              <a:buChar char="⚫"/>
              <a:tabLst>
                <a:tab pos="287020" algn="l"/>
              </a:tabLst>
            </a:pPr>
            <a:r>
              <a:rPr sz="2000" spc="10" dirty="0">
                <a:latin typeface="Constantia"/>
                <a:cs typeface="Constantia"/>
              </a:rPr>
              <a:t>Let </a:t>
            </a:r>
            <a:r>
              <a:rPr sz="2000" i="1" dirty="0">
                <a:latin typeface="Constantia"/>
                <a:cs typeface="Constantia"/>
              </a:rPr>
              <a:t>S </a:t>
            </a:r>
            <a:r>
              <a:rPr sz="2000" spc="-5" dirty="0">
                <a:latin typeface="Constantia"/>
                <a:cs typeface="Constantia"/>
              </a:rPr>
              <a:t>be the </a:t>
            </a:r>
            <a:r>
              <a:rPr sz="2000" dirty="0">
                <a:latin typeface="Constantia"/>
                <a:cs typeface="Constantia"/>
              </a:rPr>
              <a:t>set </a:t>
            </a:r>
            <a:r>
              <a:rPr sz="2000" spc="-5" dirty="0">
                <a:latin typeface="Constantia"/>
                <a:cs typeface="Constantia"/>
              </a:rPr>
              <a:t>{</a:t>
            </a:r>
            <a:r>
              <a:rPr sz="2000" i="1" spc="-5" dirty="0">
                <a:latin typeface="Constantia"/>
                <a:cs typeface="Constantia"/>
              </a:rPr>
              <a:t>a</a:t>
            </a:r>
            <a:r>
              <a:rPr sz="2000" spc="-5" dirty="0">
                <a:latin typeface="Constantia"/>
                <a:cs typeface="Constantia"/>
              </a:rPr>
              <a:t>, </a:t>
            </a:r>
            <a:r>
              <a:rPr sz="2000" i="1" dirty="0">
                <a:latin typeface="Constantia"/>
                <a:cs typeface="Constantia"/>
              </a:rPr>
              <a:t>b</a:t>
            </a:r>
            <a:r>
              <a:rPr sz="2000" dirty="0">
                <a:latin typeface="Constantia"/>
                <a:cs typeface="Constantia"/>
              </a:rPr>
              <a:t>, </a:t>
            </a:r>
            <a:r>
              <a:rPr sz="2000" i="1" spc="-5" dirty="0">
                <a:latin typeface="Constantia"/>
                <a:cs typeface="Constantia"/>
              </a:rPr>
              <a:t>c</a:t>
            </a:r>
            <a:r>
              <a:rPr sz="2000" spc="-5" dirty="0">
                <a:latin typeface="Constantia"/>
                <a:cs typeface="Constantia"/>
              </a:rPr>
              <a:t>, </a:t>
            </a:r>
            <a:r>
              <a:rPr sz="2000" i="1" dirty="0">
                <a:latin typeface="Constantia"/>
                <a:cs typeface="Constantia"/>
              </a:rPr>
              <a:t>d</a:t>
            </a:r>
            <a:r>
              <a:rPr sz="2000" dirty="0">
                <a:latin typeface="Constantia"/>
                <a:cs typeface="Constantia"/>
              </a:rPr>
              <a:t>}. </a:t>
            </a:r>
            <a:r>
              <a:rPr sz="2000" spc="-5" dirty="0">
                <a:latin typeface="Constantia"/>
                <a:cs typeface="Constantia"/>
              </a:rPr>
              <a:t>Then {</a:t>
            </a:r>
            <a:r>
              <a:rPr sz="2000" i="1" spc="-5" dirty="0">
                <a:latin typeface="Constantia"/>
                <a:cs typeface="Constantia"/>
              </a:rPr>
              <a:t>a</a:t>
            </a:r>
            <a:r>
              <a:rPr sz="2000" spc="-5" dirty="0">
                <a:latin typeface="Constantia"/>
                <a:cs typeface="Constantia"/>
              </a:rPr>
              <a:t>, </a:t>
            </a:r>
            <a:r>
              <a:rPr sz="2000" i="1" spc="-5" dirty="0">
                <a:latin typeface="Constantia"/>
                <a:cs typeface="Constantia"/>
              </a:rPr>
              <a:t>c</a:t>
            </a:r>
            <a:r>
              <a:rPr sz="2000" spc="-5" dirty="0">
                <a:latin typeface="Constantia"/>
                <a:cs typeface="Constantia"/>
              </a:rPr>
              <a:t>, </a:t>
            </a:r>
            <a:r>
              <a:rPr sz="2000" i="1" dirty="0">
                <a:latin typeface="Constantia"/>
                <a:cs typeface="Constantia"/>
              </a:rPr>
              <a:t>d</a:t>
            </a:r>
            <a:r>
              <a:rPr sz="2000" dirty="0">
                <a:latin typeface="Constantia"/>
                <a:cs typeface="Constantia"/>
              </a:rPr>
              <a:t>} </a:t>
            </a:r>
            <a:r>
              <a:rPr sz="2000" spc="-5" dirty="0">
                <a:latin typeface="Constantia"/>
                <a:cs typeface="Constantia"/>
              </a:rPr>
              <a:t>is </a:t>
            </a:r>
            <a:r>
              <a:rPr sz="2000" dirty="0">
                <a:latin typeface="Constantia"/>
                <a:cs typeface="Constantia"/>
              </a:rPr>
              <a:t>a </a:t>
            </a:r>
            <a:r>
              <a:rPr sz="2000" spc="-5" dirty="0">
                <a:latin typeface="Cambria Math"/>
                <a:cs typeface="Cambria Math"/>
              </a:rPr>
              <a:t>3</a:t>
            </a:r>
            <a:r>
              <a:rPr sz="2000" spc="-5" dirty="0">
                <a:latin typeface="Constantia"/>
                <a:cs typeface="Constantia"/>
              </a:rPr>
              <a:t>- </a:t>
            </a:r>
            <a:r>
              <a:rPr sz="2000" dirty="0">
                <a:latin typeface="Constantia"/>
                <a:cs typeface="Constantia"/>
              </a:rPr>
              <a:t> </a:t>
            </a:r>
            <a:r>
              <a:rPr sz="2000" spc="-5" dirty="0">
                <a:latin typeface="Constantia"/>
                <a:cs typeface="Constantia"/>
              </a:rPr>
              <a:t>combination</a:t>
            </a:r>
            <a:r>
              <a:rPr sz="2000" spc="-75" dirty="0">
                <a:latin typeface="Constantia"/>
                <a:cs typeface="Constantia"/>
              </a:rPr>
              <a:t> </a:t>
            </a:r>
            <a:r>
              <a:rPr sz="2000" spc="-10" dirty="0">
                <a:latin typeface="Constantia"/>
                <a:cs typeface="Constantia"/>
              </a:rPr>
              <a:t>from</a:t>
            </a:r>
            <a:r>
              <a:rPr sz="2000" spc="-50" dirty="0">
                <a:latin typeface="Constantia"/>
                <a:cs typeface="Constantia"/>
              </a:rPr>
              <a:t> </a:t>
            </a:r>
            <a:r>
              <a:rPr sz="2000" dirty="0">
                <a:latin typeface="Constantia"/>
                <a:cs typeface="Constantia"/>
              </a:rPr>
              <a:t>S.</a:t>
            </a:r>
            <a:r>
              <a:rPr sz="2000" spc="-15" dirty="0">
                <a:latin typeface="Constantia"/>
                <a:cs typeface="Constantia"/>
              </a:rPr>
              <a:t> </a:t>
            </a:r>
            <a:r>
              <a:rPr sz="2000" spc="-30" dirty="0">
                <a:latin typeface="Constantia"/>
                <a:cs typeface="Constantia"/>
              </a:rPr>
              <a:t>It</a:t>
            </a:r>
            <a:r>
              <a:rPr sz="2000" spc="-70" dirty="0">
                <a:latin typeface="Constantia"/>
                <a:cs typeface="Constantia"/>
              </a:rPr>
              <a:t> </a:t>
            </a:r>
            <a:r>
              <a:rPr sz="2000" spc="-5" dirty="0">
                <a:latin typeface="Constantia"/>
                <a:cs typeface="Constantia"/>
              </a:rPr>
              <a:t>is</a:t>
            </a:r>
            <a:r>
              <a:rPr sz="2000" spc="-75" dirty="0">
                <a:latin typeface="Constantia"/>
                <a:cs typeface="Constantia"/>
              </a:rPr>
              <a:t> </a:t>
            </a:r>
            <a:r>
              <a:rPr sz="2000" dirty="0">
                <a:latin typeface="Constantia"/>
                <a:cs typeface="Constantia"/>
              </a:rPr>
              <a:t>the</a:t>
            </a:r>
            <a:r>
              <a:rPr sz="2000" spc="-120" dirty="0">
                <a:latin typeface="Constantia"/>
                <a:cs typeface="Constantia"/>
              </a:rPr>
              <a:t> </a:t>
            </a:r>
            <a:r>
              <a:rPr sz="2000" dirty="0">
                <a:latin typeface="Constantia"/>
                <a:cs typeface="Constantia"/>
              </a:rPr>
              <a:t>same</a:t>
            </a:r>
            <a:r>
              <a:rPr sz="2000" spc="-125" dirty="0">
                <a:latin typeface="Constantia"/>
                <a:cs typeface="Constantia"/>
              </a:rPr>
              <a:t> </a:t>
            </a:r>
            <a:r>
              <a:rPr sz="2000" dirty="0">
                <a:latin typeface="Constantia"/>
                <a:cs typeface="Constantia"/>
              </a:rPr>
              <a:t>as</a:t>
            </a:r>
            <a:r>
              <a:rPr sz="2000" spc="-60" dirty="0">
                <a:latin typeface="Constantia"/>
                <a:cs typeface="Constantia"/>
              </a:rPr>
              <a:t> </a:t>
            </a:r>
            <a:r>
              <a:rPr sz="2000" spc="-30" dirty="0">
                <a:latin typeface="Constantia"/>
                <a:cs typeface="Constantia"/>
              </a:rPr>
              <a:t>{</a:t>
            </a:r>
            <a:r>
              <a:rPr sz="2000" i="1" spc="-30" dirty="0">
                <a:latin typeface="Constantia"/>
                <a:cs typeface="Constantia"/>
              </a:rPr>
              <a:t>d</a:t>
            </a:r>
            <a:r>
              <a:rPr sz="2000" spc="-30" dirty="0">
                <a:latin typeface="Constantia"/>
                <a:cs typeface="Constantia"/>
              </a:rPr>
              <a:t>,</a:t>
            </a:r>
            <a:r>
              <a:rPr sz="2000" spc="-15" dirty="0">
                <a:latin typeface="Constantia"/>
                <a:cs typeface="Constantia"/>
              </a:rPr>
              <a:t> </a:t>
            </a:r>
            <a:r>
              <a:rPr sz="2000" i="1" spc="-5" dirty="0">
                <a:latin typeface="Constantia"/>
                <a:cs typeface="Constantia"/>
              </a:rPr>
              <a:t>c</a:t>
            </a:r>
            <a:r>
              <a:rPr sz="2000" spc="-5" dirty="0">
                <a:latin typeface="Constantia"/>
                <a:cs typeface="Constantia"/>
              </a:rPr>
              <a:t>,</a:t>
            </a:r>
            <a:r>
              <a:rPr sz="2000" spc="-10" dirty="0">
                <a:latin typeface="Constantia"/>
                <a:cs typeface="Constantia"/>
              </a:rPr>
              <a:t> </a:t>
            </a:r>
            <a:r>
              <a:rPr sz="2000" i="1" spc="-5" dirty="0">
                <a:latin typeface="Constantia"/>
                <a:cs typeface="Constantia"/>
              </a:rPr>
              <a:t>a</a:t>
            </a:r>
            <a:r>
              <a:rPr sz="2000" spc="-5" dirty="0">
                <a:latin typeface="Constantia"/>
                <a:cs typeface="Constantia"/>
              </a:rPr>
              <a:t>}</a:t>
            </a:r>
            <a:r>
              <a:rPr sz="2000" spc="-45" dirty="0">
                <a:latin typeface="Constantia"/>
                <a:cs typeface="Constantia"/>
              </a:rPr>
              <a:t> </a:t>
            </a:r>
            <a:r>
              <a:rPr sz="2000" spc="-10" dirty="0">
                <a:latin typeface="Constantia"/>
                <a:cs typeface="Constantia"/>
              </a:rPr>
              <a:t>since</a:t>
            </a:r>
            <a:r>
              <a:rPr sz="2000" spc="-105" dirty="0">
                <a:latin typeface="Constantia"/>
                <a:cs typeface="Constantia"/>
              </a:rPr>
              <a:t> </a:t>
            </a:r>
            <a:r>
              <a:rPr sz="2000" spc="-5" dirty="0">
                <a:latin typeface="Constantia"/>
                <a:cs typeface="Constantia"/>
              </a:rPr>
              <a:t>the </a:t>
            </a:r>
            <a:r>
              <a:rPr sz="2000" spc="-635" dirty="0">
                <a:latin typeface="Constantia"/>
                <a:cs typeface="Constantia"/>
              </a:rPr>
              <a:t> </a:t>
            </a:r>
            <a:r>
              <a:rPr sz="2000" spc="-10" dirty="0">
                <a:latin typeface="Constantia"/>
                <a:cs typeface="Constantia"/>
              </a:rPr>
              <a:t>order</a:t>
            </a:r>
            <a:r>
              <a:rPr sz="2000" spc="-85" dirty="0">
                <a:latin typeface="Constantia"/>
                <a:cs typeface="Constantia"/>
              </a:rPr>
              <a:t> </a:t>
            </a:r>
            <a:r>
              <a:rPr sz="2000" spc="-5" dirty="0">
                <a:latin typeface="Constantia"/>
                <a:cs typeface="Constantia"/>
              </a:rPr>
              <a:t>listed</a:t>
            </a:r>
            <a:r>
              <a:rPr sz="2000" spc="-85" dirty="0">
                <a:latin typeface="Constantia"/>
                <a:cs typeface="Constantia"/>
              </a:rPr>
              <a:t> </a:t>
            </a:r>
            <a:r>
              <a:rPr sz="2000" spc="-5" dirty="0">
                <a:latin typeface="Constantia"/>
                <a:cs typeface="Constantia"/>
              </a:rPr>
              <a:t>does</a:t>
            </a:r>
            <a:r>
              <a:rPr sz="2000" spc="-60" dirty="0">
                <a:latin typeface="Constantia"/>
                <a:cs typeface="Constantia"/>
              </a:rPr>
              <a:t> </a:t>
            </a:r>
            <a:r>
              <a:rPr sz="2000" spc="-5" dirty="0">
                <a:latin typeface="Constantia"/>
                <a:cs typeface="Constantia"/>
              </a:rPr>
              <a:t>not</a:t>
            </a:r>
            <a:r>
              <a:rPr sz="2000" spc="-75" dirty="0">
                <a:latin typeface="Constantia"/>
                <a:cs typeface="Constantia"/>
              </a:rPr>
              <a:t> </a:t>
            </a:r>
            <a:r>
              <a:rPr sz="2000" spc="-45" dirty="0">
                <a:latin typeface="Constantia"/>
                <a:cs typeface="Constantia"/>
              </a:rPr>
              <a:t>matter.</a:t>
            </a:r>
            <a:endParaRPr sz="2000" dirty="0">
              <a:latin typeface="Constantia"/>
              <a:cs typeface="Constantia"/>
            </a:endParaRPr>
          </a:p>
          <a:p>
            <a:pPr marL="286385" marR="426084" indent="-274320" algn="just">
              <a:lnSpc>
                <a:spcPct val="100000"/>
              </a:lnSpc>
              <a:spcBef>
                <a:spcPts val="650"/>
              </a:spcBef>
              <a:buClr>
                <a:srgbClr val="0AD0D9"/>
              </a:buClr>
              <a:buSzPct val="94230"/>
              <a:buFont typeface="Segoe UI Symbol"/>
              <a:buChar char="⚫"/>
              <a:tabLst>
                <a:tab pos="287020" algn="l"/>
              </a:tabLst>
            </a:pPr>
            <a:r>
              <a:rPr sz="2000" i="1" dirty="0">
                <a:latin typeface="Constantia"/>
                <a:cs typeface="Constantia"/>
              </a:rPr>
              <a:t>C</a:t>
            </a:r>
            <a:r>
              <a:rPr sz="2000" dirty="0">
                <a:latin typeface="Constantia"/>
                <a:cs typeface="Constantia"/>
              </a:rPr>
              <a:t>(</a:t>
            </a:r>
            <a:r>
              <a:rPr sz="2000" dirty="0">
                <a:latin typeface="Cambria Math"/>
                <a:cs typeface="Cambria Math"/>
              </a:rPr>
              <a:t>4</a:t>
            </a:r>
            <a:r>
              <a:rPr sz="2000" dirty="0">
                <a:latin typeface="Constantia"/>
                <a:cs typeface="Constantia"/>
              </a:rPr>
              <a:t>,</a:t>
            </a:r>
            <a:r>
              <a:rPr sz="2000" dirty="0">
                <a:latin typeface="Cambria Math"/>
                <a:cs typeface="Cambria Math"/>
              </a:rPr>
              <a:t>2</a:t>
            </a:r>
            <a:r>
              <a:rPr sz="2000" dirty="0">
                <a:latin typeface="Constantia"/>
                <a:cs typeface="Constantia"/>
              </a:rPr>
              <a:t>)</a:t>
            </a:r>
            <a:r>
              <a:rPr sz="2000" spc="-20" dirty="0">
                <a:latin typeface="Constantia"/>
                <a:cs typeface="Constantia"/>
              </a:rPr>
              <a:t> </a:t>
            </a:r>
            <a:r>
              <a:rPr sz="2000" dirty="0">
                <a:latin typeface="Constantia"/>
                <a:cs typeface="Constantia"/>
              </a:rPr>
              <a:t>=</a:t>
            </a:r>
            <a:r>
              <a:rPr sz="2000" spc="-5" dirty="0">
                <a:latin typeface="Constantia"/>
                <a:cs typeface="Constantia"/>
              </a:rPr>
              <a:t> </a:t>
            </a:r>
            <a:r>
              <a:rPr sz="2000" dirty="0">
                <a:latin typeface="Cambria Math"/>
                <a:cs typeface="Cambria Math"/>
              </a:rPr>
              <a:t>6 </a:t>
            </a:r>
            <a:r>
              <a:rPr sz="2000" spc="-5" dirty="0">
                <a:latin typeface="Cambria Math"/>
                <a:cs typeface="Cambria Math"/>
              </a:rPr>
              <a:t>because</a:t>
            </a:r>
            <a:r>
              <a:rPr sz="2000" spc="-35" dirty="0">
                <a:latin typeface="Cambria Math"/>
                <a:cs typeface="Cambria Math"/>
              </a:rPr>
              <a:t> </a:t>
            </a:r>
            <a:r>
              <a:rPr sz="2000" spc="-5" dirty="0">
                <a:latin typeface="Cambria Math"/>
                <a:cs typeface="Cambria Math"/>
              </a:rPr>
              <a:t>the</a:t>
            </a:r>
            <a:r>
              <a:rPr sz="2000" spc="-15" dirty="0">
                <a:latin typeface="Cambria Math"/>
                <a:cs typeface="Cambria Math"/>
              </a:rPr>
              <a:t> </a:t>
            </a:r>
            <a:r>
              <a:rPr sz="2000" dirty="0">
                <a:latin typeface="Cambria Math"/>
                <a:cs typeface="Cambria Math"/>
              </a:rPr>
              <a:t>2-combinations</a:t>
            </a:r>
            <a:r>
              <a:rPr sz="2000" spc="-30" dirty="0">
                <a:latin typeface="Cambria Math"/>
                <a:cs typeface="Cambria Math"/>
              </a:rPr>
              <a:t> </a:t>
            </a:r>
            <a:r>
              <a:rPr sz="2000" dirty="0">
                <a:latin typeface="Cambria Math"/>
                <a:cs typeface="Cambria Math"/>
              </a:rPr>
              <a:t>of</a:t>
            </a:r>
            <a:r>
              <a:rPr sz="2000" spc="-10" dirty="0">
                <a:latin typeface="Cambria Math"/>
                <a:cs typeface="Cambria Math"/>
              </a:rPr>
              <a:t> </a:t>
            </a:r>
            <a:r>
              <a:rPr sz="2000" spc="-5" dirty="0">
                <a:latin typeface="Constantia"/>
                <a:cs typeface="Constantia"/>
              </a:rPr>
              <a:t>{</a:t>
            </a:r>
            <a:r>
              <a:rPr sz="2000" i="1" spc="-5" dirty="0">
                <a:latin typeface="Constantia"/>
                <a:cs typeface="Constantia"/>
              </a:rPr>
              <a:t>a</a:t>
            </a:r>
            <a:r>
              <a:rPr sz="2000" spc="-5" dirty="0">
                <a:latin typeface="Constantia"/>
                <a:cs typeface="Constantia"/>
              </a:rPr>
              <a:t>,</a:t>
            </a:r>
            <a:r>
              <a:rPr sz="2000" dirty="0">
                <a:latin typeface="Constantia"/>
                <a:cs typeface="Constantia"/>
              </a:rPr>
              <a:t> </a:t>
            </a:r>
            <a:r>
              <a:rPr sz="2000" i="1" dirty="0">
                <a:latin typeface="Constantia"/>
                <a:cs typeface="Constantia"/>
              </a:rPr>
              <a:t>b</a:t>
            </a:r>
            <a:r>
              <a:rPr sz="2000" dirty="0">
                <a:latin typeface="Constantia"/>
                <a:cs typeface="Constantia"/>
              </a:rPr>
              <a:t>,</a:t>
            </a:r>
            <a:r>
              <a:rPr sz="2000" spc="-15" dirty="0">
                <a:latin typeface="Constantia"/>
                <a:cs typeface="Constantia"/>
              </a:rPr>
              <a:t> </a:t>
            </a:r>
            <a:r>
              <a:rPr sz="2000" i="1" spc="-5" dirty="0">
                <a:latin typeface="Constantia"/>
                <a:cs typeface="Constantia"/>
              </a:rPr>
              <a:t>c</a:t>
            </a:r>
            <a:r>
              <a:rPr sz="2000" spc="-5" dirty="0">
                <a:latin typeface="Constantia"/>
                <a:cs typeface="Constantia"/>
              </a:rPr>
              <a:t>,</a:t>
            </a:r>
            <a:r>
              <a:rPr sz="2000" spc="-15" dirty="0">
                <a:latin typeface="Constantia"/>
                <a:cs typeface="Constantia"/>
              </a:rPr>
              <a:t> </a:t>
            </a:r>
            <a:r>
              <a:rPr sz="2000" i="1" dirty="0">
                <a:latin typeface="Constantia"/>
                <a:cs typeface="Constantia"/>
              </a:rPr>
              <a:t>d</a:t>
            </a:r>
            <a:r>
              <a:rPr sz="2000" dirty="0">
                <a:latin typeface="Constantia"/>
                <a:cs typeface="Constantia"/>
              </a:rPr>
              <a:t>} </a:t>
            </a:r>
            <a:r>
              <a:rPr sz="2000" spc="-640" dirty="0">
                <a:latin typeface="Constantia"/>
                <a:cs typeface="Constantia"/>
              </a:rPr>
              <a:t> </a:t>
            </a:r>
            <a:r>
              <a:rPr sz="2000" spc="-10" dirty="0">
                <a:latin typeface="Constantia"/>
                <a:cs typeface="Constantia"/>
              </a:rPr>
              <a:t>are</a:t>
            </a:r>
            <a:r>
              <a:rPr sz="2000" spc="-5" dirty="0">
                <a:latin typeface="Constantia"/>
                <a:cs typeface="Constantia"/>
              </a:rPr>
              <a:t> </a:t>
            </a:r>
            <a:r>
              <a:rPr sz="2000" dirty="0">
                <a:latin typeface="Constantia"/>
                <a:cs typeface="Constantia"/>
              </a:rPr>
              <a:t>the six subsets </a:t>
            </a:r>
            <a:r>
              <a:rPr sz="2000" spc="-20" dirty="0">
                <a:latin typeface="Constantia"/>
                <a:cs typeface="Constantia"/>
              </a:rPr>
              <a:t>{</a:t>
            </a:r>
            <a:r>
              <a:rPr sz="2000" i="1" spc="-20" dirty="0">
                <a:latin typeface="Constantia"/>
                <a:cs typeface="Constantia"/>
              </a:rPr>
              <a:t>a</a:t>
            </a:r>
            <a:r>
              <a:rPr sz="2000" spc="-20" dirty="0">
                <a:latin typeface="Constantia"/>
                <a:cs typeface="Constantia"/>
              </a:rPr>
              <a:t>, </a:t>
            </a:r>
            <a:r>
              <a:rPr sz="2000" i="1" dirty="0">
                <a:latin typeface="Constantia"/>
                <a:cs typeface="Constantia"/>
              </a:rPr>
              <a:t>b</a:t>
            </a:r>
            <a:r>
              <a:rPr sz="2000" dirty="0">
                <a:latin typeface="Constantia"/>
                <a:cs typeface="Constantia"/>
              </a:rPr>
              <a:t>}, </a:t>
            </a:r>
            <a:r>
              <a:rPr sz="2000" spc="-10" dirty="0">
                <a:latin typeface="Constantia"/>
                <a:cs typeface="Constantia"/>
              </a:rPr>
              <a:t>{</a:t>
            </a:r>
            <a:r>
              <a:rPr sz="2000" i="1" spc="-10" dirty="0">
                <a:latin typeface="Constantia"/>
                <a:cs typeface="Constantia"/>
              </a:rPr>
              <a:t>a</a:t>
            </a:r>
            <a:r>
              <a:rPr sz="2000" spc="-10" dirty="0">
                <a:latin typeface="Constantia"/>
                <a:cs typeface="Constantia"/>
              </a:rPr>
              <a:t>, </a:t>
            </a:r>
            <a:r>
              <a:rPr sz="2000" i="1" spc="-5" dirty="0">
                <a:latin typeface="Constantia"/>
                <a:cs typeface="Constantia"/>
              </a:rPr>
              <a:t>c</a:t>
            </a:r>
            <a:r>
              <a:rPr sz="2000" spc="-5" dirty="0">
                <a:latin typeface="Constantia"/>
                <a:cs typeface="Constantia"/>
              </a:rPr>
              <a:t>}, </a:t>
            </a:r>
            <a:r>
              <a:rPr sz="2000" spc="-10" dirty="0">
                <a:latin typeface="Constantia"/>
                <a:cs typeface="Constantia"/>
              </a:rPr>
              <a:t>{</a:t>
            </a:r>
            <a:r>
              <a:rPr sz="2000" i="1" spc="-10" dirty="0">
                <a:latin typeface="Constantia"/>
                <a:cs typeface="Constantia"/>
              </a:rPr>
              <a:t>a</a:t>
            </a:r>
            <a:r>
              <a:rPr sz="2000" spc="-10" dirty="0">
                <a:latin typeface="Constantia"/>
                <a:cs typeface="Constantia"/>
              </a:rPr>
              <a:t>, </a:t>
            </a:r>
            <a:r>
              <a:rPr sz="2000" i="1" dirty="0">
                <a:latin typeface="Constantia"/>
                <a:cs typeface="Constantia"/>
              </a:rPr>
              <a:t>d</a:t>
            </a:r>
            <a:r>
              <a:rPr sz="2000" dirty="0">
                <a:latin typeface="Constantia"/>
                <a:cs typeface="Constantia"/>
              </a:rPr>
              <a:t>}, </a:t>
            </a:r>
            <a:r>
              <a:rPr sz="2000" spc="-5" dirty="0">
                <a:latin typeface="Constantia"/>
                <a:cs typeface="Constantia"/>
              </a:rPr>
              <a:t>{</a:t>
            </a:r>
            <a:r>
              <a:rPr sz="2000" i="1" spc="-5" dirty="0">
                <a:latin typeface="Constantia"/>
                <a:cs typeface="Constantia"/>
              </a:rPr>
              <a:t>b</a:t>
            </a:r>
            <a:r>
              <a:rPr sz="2000" spc="-5" dirty="0">
                <a:latin typeface="Constantia"/>
                <a:cs typeface="Constantia"/>
              </a:rPr>
              <a:t>, </a:t>
            </a:r>
            <a:r>
              <a:rPr sz="2000" i="1" dirty="0">
                <a:latin typeface="Constantia"/>
                <a:cs typeface="Constantia"/>
              </a:rPr>
              <a:t>c</a:t>
            </a:r>
            <a:r>
              <a:rPr sz="2000" dirty="0">
                <a:latin typeface="Constantia"/>
                <a:cs typeface="Constantia"/>
              </a:rPr>
              <a:t>}, </a:t>
            </a:r>
            <a:r>
              <a:rPr sz="2000" spc="-5" dirty="0">
                <a:latin typeface="Constantia"/>
                <a:cs typeface="Constantia"/>
              </a:rPr>
              <a:t>{</a:t>
            </a:r>
            <a:r>
              <a:rPr sz="2000" i="1" spc="-5" dirty="0">
                <a:latin typeface="Constantia"/>
                <a:cs typeface="Constantia"/>
              </a:rPr>
              <a:t>b</a:t>
            </a:r>
            <a:r>
              <a:rPr sz="2000" spc="-5" dirty="0">
                <a:latin typeface="Constantia"/>
                <a:cs typeface="Constantia"/>
              </a:rPr>
              <a:t>, </a:t>
            </a:r>
            <a:r>
              <a:rPr sz="2000" i="1" dirty="0">
                <a:latin typeface="Constantia"/>
                <a:cs typeface="Constantia"/>
              </a:rPr>
              <a:t>d</a:t>
            </a:r>
            <a:r>
              <a:rPr sz="2000" dirty="0">
                <a:latin typeface="Constantia"/>
                <a:cs typeface="Constantia"/>
              </a:rPr>
              <a:t>}, </a:t>
            </a:r>
            <a:r>
              <a:rPr sz="2000" spc="-640" dirty="0">
                <a:latin typeface="Constantia"/>
                <a:cs typeface="Constantia"/>
              </a:rPr>
              <a:t> </a:t>
            </a:r>
            <a:r>
              <a:rPr sz="2000" dirty="0">
                <a:latin typeface="Constantia"/>
                <a:cs typeface="Constantia"/>
              </a:rPr>
              <a:t>and</a:t>
            </a:r>
            <a:r>
              <a:rPr sz="2000" spc="-5" dirty="0">
                <a:latin typeface="Constantia"/>
                <a:cs typeface="Constantia"/>
              </a:rPr>
              <a:t> </a:t>
            </a:r>
            <a:r>
              <a:rPr sz="2000" spc="-10" dirty="0">
                <a:latin typeface="Constantia"/>
                <a:cs typeface="Constantia"/>
              </a:rPr>
              <a:t>{</a:t>
            </a:r>
            <a:r>
              <a:rPr sz="2000" i="1" spc="-10" dirty="0">
                <a:latin typeface="Constantia"/>
                <a:cs typeface="Constantia"/>
              </a:rPr>
              <a:t>c</a:t>
            </a:r>
            <a:r>
              <a:rPr sz="2000" spc="-10" dirty="0">
                <a:latin typeface="Constantia"/>
                <a:cs typeface="Constantia"/>
              </a:rPr>
              <a:t>,</a:t>
            </a:r>
            <a:r>
              <a:rPr sz="2000" dirty="0">
                <a:latin typeface="Constantia"/>
                <a:cs typeface="Constantia"/>
              </a:rPr>
              <a:t> </a:t>
            </a:r>
            <a:r>
              <a:rPr sz="2000" i="1" dirty="0">
                <a:latin typeface="Constantia"/>
                <a:cs typeface="Constantia"/>
              </a:rPr>
              <a:t>d</a:t>
            </a:r>
            <a:r>
              <a:rPr sz="2000" dirty="0">
                <a:latin typeface="Constantia"/>
                <a:cs typeface="Constantia"/>
              </a:rPr>
              <a:t>}.</a:t>
            </a:r>
          </a:p>
        </p:txBody>
      </p:sp>
      <p:sp>
        <p:nvSpPr>
          <p:cNvPr id="4" name="object 3"/>
          <p:cNvSpPr txBox="1"/>
          <p:nvPr/>
        </p:nvSpPr>
        <p:spPr>
          <a:xfrm>
            <a:off x="470089" y="2872862"/>
            <a:ext cx="7318375" cy="818515"/>
          </a:xfrm>
          <a:prstGeom prst="rect">
            <a:avLst/>
          </a:prstGeom>
        </p:spPr>
        <p:txBody>
          <a:bodyPr vert="horz" wrap="square" lIns="0" tIns="13335" rIns="0" bIns="0" rtlCol="0">
            <a:spAutoFit/>
          </a:bodyPr>
          <a:lstStyle/>
          <a:p>
            <a:pPr marL="55244" marR="5080" indent="-43180">
              <a:lnSpc>
                <a:spcPct val="100000"/>
              </a:lnSpc>
              <a:spcBef>
                <a:spcPts val="105"/>
              </a:spcBef>
            </a:pPr>
            <a:r>
              <a:rPr sz="2600" b="1" spc="-5" dirty="0">
                <a:latin typeface="Constantia"/>
                <a:cs typeface="Constantia"/>
              </a:rPr>
              <a:t>Th</a:t>
            </a:r>
            <a:r>
              <a:rPr sz="2600" b="1" spc="5" dirty="0">
                <a:latin typeface="Constantia"/>
                <a:cs typeface="Constantia"/>
              </a:rPr>
              <a:t>e</a:t>
            </a:r>
            <a:r>
              <a:rPr sz="2600" b="1" dirty="0">
                <a:latin typeface="Constantia"/>
                <a:cs typeface="Constantia"/>
              </a:rPr>
              <a:t>o</a:t>
            </a:r>
            <a:r>
              <a:rPr sz="2600" b="1" spc="-40" dirty="0">
                <a:latin typeface="Constantia"/>
                <a:cs typeface="Constantia"/>
              </a:rPr>
              <a:t>r</a:t>
            </a:r>
            <a:r>
              <a:rPr sz="2600" b="1" dirty="0">
                <a:latin typeface="Constantia"/>
                <a:cs typeface="Constantia"/>
              </a:rPr>
              <a:t>em</a:t>
            </a:r>
            <a:r>
              <a:rPr sz="2600" b="1" spc="-50" dirty="0">
                <a:latin typeface="Constantia"/>
                <a:cs typeface="Constantia"/>
              </a:rPr>
              <a:t> </a:t>
            </a:r>
            <a:r>
              <a:rPr sz="2600" spc="-15" dirty="0">
                <a:latin typeface="Cambria Math"/>
                <a:cs typeface="Cambria Math"/>
              </a:rPr>
              <a:t>2</a:t>
            </a:r>
            <a:r>
              <a:rPr sz="2600" dirty="0">
                <a:latin typeface="Constantia"/>
                <a:cs typeface="Constantia"/>
              </a:rPr>
              <a:t>:</a:t>
            </a:r>
            <a:r>
              <a:rPr sz="2600" spc="-75" dirty="0">
                <a:latin typeface="Constantia"/>
                <a:cs typeface="Constantia"/>
              </a:rPr>
              <a:t> </a:t>
            </a:r>
            <a:r>
              <a:rPr sz="2600" spc="-5" dirty="0">
                <a:latin typeface="Constantia"/>
                <a:cs typeface="Constantia"/>
              </a:rPr>
              <a:t>Th</a:t>
            </a:r>
            <a:r>
              <a:rPr sz="2600" dirty="0">
                <a:latin typeface="Constantia"/>
                <a:cs typeface="Constantia"/>
              </a:rPr>
              <a:t>e</a:t>
            </a:r>
            <a:r>
              <a:rPr sz="2600" spc="-60" dirty="0">
                <a:latin typeface="Constantia"/>
                <a:cs typeface="Constantia"/>
              </a:rPr>
              <a:t> </a:t>
            </a:r>
            <a:r>
              <a:rPr sz="2600" spc="-15" dirty="0">
                <a:latin typeface="Constantia"/>
                <a:cs typeface="Constantia"/>
              </a:rPr>
              <a:t>n</a:t>
            </a:r>
            <a:r>
              <a:rPr sz="2600" spc="-5" dirty="0">
                <a:latin typeface="Constantia"/>
                <a:cs typeface="Constantia"/>
              </a:rPr>
              <a:t>um</a:t>
            </a:r>
            <a:r>
              <a:rPr sz="2600" dirty="0">
                <a:latin typeface="Constantia"/>
                <a:cs typeface="Constantia"/>
              </a:rPr>
              <a:t>ber</a:t>
            </a:r>
            <a:r>
              <a:rPr sz="2600" spc="-175" dirty="0">
                <a:latin typeface="Constantia"/>
                <a:cs typeface="Constantia"/>
              </a:rPr>
              <a:t> </a:t>
            </a:r>
            <a:r>
              <a:rPr sz="2600" dirty="0">
                <a:latin typeface="Constantia"/>
                <a:cs typeface="Constantia"/>
              </a:rPr>
              <a:t>of</a:t>
            </a:r>
            <a:r>
              <a:rPr sz="2600" spc="55" dirty="0">
                <a:latin typeface="Constantia"/>
                <a:cs typeface="Constantia"/>
              </a:rPr>
              <a:t> </a:t>
            </a:r>
            <a:r>
              <a:rPr sz="2600" i="1" dirty="0">
                <a:latin typeface="Constantia"/>
                <a:cs typeface="Constantia"/>
              </a:rPr>
              <a:t>r</a:t>
            </a:r>
            <a:r>
              <a:rPr sz="2600" dirty="0">
                <a:latin typeface="Constantia"/>
                <a:cs typeface="Constantia"/>
              </a:rPr>
              <a:t>-</a:t>
            </a:r>
            <a:r>
              <a:rPr sz="2600" spc="-55" dirty="0">
                <a:latin typeface="Constantia"/>
                <a:cs typeface="Constantia"/>
              </a:rPr>
              <a:t>c</a:t>
            </a:r>
            <a:r>
              <a:rPr sz="2600" dirty="0">
                <a:latin typeface="Constantia"/>
                <a:cs typeface="Constantia"/>
              </a:rPr>
              <a:t>ombi</a:t>
            </a:r>
            <a:r>
              <a:rPr sz="2600" spc="-10" dirty="0">
                <a:latin typeface="Constantia"/>
                <a:cs typeface="Constantia"/>
              </a:rPr>
              <a:t>n</a:t>
            </a:r>
            <a:r>
              <a:rPr sz="2600" dirty="0">
                <a:latin typeface="Constantia"/>
                <a:cs typeface="Constantia"/>
              </a:rPr>
              <a:t>atio</a:t>
            </a:r>
            <a:r>
              <a:rPr sz="2600" spc="-15" dirty="0">
                <a:latin typeface="Constantia"/>
                <a:cs typeface="Constantia"/>
              </a:rPr>
              <a:t>n</a:t>
            </a:r>
            <a:r>
              <a:rPr sz="2600" dirty="0">
                <a:latin typeface="Constantia"/>
                <a:cs typeface="Constantia"/>
              </a:rPr>
              <a:t>s</a:t>
            </a:r>
            <a:r>
              <a:rPr sz="2600" spc="-150"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a</a:t>
            </a:r>
            <a:r>
              <a:rPr sz="2600" spc="-120" dirty="0">
                <a:latin typeface="Constantia"/>
                <a:cs typeface="Constantia"/>
              </a:rPr>
              <a:t> </a:t>
            </a:r>
            <a:r>
              <a:rPr sz="2600" dirty="0">
                <a:latin typeface="Constantia"/>
                <a:cs typeface="Constantia"/>
              </a:rPr>
              <a:t>set  with</a:t>
            </a:r>
            <a:r>
              <a:rPr sz="2600" spc="-60" dirty="0">
                <a:latin typeface="Constantia"/>
                <a:cs typeface="Constantia"/>
              </a:rPr>
              <a:t> </a:t>
            </a:r>
            <a:r>
              <a:rPr sz="2600" i="1" dirty="0">
                <a:latin typeface="Constantia"/>
                <a:cs typeface="Constantia"/>
              </a:rPr>
              <a:t>n</a:t>
            </a:r>
            <a:r>
              <a:rPr sz="2600" i="1" spc="-30" dirty="0">
                <a:latin typeface="Constantia"/>
                <a:cs typeface="Constantia"/>
              </a:rPr>
              <a:t> </a:t>
            </a:r>
            <a:r>
              <a:rPr sz="2600" spc="-5" dirty="0">
                <a:latin typeface="Constantia"/>
                <a:cs typeface="Constantia"/>
              </a:rPr>
              <a:t>elements,</a:t>
            </a:r>
            <a:r>
              <a:rPr sz="2600" spc="-95" dirty="0">
                <a:latin typeface="Constantia"/>
                <a:cs typeface="Constantia"/>
              </a:rPr>
              <a:t> </a:t>
            </a:r>
            <a:r>
              <a:rPr sz="2600" spc="-10" dirty="0">
                <a:latin typeface="Constantia"/>
                <a:cs typeface="Constantia"/>
              </a:rPr>
              <a:t>where</a:t>
            </a:r>
            <a:r>
              <a:rPr sz="2600" spc="-80" dirty="0">
                <a:latin typeface="Constantia"/>
                <a:cs typeface="Constantia"/>
              </a:rPr>
              <a:t> </a:t>
            </a:r>
            <a:r>
              <a:rPr sz="2600" i="1" dirty="0">
                <a:latin typeface="Constantia"/>
                <a:cs typeface="Constantia"/>
              </a:rPr>
              <a:t>n</a:t>
            </a:r>
            <a:r>
              <a:rPr sz="2600" i="1" spc="30" dirty="0">
                <a:latin typeface="Constantia"/>
                <a:cs typeface="Constantia"/>
              </a:rPr>
              <a:t> </a:t>
            </a:r>
            <a:r>
              <a:rPr sz="2600" dirty="0">
                <a:latin typeface="Cambria Math"/>
                <a:cs typeface="Cambria Math"/>
              </a:rPr>
              <a:t>≥</a:t>
            </a:r>
            <a:r>
              <a:rPr sz="2600" spc="80" dirty="0">
                <a:latin typeface="Cambria Math"/>
                <a:cs typeface="Cambria Math"/>
              </a:rPr>
              <a:t> </a:t>
            </a:r>
            <a:r>
              <a:rPr sz="2600" i="1" dirty="0">
                <a:latin typeface="Constantia"/>
                <a:cs typeface="Constantia"/>
              </a:rPr>
              <a:t>r</a:t>
            </a:r>
            <a:r>
              <a:rPr sz="2600" i="1" spc="-50" dirty="0">
                <a:latin typeface="Constantia"/>
                <a:cs typeface="Constantia"/>
              </a:rPr>
              <a:t> </a:t>
            </a:r>
            <a:r>
              <a:rPr sz="2600" dirty="0">
                <a:latin typeface="Cambria Math"/>
                <a:cs typeface="Cambria Math"/>
              </a:rPr>
              <a:t>≥ 0, equals</a:t>
            </a:r>
          </a:p>
        </p:txBody>
      </p:sp>
      <p:sp>
        <p:nvSpPr>
          <p:cNvPr id="5" name="object 4"/>
          <p:cNvSpPr txBox="1"/>
          <p:nvPr/>
        </p:nvSpPr>
        <p:spPr>
          <a:xfrm>
            <a:off x="914400" y="4371083"/>
            <a:ext cx="7040245" cy="816610"/>
          </a:xfrm>
          <a:prstGeom prst="rect">
            <a:avLst/>
          </a:prstGeom>
        </p:spPr>
        <p:txBody>
          <a:bodyPr vert="horz" wrap="square" lIns="0" tIns="28575" rIns="0" bIns="0" rtlCol="0">
            <a:spAutoFit/>
          </a:bodyPr>
          <a:lstStyle/>
          <a:p>
            <a:pPr marL="12700" marR="5080" indent="13335">
              <a:lnSpc>
                <a:spcPts val="3100"/>
              </a:lnSpc>
              <a:spcBef>
                <a:spcPts val="225"/>
              </a:spcBef>
              <a:tabLst>
                <a:tab pos="1010919" algn="l"/>
              </a:tabLst>
            </a:pPr>
            <a:r>
              <a:rPr sz="2600" spc="-30" dirty="0">
                <a:latin typeface="Cambria Math"/>
                <a:cs typeface="Cambria Math"/>
              </a:rPr>
              <a:t>Proof:	</a:t>
            </a:r>
            <a:r>
              <a:rPr sz="2600" spc="-10" dirty="0">
                <a:latin typeface="Cambria Math"/>
                <a:cs typeface="Cambria Math"/>
              </a:rPr>
              <a:t>By</a:t>
            </a:r>
            <a:r>
              <a:rPr sz="2600" dirty="0">
                <a:latin typeface="Cambria Math"/>
                <a:cs typeface="Cambria Math"/>
              </a:rPr>
              <a:t> </a:t>
            </a:r>
            <a:r>
              <a:rPr sz="2600" spc="-5" dirty="0">
                <a:latin typeface="Cambria Math"/>
                <a:cs typeface="Cambria Math"/>
              </a:rPr>
              <a:t>the</a:t>
            </a:r>
            <a:r>
              <a:rPr sz="2600" spc="-10" dirty="0">
                <a:latin typeface="Cambria Math"/>
                <a:cs typeface="Cambria Math"/>
              </a:rPr>
              <a:t> product</a:t>
            </a:r>
            <a:r>
              <a:rPr sz="2600" spc="-25" dirty="0">
                <a:latin typeface="Cambria Math"/>
                <a:cs typeface="Cambria Math"/>
              </a:rPr>
              <a:t> </a:t>
            </a:r>
            <a:r>
              <a:rPr sz="2600" dirty="0">
                <a:latin typeface="Cambria Math"/>
                <a:cs typeface="Cambria Math"/>
              </a:rPr>
              <a:t>rule</a:t>
            </a:r>
            <a:r>
              <a:rPr sz="2600" spc="-25" dirty="0">
                <a:latin typeface="Cambria Math"/>
                <a:cs typeface="Cambria Math"/>
              </a:rPr>
              <a:t> </a:t>
            </a:r>
            <a:r>
              <a:rPr sz="2600" i="1" dirty="0">
                <a:latin typeface="Constantia"/>
                <a:cs typeface="Constantia"/>
              </a:rPr>
              <a:t>P</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25" dirty="0">
                <a:latin typeface="Constantia"/>
                <a:cs typeface="Constantia"/>
              </a:rPr>
              <a:t> </a:t>
            </a:r>
            <a:r>
              <a:rPr sz="2600" i="1" dirty="0">
                <a:latin typeface="Constantia"/>
                <a:cs typeface="Constantia"/>
              </a:rPr>
              <a:t>r</a:t>
            </a:r>
            <a:r>
              <a:rPr sz="2600" dirty="0">
                <a:latin typeface="Constantia"/>
                <a:cs typeface="Constantia"/>
              </a:rPr>
              <a:t>) =</a:t>
            </a:r>
            <a:r>
              <a:rPr sz="2600" spc="-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i="1" dirty="0">
                <a:latin typeface="Constantia"/>
                <a:cs typeface="Constantia"/>
              </a:rPr>
              <a:t>r</a:t>
            </a:r>
            <a:r>
              <a:rPr sz="2600" dirty="0">
                <a:latin typeface="Constantia"/>
                <a:cs typeface="Constantia"/>
              </a:rPr>
              <a:t>)</a:t>
            </a:r>
            <a:r>
              <a:rPr sz="2600" spc="-30" dirty="0">
                <a:latin typeface="Constantia"/>
                <a:cs typeface="Constantia"/>
              </a:rPr>
              <a:t> </a:t>
            </a:r>
            <a:r>
              <a:rPr sz="2600" dirty="0">
                <a:latin typeface="Constantia"/>
                <a:cs typeface="Constantia"/>
              </a:rPr>
              <a:t>∙ </a:t>
            </a:r>
            <a:r>
              <a:rPr sz="2600" i="1" dirty="0">
                <a:latin typeface="Constantia"/>
                <a:cs typeface="Constantia"/>
              </a:rPr>
              <a:t>P</a:t>
            </a:r>
            <a:r>
              <a:rPr sz="2600" dirty="0">
                <a:latin typeface="Constantia"/>
                <a:cs typeface="Constantia"/>
              </a:rPr>
              <a:t>(</a:t>
            </a:r>
            <a:r>
              <a:rPr sz="2600" i="1" dirty="0">
                <a:latin typeface="Constantia"/>
                <a:cs typeface="Constantia"/>
              </a:rPr>
              <a:t>r</a:t>
            </a:r>
            <a:r>
              <a:rPr sz="2600" dirty="0">
                <a:latin typeface="Constantia"/>
                <a:cs typeface="Constantia"/>
              </a:rPr>
              <a:t>,</a:t>
            </a:r>
            <a:r>
              <a:rPr sz="2600" i="1" dirty="0">
                <a:latin typeface="Constantia"/>
                <a:cs typeface="Constantia"/>
              </a:rPr>
              <a:t>r</a:t>
            </a:r>
            <a:r>
              <a:rPr sz="2600" dirty="0">
                <a:latin typeface="Constantia"/>
                <a:cs typeface="Constantia"/>
              </a:rPr>
              <a:t>). </a:t>
            </a:r>
            <a:r>
              <a:rPr sz="2600" spc="-635" dirty="0">
                <a:latin typeface="Constantia"/>
                <a:cs typeface="Constantia"/>
              </a:rPr>
              <a:t> </a:t>
            </a:r>
            <a:r>
              <a:rPr sz="2600" spc="-10" dirty="0">
                <a:latin typeface="Constantia"/>
                <a:cs typeface="Constantia"/>
              </a:rPr>
              <a:t>Therefore,</a:t>
            </a:r>
            <a:endParaRPr sz="2600" dirty="0">
              <a:latin typeface="Constantia"/>
              <a:cs typeface="Constantia"/>
            </a:endParaRPr>
          </a:p>
        </p:txBody>
      </p:sp>
      <p:pic>
        <p:nvPicPr>
          <p:cNvPr id="6" name="object 5"/>
          <p:cNvPicPr/>
          <p:nvPr/>
        </p:nvPicPr>
        <p:blipFill>
          <a:blip r:embed="rId2" cstate="print"/>
          <a:stretch>
            <a:fillRect/>
          </a:stretch>
        </p:blipFill>
        <p:spPr>
          <a:xfrm>
            <a:off x="2545907" y="5150581"/>
            <a:ext cx="5405628" cy="487680"/>
          </a:xfrm>
          <a:prstGeom prst="rect">
            <a:avLst/>
          </a:prstGeom>
        </p:spPr>
      </p:pic>
      <p:pic>
        <p:nvPicPr>
          <p:cNvPr id="7" name="object 6"/>
          <p:cNvPicPr/>
          <p:nvPr/>
        </p:nvPicPr>
        <p:blipFill>
          <a:blip r:embed="rId3" cstate="print"/>
          <a:stretch>
            <a:fillRect/>
          </a:stretch>
        </p:blipFill>
        <p:spPr>
          <a:xfrm>
            <a:off x="2895598" y="3801934"/>
            <a:ext cx="2467355" cy="448055"/>
          </a:xfrm>
          <a:prstGeom prst="rect">
            <a:avLst/>
          </a:prstGeom>
        </p:spPr>
      </p:pic>
      <p:sp>
        <p:nvSpPr>
          <p:cNvPr id="12" name="Rectangle 11">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2328089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9488" y="140454"/>
            <a:ext cx="3596004"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Combin</a:t>
            </a:r>
            <a:r>
              <a:rPr sz="5000" spc="-55" dirty="0">
                <a:solidFill>
                  <a:srgbClr val="04607A"/>
                </a:solidFill>
                <a:latin typeface="Calibri"/>
                <a:cs typeface="Calibri"/>
              </a:rPr>
              <a:t>a</a:t>
            </a:r>
            <a:r>
              <a:rPr sz="5000" dirty="0">
                <a:solidFill>
                  <a:srgbClr val="04607A"/>
                </a:solidFill>
                <a:latin typeface="Calibri"/>
                <a:cs typeface="Calibri"/>
              </a:rPr>
              <a:t>tions</a:t>
            </a:r>
            <a:endParaRPr sz="5000" dirty="0">
              <a:latin typeface="Calibri"/>
              <a:cs typeface="Calibri"/>
            </a:endParaRPr>
          </a:p>
        </p:txBody>
      </p:sp>
      <p:sp>
        <p:nvSpPr>
          <p:cNvPr id="3" name="object 3"/>
          <p:cNvSpPr txBox="1"/>
          <p:nvPr/>
        </p:nvSpPr>
        <p:spPr>
          <a:xfrm>
            <a:off x="767587" y="1950847"/>
            <a:ext cx="7318375" cy="818515"/>
          </a:xfrm>
          <a:prstGeom prst="rect">
            <a:avLst/>
          </a:prstGeom>
        </p:spPr>
        <p:txBody>
          <a:bodyPr vert="horz" wrap="square" lIns="0" tIns="13335" rIns="0" bIns="0" rtlCol="0">
            <a:spAutoFit/>
          </a:bodyPr>
          <a:lstStyle/>
          <a:p>
            <a:pPr marL="55244" marR="5080" indent="-43180">
              <a:lnSpc>
                <a:spcPct val="100000"/>
              </a:lnSpc>
              <a:spcBef>
                <a:spcPts val="105"/>
              </a:spcBef>
            </a:pPr>
            <a:r>
              <a:rPr sz="2600" b="1" spc="-5" dirty="0">
                <a:latin typeface="Constantia"/>
                <a:cs typeface="Constantia"/>
              </a:rPr>
              <a:t>Th</a:t>
            </a:r>
            <a:r>
              <a:rPr sz="2600" b="1" spc="5" dirty="0">
                <a:latin typeface="Constantia"/>
                <a:cs typeface="Constantia"/>
              </a:rPr>
              <a:t>e</a:t>
            </a:r>
            <a:r>
              <a:rPr sz="2600" b="1" dirty="0">
                <a:latin typeface="Constantia"/>
                <a:cs typeface="Constantia"/>
              </a:rPr>
              <a:t>o</a:t>
            </a:r>
            <a:r>
              <a:rPr sz="2600" b="1" spc="-40" dirty="0">
                <a:latin typeface="Constantia"/>
                <a:cs typeface="Constantia"/>
              </a:rPr>
              <a:t>r</a:t>
            </a:r>
            <a:r>
              <a:rPr sz="2600" b="1" dirty="0">
                <a:latin typeface="Constantia"/>
                <a:cs typeface="Constantia"/>
              </a:rPr>
              <a:t>em</a:t>
            </a:r>
            <a:r>
              <a:rPr sz="2600" b="1" spc="-50" dirty="0">
                <a:latin typeface="Constantia"/>
                <a:cs typeface="Constantia"/>
              </a:rPr>
              <a:t> </a:t>
            </a:r>
            <a:r>
              <a:rPr sz="2600" spc="-15" dirty="0">
                <a:latin typeface="Cambria Math"/>
                <a:cs typeface="Cambria Math"/>
              </a:rPr>
              <a:t>2</a:t>
            </a:r>
            <a:r>
              <a:rPr sz="2600" dirty="0">
                <a:latin typeface="Constantia"/>
                <a:cs typeface="Constantia"/>
              </a:rPr>
              <a:t>:</a:t>
            </a:r>
            <a:r>
              <a:rPr sz="2600" spc="-75" dirty="0">
                <a:latin typeface="Constantia"/>
                <a:cs typeface="Constantia"/>
              </a:rPr>
              <a:t> </a:t>
            </a:r>
            <a:r>
              <a:rPr sz="2600" spc="-5" dirty="0">
                <a:latin typeface="Constantia"/>
                <a:cs typeface="Constantia"/>
              </a:rPr>
              <a:t>Th</a:t>
            </a:r>
            <a:r>
              <a:rPr sz="2600" dirty="0">
                <a:latin typeface="Constantia"/>
                <a:cs typeface="Constantia"/>
              </a:rPr>
              <a:t>e</a:t>
            </a:r>
            <a:r>
              <a:rPr sz="2600" spc="-60" dirty="0">
                <a:latin typeface="Constantia"/>
                <a:cs typeface="Constantia"/>
              </a:rPr>
              <a:t> </a:t>
            </a:r>
            <a:r>
              <a:rPr sz="2600" spc="-15" dirty="0">
                <a:latin typeface="Constantia"/>
                <a:cs typeface="Constantia"/>
              </a:rPr>
              <a:t>n</a:t>
            </a:r>
            <a:r>
              <a:rPr sz="2600" spc="-5" dirty="0">
                <a:latin typeface="Constantia"/>
                <a:cs typeface="Constantia"/>
              </a:rPr>
              <a:t>um</a:t>
            </a:r>
            <a:r>
              <a:rPr sz="2600" dirty="0">
                <a:latin typeface="Constantia"/>
                <a:cs typeface="Constantia"/>
              </a:rPr>
              <a:t>ber</a:t>
            </a:r>
            <a:r>
              <a:rPr sz="2600" spc="-175" dirty="0">
                <a:latin typeface="Constantia"/>
                <a:cs typeface="Constantia"/>
              </a:rPr>
              <a:t> </a:t>
            </a:r>
            <a:r>
              <a:rPr sz="2600" dirty="0">
                <a:latin typeface="Constantia"/>
                <a:cs typeface="Constantia"/>
              </a:rPr>
              <a:t>of</a:t>
            </a:r>
            <a:r>
              <a:rPr sz="2600" spc="55" dirty="0">
                <a:latin typeface="Constantia"/>
                <a:cs typeface="Constantia"/>
              </a:rPr>
              <a:t> </a:t>
            </a:r>
            <a:r>
              <a:rPr sz="2600" i="1" dirty="0">
                <a:latin typeface="Constantia"/>
                <a:cs typeface="Constantia"/>
              </a:rPr>
              <a:t>r</a:t>
            </a:r>
            <a:r>
              <a:rPr sz="2600" dirty="0">
                <a:latin typeface="Constantia"/>
                <a:cs typeface="Constantia"/>
              </a:rPr>
              <a:t>-</a:t>
            </a:r>
            <a:r>
              <a:rPr sz="2600" spc="-55" dirty="0">
                <a:latin typeface="Constantia"/>
                <a:cs typeface="Constantia"/>
              </a:rPr>
              <a:t>c</a:t>
            </a:r>
            <a:r>
              <a:rPr sz="2600" dirty="0">
                <a:latin typeface="Constantia"/>
                <a:cs typeface="Constantia"/>
              </a:rPr>
              <a:t>ombi</a:t>
            </a:r>
            <a:r>
              <a:rPr sz="2600" spc="-10" dirty="0">
                <a:latin typeface="Constantia"/>
                <a:cs typeface="Constantia"/>
              </a:rPr>
              <a:t>n</a:t>
            </a:r>
            <a:r>
              <a:rPr sz="2600" dirty="0">
                <a:latin typeface="Constantia"/>
                <a:cs typeface="Constantia"/>
              </a:rPr>
              <a:t>atio</a:t>
            </a:r>
            <a:r>
              <a:rPr sz="2600" spc="-15" dirty="0">
                <a:latin typeface="Constantia"/>
                <a:cs typeface="Constantia"/>
              </a:rPr>
              <a:t>n</a:t>
            </a:r>
            <a:r>
              <a:rPr sz="2600" dirty="0">
                <a:latin typeface="Constantia"/>
                <a:cs typeface="Constantia"/>
              </a:rPr>
              <a:t>s</a:t>
            </a:r>
            <a:r>
              <a:rPr sz="2600" spc="-150"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a</a:t>
            </a:r>
            <a:r>
              <a:rPr sz="2600" spc="-120" dirty="0">
                <a:latin typeface="Constantia"/>
                <a:cs typeface="Constantia"/>
              </a:rPr>
              <a:t> </a:t>
            </a:r>
            <a:r>
              <a:rPr sz="2600" dirty="0">
                <a:latin typeface="Constantia"/>
                <a:cs typeface="Constantia"/>
              </a:rPr>
              <a:t>set  with</a:t>
            </a:r>
            <a:r>
              <a:rPr sz="2600" spc="-60" dirty="0">
                <a:latin typeface="Constantia"/>
                <a:cs typeface="Constantia"/>
              </a:rPr>
              <a:t> </a:t>
            </a:r>
            <a:r>
              <a:rPr sz="2600" i="1" dirty="0">
                <a:latin typeface="Constantia"/>
                <a:cs typeface="Constantia"/>
              </a:rPr>
              <a:t>n</a:t>
            </a:r>
            <a:r>
              <a:rPr sz="2600" i="1" spc="-30" dirty="0">
                <a:latin typeface="Constantia"/>
                <a:cs typeface="Constantia"/>
              </a:rPr>
              <a:t> </a:t>
            </a:r>
            <a:r>
              <a:rPr sz="2600" spc="-5" dirty="0">
                <a:latin typeface="Constantia"/>
                <a:cs typeface="Constantia"/>
              </a:rPr>
              <a:t>elements,</a:t>
            </a:r>
            <a:r>
              <a:rPr sz="2600" spc="-95" dirty="0">
                <a:latin typeface="Constantia"/>
                <a:cs typeface="Constantia"/>
              </a:rPr>
              <a:t> </a:t>
            </a:r>
            <a:r>
              <a:rPr sz="2600" spc="-10" dirty="0">
                <a:latin typeface="Constantia"/>
                <a:cs typeface="Constantia"/>
              </a:rPr>
              <a:t>where</a:t>
            </a:r>
            <a:r>
              <a:rPr sz="2600" spc="-80" dirty="0">
                <a:latin typeface="Constantia"/>
                <a:cs typeface="Constantia"/>
              </a:rPr>
              <a:t> </a:t>
            </a:r>
            <a:r>
              <a:rPr sz="2600" i="1" dirty="0">
                <a:latin typeface="Constantia"/>
                <a:cs typeface="Constantia"/>
              </a:rPr>
              <a:t>n</a:t>
            </a:r>
            <a:r>
              <a:rPr sz="2600" i="1" spc="30" dirty="0">
                <a:latin typeface="Constantia"/>
                <a:cs typeface="Constantia"/>
              </a:rPr>
              <a:t> </a:t>
            </a:r>
            <a:r>
              <a:rPr sz="2600" dirty="0">
                <a:latin typeface="Cambria Math"/>
                <a:cs typeface="Cambria Math"/>
              </a:rPr>
              <a:t>≥</a:t>
            </a:r>
            <a:r>
              <a:rPr sz="2600" spc="80" dirty="0">
                <a:latin typeface="Cambria Math"/>
                <a:cs typeface="Cambria Math"/>
              </a:rPr>
              <a:t> </a:t>
            </a:r>
            <a:r>
              <a:rPr sz="2600" i="1" dirty="0">
                <a:latin typeface="Constantia"/>
                <a:cs typeface="Constantia"/>
              </a:rPr>
              <a:t>r</a:t>
            </a:r>
            <a:r>
              <a:rPr sz="2600" i="1" spc="-50" dirty="0">
                <a:latin typeface="Constantia"/>
                <a:cs typeface="Constantia"/>
              </a:rPr>
              <a:t> </a:t>
            </a:r>
            <a:r>
              <a:rPr sz="2600" dirty="0">
                <a:latin typeface="Cambria Math"/>
                <a:cs typeface="Cambria Math"/>
              </a:rPr>
              <a:t>≥ 0, equals</a:t>
            </a:r>
          </a:p>
        </p:txBody>
      </p:sp>
      <p:sp>
        <p:nvSpPr>
          <p:cNvPr id="4" name="object 4"/>
          <p:cNvSpPr txBox="1"/>
          <p:nvPr/>
        </p:nvSpPr>
        <p:spPr>
          <a:xfrm>
            <a:off x="810259" y="3773500"/>
            <a:ext cx="7040245" cy="816610"/>
          </a:xfrm>
          <a:prstGeom prst="rect">
            <a:avLst/>
          </a:prstGeom>
        </p:spPr>
        <p:txBody>
          <a:bodyPr vert="horz" wrap="square" lIns="0" tIns="28575" rIns="0" bIns="0" rtlCol="0">
            <a:spAutoFit/>
          </a:bodyPr>
          <a:lstStyle/>
          <a:p>
            <a:pPr marL="12700" marR="5080" indent="13335">
              <a:lnSpc>
                <a:spcPts val="3100"/>
              </a:lnSpc>
              <a:spcBef>
                <a:spcPts val="225"/>
              </a:spcBef>
              <a:tabLst>
                <a:tab pos="1010919" algn="l"/>
              </a:tabLst>
            </a:pPr>
            <a:r>
              <a:rPr sz="2600" spc="-30" dirty="0">
                <a:latin typeface="Cambria Math"/>
                <a:cs typeface="Cambria Math"/>
              </a:rPr>
              <a:t>Proof:	</a:t>
            </a:r>
            <a:r>
              <a:rPr sz="2600" spc="-10" dirty="0">
                <a:latin typeface="Cambria Math"/>
                <a:cs typeface="Cambria Math"/>
              </a:rPr>
              <a:t>By</a:t>
            </a:r>
            <a:r>
              <a:rPr sz="2600" dirty="0">
                <a:latin typeface="Cambria Math"/>
                <a:cs typeface="Cambria Math"/>
              </a:rPr>
              <a:t> </a:t>
            </a:r>
            <a:r>
              <a:rPr sz="2600" spc="-5" dirty="0">
                <a:latin typeface="Cambria Math"/>
                <a:cs typeface="Cambria Math"/>
              </a:rPr>
              <a:t>the</a:t>
            </a:r>
            <a:r>
              <a:rPr sz="2600" spc="-10" dirty="0">
                <a:latin typeface="Cambria Math"/>
                <a:cs typeface="Cambria Math"/>
              </a:rPr>
              <a:t> product</a:t>
            </a:r>
            <a:r>
              <a:rPr sz="2600" spc="-25" dirty="0">
                <a:latin typeface="Cambria Math"/>
                <a:cs typeface="Cambria Math"/>
              </a:rPr>
              <a:t> </a:t>
            </a:r>
            <a:r>
              <a:rPr sz="2600" dirty="0">
                <a:latin typeface="Cambria Math"/>
                <a:cs typeface="Cambria Math"/>
              </a:rPr>
              <a:t>rule</a:t>
            </a:r>
            <a:r>
              <a:rPr sz="2600" spc="-25" dirty="0">
                <a:latin typeface="Cambria Math"/>
                <a:cs typeface="Cambria Math"/>
              </a:rPr>
              <a:t> </a:t>
            </a:r>
            <a:r>
              <a:rPr sz="2600" i="1" dirty="0">
                <a:latin typeface="Constantia"/>
                <a:cs typeface="Constantia"/>
              </a:rPr>
              <a:t>P</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25" dirty="0">
                <a:latin typeface="Constantia"/>
                <a:cs typeface="Constantia"/>
              </a:rPr>
              <a:t> </a:t>
            </a:r>
            <a:r>
              <a:rPr sz="2600" i="1" dirty="0">
                <a:latin typeface="Constantia"/>
                <a:cs typeface="Constantia"/>
              </a:rPr>
              <a:t>r</a:t>
            </a:r>
            <a:r>
              <a:rPr sz="2600" dirty="0">
                <a:latin typeface="Constantia"/>
                <a:cs typeface="Constantia"/>
              </a:rPr>
              <a:t>) =</a:t>
            </a:r>
            <a:r>
              <a:rPr sz="2600" spc="-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i="1" dirty="0">
                <a:latin typeface="Constantia"/>
                <a:cs typeface="Constantia"/>
              </a:rPr>
              <a:t>r</a:t>
            </a:r>
            <a:r>
              <a:rPr sz="2600" dirty="0">
                <a:latin typeface="Constantia"/>
                <a:cs typeface="Constantia"/>
              </a:rPr>
              <a:t>)</a:t>
            </a:r>
            <a:r>
              <a:rPr sz="2600" spc="-30" dirty="0">
                <a:latin typeface="Constantia"/>
                <a:cs typeface="Constantia"/>
              </a:rPr>
              <a:t> </a:t>
            </a:r>
            <a:r>
              <a:rPr sz="2600" dirty="0">
                <a:latin typeface="Constantia"/>
                <a:cs typeface="Constantia"/>
              </a:rPr>
              <a:t>∙ </a:t>
            </a:r>
            <a:r>
              <a:rPr sz="2600" i="1" dirty="0">
                <a:latin typeface="Constantia"/>
                <a:cs typeface="Constantia"/>
              </a:rPr>
              <a:t>P</a:t>
            </a:r>
            <a:r>
              <a:rPr sz="2600" dirty="0">
                <a:latin typeface="Constantia"/>
                <a:cs typeface="Constantia"/>
              </a:rPr>
              <a:t>(</a:t>
            </a:r>
            <a:r>
              <a:rPr sz="2600" i="1" dirty="0">
                <a:latin typeface="Constantia"/>
                <a:cs typeface="Constantia"/>
              </a:rPr>
              <a:t>r</a:t>
            </a:r>
            <a:r>
              <a:rPr sz="2600" dirty="0">
                <a:latin typeface="Constantia"/>
                <a:cs typeface="Constantia"/>
              </a:rPr>
              <a:t>,</a:t>
            </a:r>
            <a:r>
              <a:rPr sz="2600" i="1" dirty="0">
                <a:latin typeface="Constantia"/>
                <a:cs typeface="Constantia"/>
              </a:rPr>
              <a:t>r</a:t>
            </a:r>
            <a:r>
              <a:rPr sz="2600" dirty="0">
                <a:latin typeface="Constantia"/>
                <a:cs typeface="Constantia"/>
              </a:rPr>
              <a:t>). </a:t>
            </a:r>
            <a:r>
              <a:rPr sz="2600" spc="-635" dirty="0">
                <a:latin typeface="Constantia"/>
                <a:cs typeface="Constantia"/>
              </a:rPr>
              <a:t> </a:t>
            </a:r>
            <a:r>
              <a:rPr sz="2600" spc="-10" dirty="0">
                <a:latin typeface="Constantia"/>
                <a:cs typeface="Constantia"/>
              </a:rPr>
              <a:t>Therefore,</a:t>
            </a:r>
            <a:endParaRPr sz="2600" dirty="0">
              <a:latin typeface="Constantia"/>
              <a:cs typeface="Constantia"/>
            </a:endParaRPr>
          </a:p>
        </p:txBody>
      </p:sp>
      <p:pic>
        <p:nvPicPr>
          <p:cNvPr id="5" name="object 5"/>
          <p:cNvPicPr/>
          <p:nvPr/>
        </p:nvPicPr>
        <p:blipFill>
          <a:blip r:embed="rId2" cstate="print"/>
          <a:stretch>
            <a:fillRect/>
          </a:stretch>
        </p:blipFill>
        <p:spPr>
          <a:xfrm>
            <a:off x="1981200" y="4953000"/>
            <a:ext cx="5405628" cy="487680"/>
          </a:xfrm>
          <a:prstGeom prst="rect">
            <a:avLst/>
          </a:prstGeom>
        </p:spPr>
      </p:pic>
      <p:pic>
        <p:nvPicPr>
          <p:cNvPr id="6" name="object 6"/>
          <p:cNvPicPr/>
          <p:nvPr/>
        </p:nvPicPr>
        <p:blipFill>
          <a:blip r:embed="rId3" cstate="print"/>
          <a:stretch>
            <a:fillRect/>
          </a:stretch>
        </p:blipFill>
        <p:spPr>
          <a:xfrm>
            <a:off x="2819400" y="2971800"/>
            <a:ext cx="2467355" cy="448055"/>
          </a:xfrm>
          <a:prstGeom prst="rect">
            <a:avLst/>
          </a:prstGeom>
        </p:spPr>
      </p:pic>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6145561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58000" y="83666"/>
            <a:ext cx="3239135"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Combinations</a:t>
            </a:r>
            <a:endParaRPr sz="4500" dirty="0">
              <a:latin typeface="Calibri"/>
              <a:cs typeface="Calibri"/>
            </a:endParaRPr>
          </a:p>
        </p:txBody>
      </p:sp>
      <p:sp>
        <p:nvSpPr>
          <p:cNvPr id="9" name="object 9"/>
          <p:cNvSpPr txBox="1"/>
          <p:nvPr/>
        </p:nvSpPr>
        <p:spPr>
          <a:xfrm>
            <a:off x="535940" y="930503"/>
            <a:ext cx="8071484" cy="2286000"/>
          </a:xfrm>
          <a:prstGeom prst="rect">
            <a:avLst/>
          </a:prstGeom>
        </p:spPr>
        <p:txBody>
          <a:bodyPr vert="horz" wrap="square" lIns="0" tIns="52705" rIns="0" bIns="0" rtlCol="0">
            <a:spAutoFit/>
          </a:bodyPr>
          <a:lstStyle/>
          <a:p>
            <a:pPr marL="48895" marR="5080" indent="-36830" algn="just">
              <a:lnSpc>
                <a:spcPct val="90000"/>
              </a:lnSpc>
              <a:spcBef>
                <a:spcPts val="415"/>
              </a:spcBef>
            </a:pPr>
            <a:r>
              <a:rPr sz="2600" b="1" spc="-5" dirty="0">
                <a:latin typeface="Constantia"/>
                <a:cs typeface="Constantia"/>
              </a:rPr>
              <a:t>Example</a:t>
            </a:r>
            <a:r>
              <a:rPr sz="2600" spc="-5" dirty="0">
                <a:latin typeface="Constantia"/>
                <a:cs typeface="Constantia"/>
              </a:rPr>
              <a:t>: </a:t>
            </a:r>
            <a:r>
              <a:rPr sz="2600" spc="-40" dirty="0">
                <a:latin typeface="Constantia"/>
                <a:cs typeface="Constantia"/>
              </a:rPr>
              <a:t>How </a:t>
            </a:r>
            <a:r>
              <a:rPr sz="2600" spc="-15" dirty="0">
                <a:latin typeface="Constantia"/>
                <a:cs typeface="Constantia"/>
              </a:rPr>
              <a:t>many poker </a:t>
            </a:r>
            <a:r>
              <a:rPr sz="2600" dirty="0">
                <a:latin typeface="Constantia"/>
                <a:cs typeface="Constantia"/>
              </a:rPr>
              <a:t>hands of </a:t>
            </a:r>
            <a:r>
              <a:rPr sz="2600" spc="-10" dirty="0">
                <a:latin typeface="Constantia"/>
                <a:cs typeface="Constantia"/>
              </a:rPr>
              <a:t>five cards </a:t>
            </a:r>
            <a:r>
              <a:rPr sz="2600" spc="-5" dirty="0">
                <a:latin typeface="Constantia"/>
                <a:cs typeface="Constantia"/>
              </a:rPr>
              <a:t>can be </a:t>
            </a:r>
            <a:r>
              <a:rPr sz="2600" dirty="0">
                <a:latin typeface="Constantia"/>
                <a:cs typeface="Constantia"/>
              </a:rPr>
              <a:t> </a:t>
            </a:r>
            <a:r>
              <a:rPr sz="2600" spc="-5" dirty="0">
                <a:latin typeface="Constantia"/>
                <a:cs typeface="Constantia"/>
              </a:rPr>
              <a:t>dealt </a:t>
            </a:r>
            <a:r>
              <a:rPr sz="2600" spc="-15" dirty="0">
                <a:latin typeface="Constantia"/>
                <a:cs typeface="Constantia"/>
              </a:rPr>
              <a:t>from </a:t>
            </a:r>
            <a:r>
              <a:rPr sz="2600" dirty="0">
                <a:latin typeface="Constantia"/>
                <a:cs typeface="Constantia"/>
              </a:rPr>
              <a:t>a </a:t>
            </a:r>
            <a:r>
              <a:rPr sz="2600" spc="-5" dirty="0">
                <a:latin typeface="Constantia"/>
                <a:cs typeface="Constantia"/>
              </a:rPr>
              <a:t>standard deck of </a:t>
            </a:r>
            <a:r>
              <a:rPr sz="2600" spc="-5" dirty="0">
                <a:latin typeface="Cambria Math"/>
                <a:cs typeface="Cambria Math"/>
              </a:rPr>
              <a:t>52 </a:t>
            </a:r>
            <a:r>
              <a:rPr sz="2600" spc="-10" dirty="0">
                <a:latin typeface="Constantia"/>
                <a:cs typeface="Constantia"/>
              </a:rPr>
              <a:t>cards? </a:t>
            </a:r>
            <a:r>
              <a:rPr sz="2600" spc="-20" dirty="0">
                <a:latin typeface="Constantia"/>
                <a:cs typeface="Constantia"/>
              </a:rPr>
              <a:t>Also, how </a:t>
            </a:r>
            <a:r>
              <a:rPr sz="2600" spc="-15" dirty="0">
                <a:latin typeface="Constantia"/>
                <a:cs typeface="Constantia"/>
              </a:rPr>
              <a:t>many </a:t>
            </a:r>
            <a:r>
              <a:rPr sz="2600" spc="-640" dirty="0">
                <a:latin typeface="Constantia"/>
                <a:cs typeface="Constantia"/>
              </a:rPr>
              <a:t> </a:t>
            </a:r>
            <a:r>
              <a:rPr sz="2600" spc="-30" dirty="0">
                <a:latin typeface="Constantia"/>
                <a:cs typeface="Constantia"/>
              </a:rPr>
              <a:t>ways</a:t>
            </a:r>
            <a:r>
              <a:rPr sz="2600" spc="-25" dirty="0">
                <a:latin typeface="Constantia"/>
                <a:cs typeface="Constantia"/>
              </a:rPr>
              <a:t> </a:t>
            </a:r>
            <a:r>
              <a:rPr sz="2600" spc="-15" dirty="0">
                <a:latin typeface="Constantia"/>
                <a:cs typeface="Constantia"/>
              </a:rPr>
              <a:t>are </a:t>
            </a:r>
            <a:r>
              <a:rPr sz="2600" spc="-10" dirty="0">
                <a:latin typeface="Constantia"/>
                <a:cs typeface="Constantia"/>
              </a:rPr>
              <a:t>there </a:t>
            </a:r>
            <a:r>
              <a:rPr sz="2600" spc="-20" dirty="0">
                <a:latin typeface="Constantia"/>
                <a:cs typeface="Constantia"/>
              </a:rPr>
              <a:t>to</a:t>
            </a:r>
            <a:r>
              <a:rPr sz="2600" spc="-15" dirty="0">
                <a:latin typeface="Constantia"/>
                <a:cs typeface="Constantia"/>
              </a:rPr>
              <a:t> </a:t>
            </a:r>
            <a:r>
              <a:rPr sz="2600" spc="-5" dirty="0">
                <a:latin typeface="Constantia"/>
                <a:cs typeface="Constantia"/>
              </a:rPr>
              <a:t>select </a:t>
            </a:r>
            <a:r>
              <a:rPr sz="2600" spc="-5" dirty="0">
                <a:latin typeface="Cambria Math"/>
                <a:cs typeface="Cambria Math"/>
              </a:rPr>
              <a:t>47</a:t>
            </a:r>
            <a:r>
              <a:rPr sz="2600" dirty="0">
                <a:latin typeface="Cambria Math"/>
                <a:cs typeface="Cambria Math"/>
              </a:rPr>
              <a:t> </a:t>
            </a:r>
            <a:r>
              <a:rPr sz="2600" spc="-15" dirty="0">
                <a:latin typeface="Constantia"/>
                <a:cs typeface="Constantia"/>
              </a:rPr>
              <a:t>cards</a:t>
            </a:r>
            <a:r>
              <a:rPr sz="2600" spc="-10" dirty="0">
                <a:latin typeface="Constantia"/>
                <a:cs typeface="Constantia"/>
              </a:rPr>
              <a:t> from </a:t>
            </a:r>
            <a:r>
              <a:rPr sz="2600" dirty="0">
                <a:latin typeface="Constantia"/>
                <a:cs typeface="Constantia"/>
              </a:rPr>
              <a:t>a </a:t>
            </a:r>
            <a:r>
              <a:rPr sz="2600" spc="-5" dirty="0">
                <a:latin typeface="Constantia"/>
                <a:cs typeface="Constantia"/>
              </a:rPr>
              <a:t>deck</a:t>
            </a:r>
            <a:r>
              <a:rPr sz="2600" dirty="0">
                <a:latin typeface="Constantia"/>
                <a:cs typeface="Constantia"/>
              </a:rPr>
              <a:t> </a:t>
            </a:r>
            <a:r>
              <a:rPr sz="2600" spc="-5" dirty="0">
                <a:latin typeface="Constantia"/>
                <a:cs typeface="Constantia"/>
              </a:rPr>
              <a:t>of</a:t>
            </a:r>
            <a:r>
              <a:rPr sz="2600" dirty="0">
                <a:latin typeface="Constantia"/>
                <a:cs typeface="Constantia"/>
              </a:rPr>
              <a:t> </a:t>
            </a:r>
            <a:r>
              <a:rPr sz="2600" spc="-5" dirty="0">
                <a:latin typeface="Cambria Math"/>
                <a:cs typeface="Cambria Math"/>
              </a:rPr>
              <a:t>52 </a:t>
            </a:r>
            <a:r>
              <a:rPr sz="2600" dirty="0">
                <a:latin typeface="Cambria Math"/>
                <a:cs typeface="Cambria Math"/>
              </a:rPr>
              <a:t> </a:t>
            </a:r>
            <a:r>
              <a:rPr sz="2600" spc="-10" dirty="0">
                <a:latin typeface="Constantia"/>
                <a:cs typeface="Constantia"/>
              </a:rPr>
              <a:t>cards?</a:t>
            </a:r>
            <a:endParaRPr sz="2600" dirty="0">
              <a:latin typeface="Constantia"/>
              <a:cs typeface="Constantia"/>
            </a:endParaRPr>
          </a:p>
          <a:p>
            <a:pPr marL="48895" marR="5080" indent="-36830" algn="just">
              <a:lnSpc>
                <a:spcPts val="2810"/>
              </a:lnSpc>
              <a:spcBef>
                <a:spcPts val="670"/>
              </a:spcBef>
            </a:pPr>
            <a:r>
              <a:rPr sz="2600" b="1" spc="-5" dirty="0">
                <a:latin typeface="Constantia"/>
                <a:cs typeface="Constantia"/>
              </a:rPr>
              <a:t>Solution</a:t>
            </a:r>
            <a:r>
              <a:rPr sz="2600" spc="-5" dirty="0">
                <a:latin typeface="Constantia"/>
                <a:cs typeface="Constantia"/>
              </a:rPr>
              <a:t>: </a:t>
            </a:r>
            <a:r>
              <a:rPr sz="2600" spc="-10" dirty="0">
                <a:latin typeface="Constantia"/>
                <a:cs typeface="Constantia"/>
              </a:rPr>
              <a:t>Since </a:t>
            </a:r>
            <a:r>
              <a:rPr sz="2600" spc="-5" dirty="0">
                <a:latin typeface="Constantia"/>
                <a:cs typeface="Constantia"/>
              </a:rPr>
              <a:t>the </a:t>
            </a:r>
            <a:r>
              <a:rPr sz="2600" spc="-10" dirty="0">
                <a:latin typeface="Constantia"/>
                <a:cs typeface="Constantia"/>
              </a:rPr>
              <a:t>order </a:t>
            </a:r>
            <a:r>
              <a:rPr sz="2600" dirty="0">
                <a:latin typeface="Constantia"/>
                <a:cs typeface="Constantia"/>
              </a:rPr>
              <a:t>in </a:t>
            </a:r>
            <a:r>
              <a:rPr sz="2600" spc="-5" dirty="0">
                <a:latin typeface="Constantia"/>
                <a:cs typeface="Constantia"/>
              </a:rPr>
              <a:t>which the </a:t>
            </a:r>
            <a:r>
              <a:rPr sz="2600" spc="-10" dirty="0">
                <a:latin typeface="Constantia"/>
                <a:cs typeface="Constantia"/>
              </a:rPr>
              <a:t>cards are </a:t>
            </a:r>
            <a:r>
              <a:rPr sz="2600" spc="-5" dirty="0">
                <a:latin typeface="Constantia"/>
                <a:cs typeface="Constantia"/>
              </a:rPr>
              <a:t>dealt </a:t>
            </a:r>
            <a:r>
              <a:rPr sz="2600" dirty="0">
                <a:latin typeface="Constantia"/>
                <a:cs typeface="Constantia"/>
              </a:rPr>
              <a:t> </a:t>
            </a:r>
            <a:r>
              <a:rPr sz="2600" spc="-5" dirty="0">
                <a:latin typeface="Constantia"/>
                <a:cs typeface="Constantia"/>
              </a:rPr>
              <a:t>does</a:t>
            </a:r>
            <a:r>
              <a:rPr sz="2600" spc="-65" dirty="0">
                <a:latin typeface="Constantia"/>
                <a:cs typeface="Constantia"/>
              </a:rPr>
              <a:t> </a:t>
            </a:r>
            <a:r>
              <a:rPr sz="2600" spc="-5" dirty="0">
                <a:latin typeface="Constantia"/>
                <a:cs typeface="Constantia"/>
              </a:rPr>
              <a:t>not</a:t>
            </a:r>
            <a:r>
              <a:rPr sz="2600" spc="-75" dirty="0">
                <a:latin typeface="Constantia"/>
                <a:cs typeface="Constantia"/>
              </a:rPr>
              <a:t> </a:t>
            </a:r>
            <a:r>
              <a:rPr sz="2600" spc="-40" dirty="0">
                <a:latin typeface="Constantia"/>
                <a:cs typeface="Constantia"/>
              </a:rPr>
              <a:t>matter,</a:t>
            </a:r>
            <a:r>
              <a:rPr sz="2600" spc="-60" dirty="0">
                <a:latin typeface="Constantia"/>
                <a:cs typeface="Constantia"/>
              </a:rPr>
              <a:t> </a:t>
            </a:r>
            <a:r>
              <a:rPr sz="2600" spc="-5" dirty="0">
                <a:latin typeface="Constantia"/>
                <a:cs typeface="Constantia"/>
              </a:rPr>
              <a:t>the</a:t>
            </a:r>
            <a:r>
              <a:rPr sz="2600" spc="-70" dirty="0">
                <a:latin typeface="Constantia"/>
                <a:cs typeface="Constantia"/>
              </a:rPr>
              <a:t> </a:t>
            </a:r>
            <a:r>
              <a:rPr sz="2600" spc="-5" dirty="0">
                <a:latin typeface="Constantia"/>
                <a:cs typeface="Constantia"/>
              </a:rPr>
              <a:t>number</a:t>
            </a:r>
            <a:r>
              <a:rPr sz="2600" spc="-170" dirty="0">
                <a:latin typeface="Constantia"/>
                <a:cs typeface="Constantia"/>
              </a:rPr>
              <a:t> </a:t>
            </a:r>
            <a:r>
              <a:rPr sz="2600" spc="-5" dirty="0">
                <a:latin typeface="Constantia"/>
                <a:cs typeface="Constantia"/>
              </a:rPr>
              <a:t>of</a:t>
            </a:r>
            <a:r>
              <a:rPr sz="2600" spc="40" dirty="0">
                <a:latin typeface="Constantia"/>
                <a:cs typeface="Constantia"/>
              </a:rPr>
              <a:t> </a:t>
            </a:r>
            <a:r>
              <a:rPr sz="2600" spc="-10" dirty="0">
                <a:latin typeface="Constantia"/>
                <a:cs typeface="Constantia"/>
              </a:rPr>
              <a:t>five</a:t>
            </a:r>
            <a:r>
              <a:rPr sz="2600" spc="-135" dirty="0">
                <a:latin typeface="Constantia"/>
                <a:cs typeface="Constantia"/>
              </a:rPr>
              <a:t> </a:t>
            </a:r>
            <a:r>
              <a:rPr sz="2600" spc="-15" dirty="0">
                <a:latin typeface="Constantia"/>
                <a:cs typeface="Constantia"/>
              </a:rPr>
              <a:t>card</a:t>
            </a:r>
            <a:r>
              <a:rPr sz="2600" spc="5" dirty="0">
                <a:latin typeface="Constantia"/>
                <a:cs typeface="Constantia"/>
              </a:rPr>
              <a:t> </a:t>
            </a:r>
            <a:r>
              <a:rPr sz="2600" dirty="0">
                <a:latin typeface="Constantia"/>
                <a:cs typeface="Constantia"/>
              </a:rPr>
              <a:t>hands</a:t>
            </a:r>
            <a:r>
              <a:rPr sz="2600" spc="-70" dirty="0">
                <a:latin typeface="Constantia"/>
                <a:cs typeface="Constantia"/>
              </a:rPr>
              <a:t> </a:t>
            </a:r>
            <a:r>
              <a:rPr sz="2600" spc="-5" dirty="0">
                <a:latin typeface="Constantia"/>
                <a:cs typeface="Constantia"/>
              </a:rPr>
              <a:t>is:</a:t>
            </a:r>
            <a:endParaRPr sz="2600" dirty="0">
              <a:latin typeface="Constantia"/>
              <a:cs typeface="Constantia"/>
            </a:endParaRPr>
          </a:p>
        </p:txBody>
      </p:sp>
      <p:sp>
        <p:nvSpPr>
          <p:cNvPr id="10" name="object 10"/>
          <p:cNvSpPr txBox="1"/>
          <p:nvPr/>
        </p:nvSpPr>
        <p:spPr>
          <a:xfrm>
            <a:off x="401320" y="4344012"/>
            <a:ext cx="6918959" cy="422909"/>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4230"/>
              <a:buFont typeface="Segoe UI Symbol"/>
              <a:buChar char="⚫"/>
              <a:tabLst>
                <a:tab pos="287020" algn="l"/>
              </a:tabLst>
            </a:pPr>
            <a:r>
              <a:rPr sz="2600" spc="-5" dirty="0">
                <a:latin typeface="Constantia"/>
                <a:cs typeface="Constantia"/>
              </a:rPr>
              <a:t>Th</a:t>
            </a:r>
            <a:r>
              <a:rPr sz="2600" dirty="0">
                <a:latin typeface="Constantia"/>
                <a:cs typeface="Constantia"/>
              </a:rPr>
              <a:t>e</a:t>
            </a:r>
            <a:r>
              <a:rPr sz="2600" spc="-125" dirty="0">
                <a:latin typeface="Constantia"/>
                <a:cs typeface="Constantia"/>
              </a:rPr>
              <a:t> </a:t>
            </a:r>
            <a:r>
              <a:rPr sz="2600" spc="-5" dirty="0">
                <a:latin typeface="Constantia"/>
                <a:cs typeface="Constantia"/>
              </a:rPr>
              <a:t>di</a:t>
            </a:r>
            <a:r>
              <a:rPr sz="2600" spc="-15" dirty="0">
                <a:latin typeface="Constantia"/>
                <a:cs typeface="Constantia"/>
              </a:rPr>
              <a:t>f</a:t>
            </a:r>
            <a:r>
              <a:rPr sz="2600" spc="-30" dirty="0">
                <a:latin typeface="Constantia"/>
                <a:cs typeface="Constantia"/>
              </a:rPr>
              <a:t>f</a:t>
            </a:r>
            <a:r>
              <a:rPr sz="2600" dirty="0">
                <a:latin typeface="Constantia"/>
                <a:cs typeface="Constantia"/>
              </a:rPr>
              <a:t>e</a:t>
            </a:r>
            <a:r>
              <a:rPr sz="2600" spc="-40" dirty="0">
                <a:latin typeface="Constantia"/>
                <a:cs typeface="Constantia"/>
              </a:rPr>
              <a:t>r</a:t>
            </a:r>
            <a:r>
              <a:rPr sz="2600" dirty="0">
                <a:latin typeface="Constantia"/>
                <a:cs typeface="Constantia"/>
              </a:rPr>
              <a:t>ent</a:t>
            </a:r>
            <a:r>
              <a:rPr sz="2600" spc="-140" dirty="0">
                <a:latin typeface="Constantia"/>
                <a:cs typeface="Constantia"/>
              </a:rPr>
              <a:t> </a:t>
            </a:r>
            <a:r>
              <a:rPr sz="2600" spc="-25" dirty="0">
                <a:latin typeface="Constantia"/>
                <a:cs typeface="Constantia"/>
              </a:rPr>
              <a:t>w</a:t>
            </a:r>
            <a:r>
              <a:rPr sz="2600" spc="-55" dirty="0">
                <a:latin typeface="Constantia"/>
                <a:cs typeface="Constantia"/>
              </a:rPr>
              <a:t>a</a:t>
            </a:r>
            <a:r>
              <a:rPr sz="2600" spc="-30" dirty="0">
                <a:latin typeface="Constantia"/>
                <a:cs typeface="Constantia"/>
              </a:rPr>
              <a:t>y</a:t>
            </a:r>
            <a:r>
              <a:rPr sz="2600" dirty="0">
                <a:latin typeface="Constantia"/>
                <a:cs typeface="Constantia"/>
              </a:rPr>
              <a:t>s</a:t>
            </a:r>
            <a:r>
              <a:rPr sz="2600" spc="-90" dirty="0">
                <a:latin typeface="Constantia"/>
                <a:cs typeface="Constantia"/>
              </a:rPr>
              <a:t> </a:t>
            </a:r>
            <a:r>
              <a:rPr sz="2600" spc="-35" dirty="0">
                <a:latin typeface="Constantia"/>
                <a:cs typeface="Constantia"/>
              </a:rPr>
              <a:t>t</a:t>
            </a:r>
            <a:r>
              <a:rPr sz="2600" dirty="0">
                <a:latin typeface="Constantia"/>
                <a:cs typeface="Constantia"/>
              </a:rPr>
              <a:t>o</a:t>
            </a:r>
            <a:r>
              <a:rPr sz="2600" spc="-145" dirty="0">
                <a:latin typeface="Constantia"/>
                <a:cs typeface="Constantia"/>
              </a:rPr>
              <a:t> </a:t>
            </a:r>
            <a:r>
              <a:rPr sz="2600" dirty="0">
                <a:latin typeface="Constantia"/>
                <a:cs typeface="Constantia"/>
              </a:rPr>
              <a:t>select</a:t>
            </a:r>
            <a:r>
              <a:rPr sz="2600" spc="-90" dirty="0">
                <a:latin typeface="Constantia"/>
                <a:cs typeface="Constantia"/>
              </a:rPr>
              <a:t> </a:t>
            </a:r>
            <a:r>
              <a:rPr sz="2600" spc="-5" dirty="0">
                <a:latin typeface="Cambria Math"/>
                <a:cs typeface="Cambria Math"/>
              </a:rPr>
              <a:t>4</a:t>
            </a:r>
            <a:r>
              <a:rPr sz="2600" dirty="0">
                <a:latin typeface="Cambria Math"/>
                <a:cs typeface="Cambria Math"/>
              </a:rPr>
              <a:t>7</a:t>
            </a:r>
            <a:r>
              <a:rPr sz="2600" spc="10" dirty="0">
                <a:latin typeface="Cambria Math"/>
                <a:cs typeface="Cambria Math"/>
              </a:rPr>
              <a:t> </a:t>
            </a:r>
            <a:r>
              <a:rPr sz="2600" spc="-5" dirty="0">
                <a:latin typeface="Constantia"/>
                <a:cs typeface="Constantia"/>
              </a:rPr>
              <a:t>ca</a:t>
            </a:r>
            <a:r>
              <a:rPr sz="2600" spc="-45" dirty="0">
                <a:latin typeface="Constantia"/>
                <a:cs typeface="Constantia"/>
              </a:rPr>
              <a:t>r</a:t>
            </a:r>
            <a:r>
              <a:rPr sz="2600" spc="-5" dirty="0">
                <a:latin typeface="Constantia"/>
                <a:cs typeface="Constantia"/>
              </a:rPr>
              <a:t>d</a:t>
            </a:r>
            <a:r>
              <a:rPr sz="2600" dirty="0">
                <a:latin typeface="Constantia"/>
                <a:cs typeface="Constantia"/>
              </a:rPr>
              <a:t>s</a:t>
            </a:r>
            <a:r>
              <a:rPr sz="2600" spc="-80" dirty="0">
                <a:latin typeface="Constantia"/>
                <a:cs typeface="Constantia"/>
              </a:rPr>
              <a:t> </a:t>
            </a:r>
            <a:r>
              <a:rPr sz="2600" dirty="0">
                <a:latin typeface="Constantia"/>
                <a:cs typeface="Constantia"/>
              </a:rPr>
              <a:t>f</a:t>
            </a:r>
            <a:r>
              <a:rPr sz="2600" spc="-45" dirty="0">
                <a:latin typeface="Constantia"/>
                <a:cs typeface="Constantia"/>
              </a:rPr>
              <a:t>r</a:t>
            </a:r>
            <a:r>
              <a:rPr sz="2600" dirty="0">
                <a:latin typeface="Constantia"/>
                <a:cs typeface="Constantia"/>
              </a:rPr>
              <a:t>om</a:t>
            </a:r>
            <a:r>
              <a:rPr sz="2600" spc="-65" dirty="0">
                <a:latin typeface="Constantia"/>
                <a:cs typeface="Constantia"/>
              </a:rPr>
              <a:t> </a:t>
            </a:r>
            <a:r>
              <a:rPr sz="2600" spc="-5" dirty="0">
                <a:latin typeface="Cambria Math"/>
                <a:cs typeface="Cambria Math"/>
              </a:rPr>
              <a:t>5</a:t>
            </a:r>
            <a:r>
              <a:rPr sz="2600" dirty="0">
                <a:latin typeface="Cambria Math"/>
                <a:cs typeface="Cambria Math"/>
              </a:rPr>
              <a:t>2</a:t>
            </a:r>
            <a:r>
              <a:rPr sz="2600" spc="70" dirty="0">
                <a:latin typeface="Cambria Math"/>
                <a:cs typeface="Cambria Math"/>
              </a:rPr>
              <a:t> </a:t>
            </a:r>
            <a:r>
              <a:rPr sz="2600" spc="-10" dirty="0">
                <a:latin typeface="Constantia"/>
                <a:cs typeface="Constantia"/>
              </a:rPr>
              <a:t>is</a:t>
            </a:r>
            <a:endParaRPr sz="2600" dirty="0">
              <a:latin typeface="Constantia"/>
              <a:cs typeface="Constantia"/>
            </a:endParaRPr>
          </a:p>
        </p:txBody>
      </p:sp>
      <p:pic>
        <p:nvPicPr>
          <p:cNvPr id="11" name="object 11"/>
          <p:cNvPicPr/>
          <p:nvPr/>
        </p:nvPicPr>
        <p:blipFill>
          <a:blip r:embed="rId2" cstate="print"/>
          <a:stretch>
            <a:fillRect/>
          </a:stretch>
        </p:blipFill>
        <p:spPr>
          <a:xfrm>
            <a:off x="685800" y="3139301"/>
            <a:ext cx="2078736" cy="397763"/>
          </a:xfrm>
          <a:prstGeom prst="rect">
            <a:avLst/>
          </a:prstGeom>
        </p:spPr>
      </p:pic>
      <p:pic>
        <p:nvPicPr>
          <p:cNvPr id="12" name="object 12"/>
          <p:cNvPicPr/>
          <p:nvPr/>
        </p:nvPicPr>
        <p:blipFill>
          <a:blip r:embed="rId3" cstate="print"/>
          <a:stretch>
            <a:fillRect/>
          </a:stretch>
        </p:blipFill>
        <p:spPr>
          <a:xfrm>
            <a:off x="1427285" y="3796640"/>
            <a:ext cx="6672072" cy="390144"/>
          </a:xfrm>
          <a:prstGeom prst="rect">
            <a:avLst/>
          </a:prstGeom>
        </p:spPr>
      </p:pic>
      <p:pic>
        <p:nvPicPr>
          <p:cNvPr id="13" name="object 13"/>
          <p:cNvPicPr/>
          <p:nvPr/>
        </p:nvPicPr>
        <p:blipFill>
          <a:blip r:embed="rId4" cstate="print"/>
          <a:stretch>
            <a:fillRect/>
          </a:stretch>
        </p:blipFill>
        <p:spPr>
          <a:xfrm>
            <a:off x="1219200" y="4857321"/>
            <a:ext cx="5676900" cy="397763"/>
          </a:xfrm>
          <a:prstGeom prst="rect">
            <a:avLst/>
          </a:prstGeom>
        </p:spPr>
      </p:pic>
      <p:sp>
        <p:nvSpPr>
          <p:cNvPr id="14" name="object 14"/>
          <p:cNvSpPr txBox="1"/>
          <p:nvPr/>
        </p:nvSpPr>
        <p:spPr>
          <a:xfrm>
            <a:off x="4837748" y="5314293"/>
            <a:ext cx="4116704" cy="300355"/>
          </a:xfrm>
          <a:prstGeom prst="rect">
            <a:avLst/>
          </a:prstGeom>
        </p:spPr>
        <p:txBody>
          <a:bodyPr vert="horz" wrap="square" lIns="0" tIns="12700" rIns="0" bIns="0" rtlCol="0">
            <a:spAutoFit/>
          </a:bodyPr>
          <a:lstStyle/>
          <a:p>
            <a:pPr marL="12700">
              <a:lnSpc>
                <a:spcPct val="100000"/>
              </a:lnSpc>
              <a:spcBef>
                <a:spcPts val="100"/>
              </a:spcBef>
            </a:pPr>
            <a:r>
              <a:rPr sz="1800" i="1" dirty="0">
                <a:latin typeface="Constantia"/>
                <a:cs typeface="Constantia"/>
              </a:rPr>
              <a:t>This</a:t>
            </a:r>
            <a:r>
              <a:rPr sz="1800" i="1" spc="-15" dirty="0">
                <a:latin typeface="Constantia"/>
                <a:cs typeface="Constantia"/>
              </a:rPr>
              <a:t> </a:t>
            </a:r>
            <a:r>
              <a:rPr sz="1800" i="1" dirty="0">
                <a:latin typeface="Constantia"/>
                <a:cs typeface="Constantia"/>
              </a:rPr>
              <a:t>is</a:t>
            </a:r>
            <a:r>
              <a:rPr sz="1800" i="1" spc="-5" dirty="0">
                <a:latin typeface="Constantia"/>
                <a:cs typeface="Constantia"/>
              </a:rPr>
              <a:t> </a:t>
            </a:r>
            <a:r>
              <a:rPr sz="1800" i="1" dirty="0">
                <a:latin typeface="Constantia"/>
                <a:cs typeface="Constantia"/>
              </a:rPr>
              <a:t>a </a:t>
            </a:r>
            <a:r>
              <a:rPr sz="1800" i="1" spc="-5" dirty="0">
                <a:latin typeface="Constantia"/>
                <a:cs typeface="Constantia"/>
              </a:rPr>
              <a:t>special</a:t>
            </a:r>
            <a:r>
              <a:rPr sz="1800" i="1" spc="-20" dirty="0">
                <a:latin typeface="Constantia"/>
                <a:cs typeface="Constantia"/>
              </a:rPr>
              <a:t> </a:t>
            </a:r>
            <a:r>
              <a:rPr sz="1800" i="1" spc="-5" dirty="0">
                <a:latin typeface="Constantia"/>
                <a:cs typeface="Constantia"/>
              </a:rPr>
              <a:t>case</a:t>
            </a:r>
            <a:r>
              <a:rPr sz="1800" i="1" spc="-10" dirty="0">
                <a:latin typeface="Constantia"/>
                <a:cs typeface="Constantia"/>
              </a:rPr>
              <a:t> </a:t>
            </a:r>
            <a:r>
              <a:rPr sz="1800" i="1" dirty="0">
                <a:latin typeface="Constantia"/>
                <a:cs typeface="Constantia"/>
              </a:rPr>
              <a:t>of</a:t>
            </a:r>
            <a:r>
              <a:rPr sz="1800" i="1" spc="-25" dirty="0">
                <a:latin typeface="Constantia"/>
                <a:cs typeface="Constantia"/>
              </a:rPr>
              <a:t> </a:t>
            </a:r>
            <a:r>
              <a:rPr sz="1800" i="1" dirty="0">
                <a:latin typeface="Constantia"/>
                <a:cs typeface="Constantia"/>
              </a:rPr>
              <a:t>a</a:t>
            </a:r>
            <a:r>
              <a:rPr sz="1800" i="1" spc="-5" dirty="0">
                <a:latin typeface="Constantia"/>
                <a:cs typeface="Constantia"/>
              </a:rPr>
              <a:t> </a:t>
            </a:r>
            <a:r>
              <a:rPr sz="1800" i="1" spc="-10" dirty="0">
                <a:latin typeface="Constantia"/>
                <a:cs typeface="Constantia"/>
              </a:rPr>
              <a:t>general</a:t>
            </a:r>
            <a:r>
              <a:rPr sz="1800" i="1" spc="-15" dirty="0">
                <a:latin typeface="Constantia"/>
                <a:cs typeface="Constantia"/>
              </a:rPr>
              <a:t> </a:t>
            </a:r>
            <a:r>
              <a:rPr sz="1800" i="1" spc="-10" dirty="0">
                <a:latin typeface="Constantia"/>
                <a:cs typeface="Constantia"/>
              </a:rPr>
              <a:t>result.</a:t>
            </a:r>
            <a:r>
              <a:rPr sz="1800" i="1" spc="30" dirty="0">
                <a:latin typeface="Constantia"/>
                <a:cs typeface="Constantia"/>
              </a:rPr>
              <a:t> </a:t>
            </a:r>
            <a:r>
              <a:rPr sz="1800" dirty="0">
                <a:latin typeface="Cambria Math"/>
                <a:cs typeface="Cambria Math"/>
              </a:rPr>
              <a:t>→</a:t>
            </a:r>
          </a:p>
        </p:txBody>
      </p:sp>
      <p:sp>
        <p:nvSpPr>
          <p:cNvPr id="15" name="Rectangle 1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63759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3596004" cy="788670"/>
          </a:xfrm>
          <a:prstGeom prst="rect">
            <a:avLst/>
          </a:prstGeom>
        </p:spPr>
        <p:txBody>
          <a:bodyPr vert="horz" wrap="square" lIns="0" tIns="13335" rIns="0" bIns="0" rtlCol="0">
            <a:spAutoFit/>
          </a:bodyPr>
          <a:lstStyle/>
          <a:p>
            <a:pPr marL="12700">
              <a:lnSpc>
                <a:spcPct val="100000"/>
              </a:lnSpc>
              <a:spcBef>
                <a:spcPts val="105"/>
              </a:spcBef>
            </a:pPr>
            <a:r>
              <a:rPr sz="5000" spc="-5" dirty="0">
                <a:solidFill>
                  <a:srgbClr val="04607A"/>
                </a:solidFill>
                <a:latin typeface="Calibri"/>
                <a:cs typeface="Calibri"/>
              </a:rPr>
              <a:t>Combin</a:t>
            </a:r>
            <a:r>
              <a:rPr sz="5000" spc="-55" dirty="0">
                <a:solidFill>
                  <a:srgbClr val="04607A"/>
                </a:solidFill>
                <a:latin typeface="Calibri"/>
                <a:cs typeface="Calibri"/>
              </a:rPr>
              <a:t>a</a:t>
            </a:r>
            <a:r>
              <a:rPr sz="5000" dirty="0">
                <a:solidFill>
                  <a:srgbClr val="04607A"/>
                </a:solidFill>
                <a:latin typeface="Calibri"/>
                <a:cs typeface="Calibri"/>
              </a:rPr>
              <a:t>tions</a:t>
            </a:r>
            <a:endParaRPr sz="5000" dirty="0">
              <a:latin typeface="Calibri"/>
              <a:cs typeface="Calibri"/>
            </a:endParaRPr>
          </a:p>
        </p:txBody>
      </p:sp>
      <p:sp>
        <p:nvSpPr>
          <p:cNvPr id="3" name="object 3"/>
          <p:cNvSpPr txBox="1"/>
          <p:nvPr/>
        </p:nvSpPr>
        <p:spPr>
          <a:xfrm>
            <a:off x="419208" y="1219200"/>
            <a:ext cx="7646034" cy="3196590"/>
          </a:xfrm>
          <a:prstGeom prst="rect">
            <a:avLst/>
          </a:prstGeom>
        </p:spPr>
        <p:txBody>
          <a:bodyPr vert="horz" wrap="square" lIns="0" tIns="13335" rIns="0" bIns="0" rtlCol="0">
            <a:spAutoFit/>
          </a:bodyPr>
          <a:lstStyle/>
          <a:p>
            <a:pPr marL="35560">
              <a:lnSpc>
                <a:spcPct val="100000"/>
              </a:lnSpc>
              <a:spcBef>
                <a:spcPts val="105"/>
              </a:spcBef>
            </a:pPr>
            <a:r>
              <a:rPr sz="2600" b="1" spc="-5" dirty="0">
                <a:latin typeface="Constantia"/>
                <a:cs typeface="Constantia"/>
              </a:rPr>
              <a:t>Corollary</a:t>
            </a:r>
            <a:r>
              <a:rPr sz="2600" b="1" spc="-70" dirty="0">
                <a:latin typeface="Constantia"/>
                <a:cs typeface="Constantia"/>
              </a:rPr>
              <a:t> </a:t>
            </a:r>
            <a:r>
              <a:rPr sz="2600" spc="-10" dirty="0">
                <a:latin typeface="Cambria Math"/>
                <a:cs typeface="Cambria Math"/>
              </a:rPr>
              <a:t>2</a:t>
            </a:r>
            <a:r>
              <a:rPr sz="2600" spc="-10" dirty="0">
                <a:latin typeface="Constantia"/>
                <a:cs typeface="Constantia"/>
              </a:rPr>
              <a:t>:</a:t>
            </a:r>
            <a:r>
              <a:rPr sz="2600" spc="-25" dirty="0">
                <a:latin typeface="Constantia"/>
                <a:cs typeface="Constantia"/>
              </a:rPr>
              <a:t> </a:t>
            </a:r>
            <a:r>
              <a:rPr sz="2600" spc="10" dirty="0">
                <a:latin typeface="Constantia"/>
                <a:cs typeface="Constantia"/>
              </a:rPr>
              <a:t>Let</a:t>
            </a:r>
            <a:r>
              <a:rPr sz="2600" spc="-70" dirty="0">
                <a:latin typeface="Constantia"/>
                <a:cs typeface="Constantia"/>
              </a:rPr>
              <a:t> </a:t>
            </a:r>
            <a:r>
              <a:rPr sz="2600" i="1" dirty="0">
                <a:latin typeface="Constantia"/>
                <a:cs typeface="Constantia"/>
              </a:rPr>
              <a:t>n</a:t>
            </a:r>
            <a:r>
              <a:rPr sz="2600" i="1" spc="-40" dirty="0">
                <a:latin typeface="Constantia"/>
                <a:cs typeface="Constantia"/>
              </a:rPr>
              <a:t> </a:t>
            </a:r>
            <a:r>
              <a:rPr sz="2600" dirty="0">
                <a:latin typeface="Constantia"/>
                <a:cs typeface="Constantia"/>
              </a:rPr>
              <a:t>and </a:t>
            </a:r>
            <a:r>
              <a:rPr sz="2600" i="1" dirty="0">
                <a:latin typeface="Constantia"/>
                <a:cs typeface="Constantia"/>
              </a:rPr>
              <a:t>r</a:t>
            </a:r>
            <a:r>
              <a:rPr sz="2600" i="1" spc="25" dirty="0">
                <a:latin typeface="Constantia"/>
                <a:cs typeface="Constantia"/>
              </a:rPr>
              <a:t> </a:t>
            </a:r>
            <a:r>
              <a:rPr sz="2600" spc="-5" dirty="0">
                <a:latin typeface="Constantia"/>
                <a:cs typeface="Constantia"/>
              </a:rPr>
              <a:t>be</a:t>
            </a:r>
            <a:r>
              <a:rPr sz="2600" spc="-60" dirty="0">
                <a:latin typeface="Constantia"/>
                <a:cs typeface="Constantia"/>
              </a:rPr>
              <a:t> </a:t>
            </a:r>
            <a:r>
              <a:rPr sz="2600" spc="-15" dirty="0">
                <a:latin typeface="Constantia"/>
                <a:cs typeface="Constantia"/>
              </a:rPr>
              <a:t>nonnegative</a:t>
            </a:r>
            <a:r>
              <a:rPr sz="2600" spc="-80" dirty="0">
                <a:latin typeface="Constantia"/>
                <a:cs typeface="Constantia"/>
              </a:rPr>
              <a:t> </a:t>
            </a:r>
            <a:r>
              <a:rPr sz="2600" spc="-15" dirty="0">
                <a:latin typeface="Constantia"/>
                <a:cs typeface="Constantia"/>
              </a:rPr>
              <a:t>integers</a:t>
            </a:r>
            <a:r>
              <a:rPr sz="2600" spc="-125" dirty="0">
                <a:latin typeface="Constantia"/>
                <a:cs typeface="Constantia"/>
              </a:rPr>
              <a:t> </a:t>
            </a:r>
            <a:r>
              <a:rPr sz="2600" dirty="0">
                <a:latin typeface="Constantia"/>
                <a:cs typeface="Constantia"/>
              </a:rPr>
              <a:t>with</a:t>
            </a:r>
          </a:p>
          <a:p>
            <a:pPr marL="71755">
              <a:lnSpc>
                <a:spcPct val="100000"/>
              </a:lnSpc>
            </a:pPr>
            <a:r>
              <a:rPr sz="2600" i="1" dirty="0">
                <a:latin typeface="Constantia"/>
                <a:cs typeface="Constantia"/>
              </a:rPr>
              <a:t>r</a:t>
            </a:r>
            <a:r>
              <a:rPr sz="2600" i="1" spc="-15" dirty="0">
                <a:latin typeface="Constantia"/>
                <a:cs typeface="Constantia"/>
              </a:rPr>
              <a:t> </a:t>
            </a:r>
            <a:r>
              <a:rPr sz="2600" dirty="0">
                <a:latin typeface="Cambria Math"/>
                <a:cs typeface="Cambria Math"/>
              </a:rPr>
              <a:t>≤ </a:t>
            </a:r>
            <a:r>
              <a:rPr sz="2600" i="1" dirty="0">
                <a:latin typeface="Constantia"/>
                <a:cs typeface="Constantia"/>
              </a:rPr>
              <a:t>n</a:t>
            </a:r>
            <a:r>
              <a:rPr sz="2600" dirty="0">
                <a:latin typeface="Cambria Math"/>
                <a:cs typeface="Cambria Math"/>
              </a:rPr>
              <a:t>.</a:t>
            </a:r>
            <a:r>
              <a:rPr sz="2600" spc="15" dirty="0">
                <a:latin typeface="Cambria Math"/>
                <a:cs typeface="Cambria Math"/>
              </a:rPr>
              <a:t> </a:t>
            </a:r>
            <a:r>
              <a:rPr sz="2600" spc="-5" dirty="0">
                <a:latin typeface="Constantia"/>
                <a:cs typeface="Constantia"/>
              </a:rPr>
              <a:t>Then</a:t>
            </a:r>
            <a:r>
              <a:rPr sz="2600" spc="-3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15" dirty="0">
                <a:latin typeface="Constantia"/>
                <a:cs typeface="Constantia"/>
              </a:rPr>
              <a:t> </a:t>
            </a:r>
            <a:r>
              <a:rPr sz="2600" i="1" dirty="0">
                <a:latin typeface="Constantia"/>
                <a:cs typeface="Constantia"/>
              </a:rPr>
              <a:t>r</a:t>
            </a:r>
            <a:r>
              <a:rPr sz="2600" dirty="0">
                <a:latin typeface="Constantia"/>
                <a:cs typeface="Constantia"/>
              </a:rPr>
              <a:t>)</a:t>
            </a:r>
            <a:r>
              <a:rPr sz="2600" spc="-5" dirty="0">
                <a:latin typeface="Constantia"/>
                <a:cs typeface="Constantia"/>
              </a:rPr>
              <a:t> </a:t>
            </a:r>
            <a:r>
              <a:rPr sz="2600" dirty="0">
                <a:latin typeface="Constantia"/>
                <a:cs typeface="Constantia"/>
              </a:rPr>
              <a:t>=</a:t>
            </a:r>
            <a:r>
              <a:rPr sz="2600" spc="-1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20" dirty="0">
                <a:latin typeface="Constantia"/>
                <a:cs typeface="Constantia"/>
              </a:rPr>
              <a:t> </a:t>
            </a:r>
            <a:r>
              <a:rPr sz="2600" i="1" dirty="0">
                <a:latin typeface="Constantia"/>
                <a:cs typeface="Constantia"/>
              </a:rPr>
              <a:t>n</a:t>
            </a:r>
            <a:r>
              <a:rPr sz="2600" i="1" spc="25" dirty="0">
                <a:latin typeface="Constantia"/>
                <a:cs typeface="Constantia"/>
              </a:rPr>
              <a:t> </a:t>
            </a:r>
            <a:r>
              <a:rPr sz="2600" dirty="0">
                <a:latin typeface="Cambria Math"/>
                <a:cs typeface="Cambria Math"/>
              </a:rPr>
              <a:t>−</a:t>
            </a:r>
            <a:r>
              <a:rPr sz="2600" spc="-10" dirty="0">
                <a:latin typeface="Cambria Math"/>
                <a:cs typeface="Cambria Math"/>
              </a:rPr>
              <a:t> </a:t>
            </a:r>
            <a:r>
              <a:rPr sz="2600" i="1" spc="-5" dirty="0">
                <a:latin typeface="Constantia"/>
                <a:cs typeface="Constantia"/>
              </a:rPr>
              <a:t>r</a:t>
            </a:r>
            <a:r>
              <a:rPr sz="2600" spc="-5" dirty="0">
                <a:latin typeface="Cambria Math"/>
                <a:cs typeface="Cambria Math"/>
              </a:rPr>
              <a:t>).</a:t>
            </a:r>
            <a:endParaRPr sz="2600" dirty="0">
              <a:latin typeface="Cambria Math"/>
              <a:cs typeface="Cambria Math"/>
            </a:endParaRPr>
          </a:p>
          <a:p>
            <a:pPr marL="12700">
              <a:lnSpc>
                <a:spcPct val="100000"/>
              </a:lnSpc>
              <a:spcBef>
                <a:spcPts val="695"/>
              </a:spcBef>
            </a:pPr>
            <a:r>
              <a:rPr sz="2600" spc="-25" dirty="0">
                <a:latin typeface="Cambria Math"/>
                <a:cs typeface="Cambria Math"/>
              </a:rPr>
              <a:t>Proof:</a:t>
            </a:r>
            <a:r>
              <a:rPr sz="2600" spc="-35" dirty="0">
                <a:latin typeface="Cambria Math"/>
                <a:cs typeface="Cambria Math"/>
              </a:rPr>
              <a:t> </a:t>
            </a:r>
            <a:r>
              <a:rPr sz="2600" spc="-25" dirty="0">
                <a:latin typeface="Cambria Math"/>
                <a:cs typeface="Cambria Math"/>
              </a:rPr>
              <a:t>From </a:t>
            </a:r>
            <a:r>
              <a:rPr sz="2600" spc="-5" dirty="0">
                <a:latin typeface="Cambria Math"/>
                <a:cs typeface="Cambria Math"/>
              </a:rPr>
              <a:t>Theorem</a:t>
            </a:r>
            <a:r>
              <a:rPr sz="2600" spc="-35" dirty="0">
                <a:latin typeface="Cambria Math"/>
                <a:cs typeface="Cambria Math"/>
              </a:rPr>
              <a:t> </a:t>
            </a:r>
            <a:r>
              <a:rPr sz="2600" dirty="0">
                <a:latin typeface="Cambria Math"/>
                <a:cs typeface="Cambria Math"/>
              </a:rPr>
              <a:t>2,</a:t>
            </a:r>
            <a:r>
              <a:rPr sz="2600" spc="-10" dirty="0">
                <a:latin typeface="Cambria Math"/>
                <a:cs typeface="Cambria Math"/>
              </a:rPr>
              <a:t> </a:t>
            </a:r>
            <a:r>
              <a:rPr sz="2600" spc="-5" dirty="0">
                <a:latin typeface="Cambria Math"/>
                <a:cs typeface="Cambria Math"/>
              </a:rPr>
              <a:t>it</a:t>
            </a:r>
            <a:r>
              <a:rPr sz="2600" spc="-10" dirty="0">
                <a:latin typeface="Cambria Math"/>
                <a:cs typeface="Cambria Math"/>
              </a:rPr>
              <a:t> follows</a:t>
            </a:r>
            <a:r>
              <a:rPr sz="2600" spc="-30" dirty="0">
                <a:latin typeface="Cambria Math"/>
                <a:cs typeface="Cambria Math"/>
              </a:rPr>
              <a:t> </a:t>
            </a:r>
            <a:r>
              <a:rPr sz="2600" spc="-5" dirty="0">
                <a:latin typeface="Cambria Math"/>
                <a:cs typeface="Cambria Math"/>
              </a:rPr>
              <a:t>that</a:t>
            </a:r>
            <a:endParaRPr sz="2600" dirty="0">
              <a:latin typeface="Cambria Math"/>
              <a:cs typeface="Cambria Math"/>
            </a:endParaRPr>
          </a:p>
          <a:p>
            <a:pPr>
              <a:lnSpc>
                <a:spcPct val="100000"/>
              </a:lnSpc>
              <a:spcBef>
                <a:spcPts val="30"/>
              </a:spcBef>
            </a:pPr>
            <a:endParaRPr sz="3700" dirty="0">
              <a:latin typeface="Cambria Math"/>
              <a:cs typeface="Cambria Math"/>
            </a:endParaRPr>
          </a:p>
          <a:p>
            <a:pPr marL="163195">
              <a:lnSpc>
                <a:spcPct val="100000"/>
              </a:lnSpc>
            </a:pPr>
            <a:r>
              <a:rPr sz="2600" spc="-5" dirty="0">
                <a:latin typeface="Cambria Math"/>
                <a:cs typeface="Cambria Math"/>
              </a:rPr>
              <a:t>and</a:t>
            </a:r>
            <a:endParaRPr sz="2600" dirty="0">
              <a:latin typeface="Cambria Math"/>
              <a:cs typeface="Cambria Math"/>
            </a:endParaRPr>
          </a:p>
          <a:p>
            <a:pPr>
              <a:lnSpc>
                <a:spcPct val="100000"/>
              </a:lnSpc>
              <a:spcBef>
                <a:spcPts val="20"/>
              </a:spcBef>
            </a:pPr>
            <a:endParaRPr sz="3650" dirty="0">
              <a:latin typeface="Cambria Math"/>
              <a:cs typeface="Cambria Math"/>
            </a:endParaRPr>
          </a:p>
          <a:p>
            <a:pPr marL="44450">
              <a:lnSpc>
                <a:spcPct val="100000"/>
              </a:lnSpc>
            </a:pPr>
            <a:r>
              <a:rPr sz="2600" spc="-15" dirty="0">
                <a:latin typeface="Constantia"/>
                <a:cs typeface="Constantia"/>
              </a:rPr>
              <a:t>Hence,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20" dirty="0">
                <a:latin typeface="Constantia"/>
                <a:cs typeface="Constantia"/>
              </a:rPr>
              <a:t> </a:t>
            </a:r>
            <a:r>
              <a:rPr sz="2600" i="1" dirty="0">
                <a:latin typeface="Constantia"/>
                <a:cs typeface="Constantia"/>
              </a:rPr>
              <a:t>r</a:t>
            </a:r>
            <a:r>
              <a:rPr sz="2600" dirty="0">
                <a:latin typeface="Constantia"/>
                <a:cs typeface="Constantia"/>
              </a:rPr>
              <a:t>)</a:t>
            </a:r>
            <a:r>
              <a:rPr sz="2600" spc="-30" dirty="0">
                <a:latin typeface="Constantia"/>
                <a:cs typeface="Constantia"/>
              </a:rPr>
              <a:t> </a:t>
            </a:r>
            <a:r>
              <a:rPr sz="2600" dirty="0">
                <a:latin typeface="Constantia"/>
                <a:cs typeface="Constantia"/>
              </a:rPr>
              <a:t>=</a:t>
            </a:r>
            <a:r>
              <a:rPr sz="2600" spc="-5" dirty="0">
                <a:latin typeface="Constantia"/>
                <a:cs typeface="Constantia"/>
              </a:rPr>
              <a:t> </a:t>
            </a:r>
            <a:r>
              <a:rPr sz="2600" i="1" dirty="0">
                <a:latin typeface="Constantia"/>
                <a:cs typeface="Constantia"/>
              </a:rPr>
              <a:t>C</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25" dirty="0">
                <a:latin typeface="Constantia"/>
                <a:cs typeface="Constantia"/>
              </a:rPr>
              <a:t> </a:t>
            </a:r>
            <a:r>
              <a:rPr sz="2600" i="1" dirty="0">
                <a:latin typeface="Constantia"/>
                <a:cs typeface="Constantia"/>
              </a:rPr>
              <a:t>n</a:t>
            </a:r>
            <a:r>
              <a:rPr sz="2600" i="1" spc="25" dirty="0">
                <a:latin typeface="Constantia"/>
                <a:cs typeface="Constantia"/>
              </a:rPr>
              <a:t> </a:t>
            </a:r>
            <a:r>
              <a:rPr sz="2600" dirty="0">
                <a:latin typeface="Cambria Math"/>
                <a:cs typeface="Cambria Math"/>
              </a:rPr>
              <a:t>−</a:t>
            </a:r>
            <a:r>
              <a:rPr sz="2600" spc="-5" dirty="0">
                <a:latin typeface="Cambria Math"/>
                <a:cs typeface="Cambria Math"/>
              </a:rPr>
              <a:t> </a:t>
            </a:r>
            <a:r>
              <a:rPr sz="2600" i="1" spc="-5" dirty="0">
                <a:latin typeface="Constantia"/>
                <a:cs typeface="Constantia"/>
              </a:rPr>
              <a:t>r</a:t>
            </a:r>
            <a:r>
              <a:rPr sz="2600" spc="-5" dirty="0">
                <a:latin typeface="Cambria Math"/>
                <a:cs typeface="Cambria Math"/>
              </a:rPr>
              <a:t>).</a:t>
            </a:r>
            <a:endParaRPr sz="2600" dirty="0">
              <a:latin typeface="Cambria Math"/>
              <a:cs typeface="Cambria Math"/>
            </a:endParaRPr>
          </a:p>
        </p:txBody>
      </p:sp>
      <p:pic>
        <p:nvPicPr>
          <p:cNvPr id="4" name="object 4"/>
          <p:cNvPicPr/>
          <p:nvPr/>
        </p:nvPicPr>
        <p:blipFill>
          <a:blip r:embed="rId2" cstate="print"/>
          <a:stretch>
            <a:fillRect/>
          </a:stretch>
        </p:blipFill>
        <p:spPr>
          <a:xfrm>
            <a:off x="2209800" y="2593467"/>
            <a:ext cx="2369820" cy="448056"/>
          </a:xfrm>
          <a:prstGeom prst="rect">
            <a:avLst/>
          </a:prstGeom>
        </p:spPr>
      </p:pic>
      <p:pic>
        <p:nvPicPr>
          <p:cNvPr id="5" name="object 5"/>
          <p:cNvPicPr/>
          <p:nvPr/>
        </p:nvPicPr>
        <p:blipFill>
          <a:blip r:embed="rId3" cstate="print"/>
          <a:stretch>
            <a:fillRect/>
          </a:stretch>
        </p:blipFill>
        <p:spPr>
          <a:xfrm>
            <a:off x="1768602" y="3487190"/>
            <a:ext cx="5622036" cy="449580"/>
          </a:xfrm>
          <a:prstGeom prst="rect">
            <a:avLst/>
          </a:prstGeom>
        </p:spPr>
      </p:pic>
      <p:sp>
        <p:nvSpPr>
          <p:cNvPr id="6" name="object 6"/>
          <p:cNvSpPr txBox="1"/>
          <p:nvPr/>
        </p:nvSpPr>
        <p:spPr>
          <a:xfrm>
            <a:off x="1782765" y="5169261"/>
            <a:ext cx="6430010" cy="299720"/>
          </a:xfrm>
          <a:prstGeom prst="rect">
            <a:avLst/>
          </a:prstGeom>
        </p:spPr>
        <p:txBody>
          <a:bodyPr vert="horz" wrap="square" lIns="0" tIns="12700" rIns="0" bIns="0" rtlCol="0">
            <a:spAutoFit/>
          </a:bodyPr>
          <a:lstStyle/>
          <a:p>
            <a:pPr marL="12700">
              <a:lnSpc>
                <a:spcPct val="100000"/>
              </a:lnSpc>
              <a:spcBef>
                <a:spcPts val="100"/>
              </a:spcBef>
            </a:pPr>
            <a:r>
              <a:rPr sz="1800" i="1" dirty="0">
                <a:latin typeface="Constantia"/>
                <a:cs typeface="Constantia"/>
              </a:rPr>
              <a:t>This </a:t>
            </a:r>
            <a:r>
              <a:rPr sz="1800" i="1" spc="-10" dirty="0">
                <a:latin typeface="Constantia"/>
                <a:cs typeface="Constantia"/>
              </a:rPr>
              <a:t>result</a:t>
            </a:r>
            <a:r>
              <a:rPr sz="1800" i="1" spc="30" dirty="0">
                <a:latin typeface="Constantia"/>
                <a:cs typeface="Constantia"/>
              </a:rPr>
              <a:t> </a:t>
            </a:r>
            <a:r>
              <a:rPr sz="1800" i="1" spc="-5" dirty="0">
                <a:latin typeface="Constantia"/>
                <a:cs typeface="Constantia"/>
              </a:rPr>
              <a:t>can</a:t>
            </a:r>
            <a:r>
              <a:rPr sz="1800" i="1" spc="-15" dirty="0">
                <a:latin typeface="Constantia"/>
                <a:cs typeface="Constantia"/>
              </a:rPr>
              <a:t> </a:t>
            </a:r>
            <a:r>
              <a:rPr sz="1800" i="1" spc="-5" dirty="0">
                <a:latin typeface="Constantia"/>
                <a:cs typeface="Constantia"/>
              </a:rPr>
              <a:t>be </a:t>
            </a:r>
            <a:r>
              <a:rPr sz="1800" i="1" spc="-15" dirty="0">
                <a:latin typeface="Constantia"/>
                <a:cs typeface="Constantia"/>
              </a:rPr>
              <a:t>proved</a:t>
            </a:r>
            <a:r>
              <a:rPr sz="1800" i="1" spc="-5" dirty="0">
                <a:latin typeface="Constantia"/>
                <a:cs typeface="Constantia"/>
              </a:rPr>
              <a:t> </a:t>
            </a:r>
            <a:r>
              <a:rPr sz="1800" i="1" spc="-10" dirty="0">
                <a:latin typeface="Constantia"/>
                <a:cs typeface="Constantia"/>
              </a:rPr>
              <a:t>without</a:t>
            </a:r>
            <a:r>
              <a:rPr sz="1800" i="1" spc="-20" dirty="0">
                <a:latin typeface="Constantia"/>
                <a:cs typeface="Constantia"/>
              </a:rPr>
              <a:t> </a:t>
            </a:r>
            <a:r>
              <a:rPr sz="1800" i="1" spc="-5" dirty="0">
                <a:latin typeface="Constantia"/>
                <a:cs typeface="Constantia"/>
              </a:rPr>
              <a:t>using</a:t>
            </a:r>
            <a:r>
              <a:rPr sz="1800" i="1" spc="-10" dirty="0">
                <a:latin typeface="Constantia"/>
                <a:cs typeface="Constantia"/>
              </a:rPr>
              <a:t> algebraic</a:t>
            </a:r>
            <a:r>
              <a:rPr sz="1800" i="1" spc="15" dirty="0">
                <a:latin typeface="Constantia"/>
                <a:cs typeface="Constantia"/>
              </a:rPr>
              <a:t> </a:t>
            </a:r>
            <a:r>
              <a:rPr sz="1800" i="1" spc="-5" dirty="0">
                <a:latin typeface="Constantia"/>
                <a:cs typeface="Constantia"/>
              </a:rPr>
              <a:t>manipulation.</a:t>
            </a:r>
            <a:r>
              <a:rPr sz="1800" i="1" spc="5" dirty="0">
                <a:latin typeface="Constantia"/>
                <a:cs typeface="Constantia"/>
              </a:rPr>
              <a:t> </a:t>
            </a:r>
            <a:r>
              <a:rPr sz="1800" dirty="0">
                <a:latin typeface="Cambria Math"/>
                <a:cs typeface="Cambria Math"/>
              </a:rPr>
              <a:t>→</a:t>
            </a:r>
          </a:p>
        </p:txBody>
      </p:sp>
      <p:pic>
        <p:nvPicPr>
          <p:cNvPr id="7" name="object 7"/>
          <p:cNvPicPr/>
          <p:nvPr/>
        </p:nvPicPr>
        <p:blipFill>
          <a:blip r:embed="rId4" cstate="print"/>
          <a:stretch>
            <a:fillRect/>
          </a:stretch>
        </p:blipFill>
        <p:spPr>
          <a:xfrm>
            <a:off x="8141207" y="4940808"/>
            <a:ext cx="178307" cy="178308"/>
          </a:xfrm>
          <a:prstGeom prst="rect">
            <a:avLst/>
          </a:prstGeom>
        </p:spPr>
      </p:pic>
      <p:sp>
        <p:nvSpPr>
          <p:cNvPr id="8" name="Rectangle 7">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936448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1723" y="152400"/>
            <a:ext cx="5460365" cy="788670"/>
          </a:xfrm>
          <a:prstGeom prst="rect">
            <a:avLst/>
          </a:prstGeom>
        </p:spPr>
        <p:txBody>
          <a:bodyPr vert="horz" wrap="square" lIns="0" tIns="13335" rIns="0" bIns="0" rtlCol="0">
            <a:spAutoFit/>
          </a:bodyPr>
          <a:lstStyle/>
          <a:p>
            <a:pPr marL="12700">
              <a:lnSpc>
                <a:spcPct val="100000"/>
              </a:lnSpc>
              <a:spcBef>
                <a:spcPts val="105"/>
              </a:spcBef>
            </a:pPr>
            <a:r>
              <a:rPr sz="5000" spc="-10" dirty="0">
                <a:solidFill>
                  <a:srgbClr val="04607A"/>
                </a:solidFill>
                <a:latin typeface="Calibri"/>
                <a:cs typeface="Calibri"/>
              </a:rPr>
              <a:t>Combinatorial</a:t>
            </a:r>
            <a:r>
              <a:rPr sz="5000" spc="-90" dirty="0">
                <a:solidFill>
                  <a:srgbClr val="04607A"/>
                </a:solidFill>
                <a:latin typeface="Calibri"/>
                <a:cs typeface="Calibri"/>
              </a:rPr>
              <a:t> </a:t>
            </a:r>
            <a:r>
              <a:rPr sz="5000" spc="-30" dirty="0">
                <a:solidFill>
                  <a:srgbClr val="04607A"/>
                </a:solidFill>
                <a:latin typeface="Calibri"/>
                <a:cs typeface="Calibri"/>
              </a:rPr>
              <a:t>Proofs</a:t>
            </a:r>
            <a:endParaRPr sz="5000" dirty="0">
              <a:latin typeface="Calibri"/>
              <a:cs typeface="Calibri"/>
            </a:endParaRPr>
          </a:p>
        </p:txBody>
      </p:sp>
      <p:sp>
        <p:nvSpPr>
          <p:cNvPr id="9" name="object 9"/>
          <p:cNvSpPr txBox="1"/>
          <p:nvPr/>
        </p:nvSpPr>
        <p:spPr>
          <a:xfrm>
            <a:off x="152400" y="1143000"/>
            <a:ext cx="8081009" cy="3604192"/>
          </a:xfrm>
          <a:prstGeom prst="rect">
            <a:avLst/>
          </a:prstGeom>
        </p:spPr>
        <p:txBody>
          <a:bodyPr vert="horz" wrap="square" lIns="0" tIns="28575" rIns="0" bIns="0" rtlCol="0">
            <a:spAutoFit/>
          </a:bodyPr>
          <a:lstStyle/>
          <a:p>
            <a:pPr marL="286385" marR="5715" indent="-274320" algn="just">
              <a:lnSpc>
                <a:spcPts val="3100"/>
              </a:lnSpc>
              <a:spcBef>
                <a:spcPts val="225"/>
              </a:spcBef>
              <a:buClr>
                <a:srgbClr val="0AD0D9"/>
              </a:buClr>
              <a:buSzPct val="94230"/>
              <a:buFont typeface="Segoe UI Symbol"/>
              <a:buChar char="⚫"/>
              <a:tabLst>
                <a:tab pos="287020" algn="l"/>
              </a:tabLst>
            </a:pPr>
            <a:r>
              <a:rPr sz="2600" b="1" spc="5" dirty="0">
                <a:latin typeface="Constantia"/>
                <a:cs typeface="Constantia"/>
              </a:rPr>
              <a:t>Definition </a:t>
            </a:r>
            <a:r>
              <a:rPr sz="2600" spc="-15" dirty="0">
                <a:latin typeface="Cambria Math"/>
                <a:cs typeface="Cambria Math"/>
              </a:rPr>
              <a:t>1</a:t>
            </a:r>
            <a:r>
              <a:rPr sz="2600" spc="-15" dirty="0">
                <a:latin typeface="Constantia"/>
                <a:cs typeface="Constantia"/>
              </a:rPr>
              <a:t>: </a:t>
            </a:r>
            <a:r>
              <a:rPr sz="2600" dirty="0">
                <a:latin typeface="Constantia"/>
                <a:cs typeface="Constantia"/>
              </a:rPr>
              <a:t>A </a:t>
            </a:r>
            <a:r>
              <a:rPr sz="2600" i="1" spc="-10" dirty="0">
                <a:latin typeface="Constantia"/>
                <a:cs typeface="Constantia"/>
              </a:rPr>
              <a:t>combinatorial </a:t>
            </a:r>
            <a:r>
              <a:rPr sz="2600" i="1" spc="-5" dirty="0">
                <a:latin typeface="Constantia"/>
                <a:cs typeface="Constantia"/>
              </a:rPr>
              <a:t>proof </a:t>
            </a:r>
            <a:r>
              <a:rPr sz="2600" spc="-5" dirty="0">
                <a:latin typeface="Constantia"/>
                <a:cs typeface="Constantia"/>
              </a:rPr>
              <a:t>of an identity </a:t>
            </a:r>
            <a:r>
              <a:rPr sz="2600" spc="-10" dirty="0">
                <a:latin typeface="Constantia"/>
                <a:cs typeface="Constantia"/>
              </a:rPr>
              <a:t>is </a:t>
            </a:r>
            <a:r>
              <a:rPr sz="2600" dirty="0">
                <a:latin typeface="Constantia"/>
                <a:cs typeface="Constantia"/>
              </a:rPr>
              <a:t>a </a:t>
            </a:r>
            <a:r>
              <a:rPr sz="2600" spc="5" dirty="0">
                <a:latin typeface="Constantia"/>
                <a:cs typeface="Constantia"/>
              </a:rPr>
              <a:t> </a:t>
            </a:r>
            <a:r>
              <a:rPr sz="2600" spc="-10" dirty="0">
                <a:latin typeface="Constantia"/>
                <a:cs typeface="Constantia"/>
              </a:rPr>
              <a:t>proof</a:t>
            </a:r>
            <a:r>
              <a:rPr sz="2600" dirty="0">
                <a:latin typeface="Constantia"/>
                <a:cs typeface="Constantia"/>
              </a:rPr>
              <a:t> </a:t>
            </a:r>
            <a:r>
              <a:rPr sz="2600" spc="-5" dirty="0">
                <a:latin typeface="Constantia"/>
                <a:cs typeface="Constantia"/>
              </a:rPr>
              <a:t>that</a:t>
            </a:r>
            <a:r>
              <a:rPr sz="2600" spc="540" dirty="0">
                <a:latin typeface="Constantia"/>
                <a:cs typeface="Constantia"/>
              </a:rPr>
              <a:t> </a:t>
            </a:r>
            <a:r>
              <a:rPr sz="2600" spc="-5" dirty="0">
                <a:latin typeface="Constantia"/>
                <a:cs typeface="Constantia"/>
              </a:rPr>
              <a:t>uses</a:t>
            </a:r>
            <a:r>
              <a:rPr sz="2600" spc="-140" dirty="0">
                <a:latin typeface="Constantia"/>
                <a:cs typeface="Constantia"/>
              </a:rPr>
              <a:t> </a:t>
            </a:r>
            <a:r>
              <a:rPr sz="2600" spc="-5" dirty="0">
                <a:latin typeface="Constantia"/>
                <a:cs typeface="Constantia"/>
              </a:rPr>
              <a:t>one</a:t>
            </a:r>
            <a:r>
              <a:rPr sz="2600" spc="-130" dirty="0">
                <a:latin typeface="Constantia"/>
                <a:cs typeface="Constantia"/>
              </a:rPr>
              <a:t> </a:t>
            </a:r>
            <a:r>
              <a:rPr sz="2600" spc="-5" dirty="0">
                <a:latin typeface="Constantia"/>
                <a:cs typeface="Constantia"/>
              </a:rPr>
              <a:t>of</a:t>
            </a:r>
            <a:r>
              <a:rPr sz="2600" spc="15" dirty="0">
                <a:latin typeface="Constantia"/>
                <a:cs typeface="Constantia"/>
              </a:rPr>
              <a:t> </a:t>
            </a:r>
            <a:r>
              <a:rPr sz="2600" spc="-5" dirty="0">
                <a:latin typeface="Constantia"/>
                <a:cs typeface="Constantia"/>
              </a:rPr>
              <a:t>the</a:t>
            </a:r>
            <a:r>
              <a:rPr sz="2600" spc="-85" dirty="0">
                <a:latin typeface="Constantia"/>
                <a:cs typeface="Constantia"/>
              </a:rPr>
              <a:t> </a:t>
            </a:r>
            <a:r>
              <a:rPr sz="2600" spc="-10" dirty="0">
                <a:latin typeface="Constantia"/>
                <a:cs typeface="Constantia"/>
              </a:rPr>
              <a:t>following</a:t>
            </a:r>
            <a:r>
              <a:rPr sz="2600" spc="-30" dirty="0">
                <a:latin typeface="Constantia"/>
                <a:cs typeface="Constantia"/>
              </a:rPr>
              <a:t> </a:t>
            </a:r>
            <a:r>
              <a:rPr sz="2600" spc="-5" dirty="0">
                <a:latin typeface="Constantia"/>
                <a:cs typeface="Constantia"/>
              </a:rPr>
              <a:t>methods.</a:t>
            </a:r>
            <a:endParaRPr lang="en-US" sz="2600" spc="-5" dirty="0">
              <a:latin typeface="Constantia"/>
              <a:cs typeface="Constantia"/>
            </a:endParaRPr>
          </a:p>
          <a:p>
            <a:pPr marL="286385" marR="5715" indent="-274320" algn="just">
              <a:lnSpc>
                <a:spcPts val="3100"/>
              </a:lnSpc>
              <a:spcBef>
                <a:spcPts val="225"/>
              </a:spcBef>
              <a:buClr>
                <a:srgbClr val="0AD0D9"/>
              </a:buClr>
              <a:buSzPct val="94230"/>
              <a:buFont typeface="Segoe UI Symbol"/>
              <a:buChar char="⚫"/>
              <a:tabLst>
                <a:tab pos="287020" algn="l"/>
              </a:tabLst>
            </a:pPr>
            <a:endParaRPr sz="2600" dirty="0">
              <a:latin typeface="Constantia"/>
              <a:cs typeface="Constantia"/>
            </a:endParaRPr>
          </a:p>
          <a:p>
            <a:pPr marL="652780" marR="5715" lvl="1" indent="-247015" algn="just">
              <a:lnSpc>
                <a:spcPct val="100000"/>
              </a:lnSpc>
              <a:spcBef>
                <a:spcPts val="480"/>
              </a:spcBef>
              <a:buClr>
                <a:srgbClr val="0E6EC5"/>
              </a:buClr>
              <a:buSzPct val="85416"/>
              <a:buFont typeface="Segoe UI Symbol"/>
              <a:buChar char="⚫"/>
              <a:tabLst>
                <a:tab pos="653415" algn="l"/>
              </a:tabLst>
            </a:pPr>
            <a:r>
              <a:rPr sz="2400" dirty="0">
                <a:latin typeface="Constantia"/>
                <a:cs typeface="Constantia"/>
              </a:rPr>
              <a:t>A</a:t>
            </a:r>
            <a:r>
              <a:rPr sz="2400" spc="5" dirty="0">
                <a:latin typeface="Constantia"/>
                <a:cs typeface="Constantia"/>
              </a:rPr>
              <a:t> </a:t>
            </a:r>
            <a:r>
              <a:rPr sz="2400" i="1" dirty="0">
                <a:latin typeface="Constantia"/>
                <a:cs typeface="Constantia"/>
              </a:rPr>
              <a:t>double</a:t>
            </a:r>
            <a:r>
              <a:rPr sz="2400" i="1" spc="5" dirty="0">
                <a:latin typeface="Constantia"/>
                <a:cs typeface="Constantia"/>
              </a:rPr>
              <a:t> </a:t>
            </a:r>
            <a:r>
              <a:rPr sz="2400" i="1" spc="-5" dirty="0">
                <a:latin typeface="Constantia"/>
                <a:cs typeface="Constantia"/>
              </a:rPr>
              <a:t>counting</a:t>
            </a:r>
            <a:r>
              <a:rPr sz="2400" i="1" dirty="0">
                <a:latin typeface="Constantia"/>
                <a:cs typeface="Constantia"/>
              </a:rPr>
              <a:t> </a:t>
            </a:r>
            <a:r>
              <a:rPr sz="2400" i="1" spc="-10" dirty="0">
                <a:latin typeface="Constantia"/>
                <a:cs typeface="Constantia"/>
              </a:rPr>
              <a:t>proof</a:t>
            </a:r>
            <a:r>
              <a:rPr sz="2400" i="1" spc="-5" dirty="0">
                <a:latin typeface="Constantia"/>
                <a:cs typeface="Constantia"/>
              </a:rPr>
              <a:t> </a:t>
            </a:r>
            <a:r>
              <a:rPr sz="2400" spc="-5" dirty="0">
                <a:latin typeface="Constantia"/>
                <a:cs typeface="Constantia"/>
              </a:rPr>
              <a:t>uses</a:t>
            </a:r>
            <a:r>
              <a:rPr sz="2400" dirty="0">
                <a:latin typeface="Constantia"/>
                <a:cs typeface="Constantia"/>
              </a:rPr>
              <a:t> </a:t>
            </a:r>
            <a:r>
              <a:rPr sz="2400" spc="-5" dirty="0">
                <a:latin typeface="Constantia"/>
                <a:cs typeface="Constantia"/>
              </a:rPr>
              <a:t>counting</a:t>
            </a:r>
            <a:r>
              <a:rPr sz="2400" dirty="0">
                <a:latin typeface="Constantia"/>
                <a:cs typeface="Constantia"/>
              </a:rPr>
              <a:t> </a:t>
            </a:r>
            <a:r>
              <a:rPr sz="2400" spc="-5" dirty="0">
                <a:latin typeface="Constantia"/>
                <a:cs typeface="Constantia"/>
              </a:rPr>
              <a:t>arguments</a:t>
            </a:r>
            <a:r>
              <a:rPr sz="2400" dirty="0">
                <a:latin typeface="Constantia"/>
                <a:cs typeface="Constantia"/>
              </a:rPr>
              <a:t> </a:t>
            </a:r>
            <a:r>
              <a:rPr sz="2400" spc="-35" dirty="0">
                <a:latin typeface="Constantia"/>
                <a:cs typeface="Constantia"/>
              </a:rPr>
              <a:t>to </a:t>
            </a:r>
            <a:r>
              <a:rPr sz="2400" spc="-590" dirty="0">
                <a:latin typeface="Constantia"/>
                <a:cs typeface="Constantia"/>
              </a:rPr>
              <a:t> </a:t>
            </a:r>
            <a:r>
              <a:rPr sz="2400" spc="-30" dirty="0">
                <a:latin typeface="Constantia"/>
                <a:cs typeface="Constantia"/>
              </a:rPr>
              <a:t>prove</a:t>
            </a:r>
            <a:r>
              <a:rPr sz="2400" spc="-25" dirty="0">
                <a:latin typeface="Constantia"/>
                <a:cs typeface="Constantia"/>
              </a:rPr>
              <a:t> </a:t>
            </a:r>
            <a:r>
              <a:rPr sz="2400" spc="-5" dirty="0">
                <a:latin typeface="Constantia"/>
                <a:cs typeface="Constantia"/>
              </a:rPr>
              <a:t>that</a:t>
            </a:r>
            <a:r>
              <a:rPr sz="2400" dirty="0">
                <a:latin typeface="Constantia"/>
                <a:cs typeface="Constantia"/>
              </a:rPr>
              <a:t> </a:t>
            </a:r>
            <a:r>
              <a:rPr sz="2400" spc="-5" dirty="0">
                <a:latin typeface="Constantia"/>
                <a:cs typeface="Constantia"/>
              </a:rPr>
              <a:t>both</a:t>
            </a:r>
            <a:r>
              <a:rPr sz="2400" dirty="0">
                <a:latin typeface="Constantia"/>
                <a:cs typeface="Constantia"/>
              </a:rPr>
              <a:t> sides</a:t>
            </a:r>
            <a:r>
              <a:rPr sz="2400" spc="5" dirty="0">
                <a:latin typeface="Constantia"/>
                <a:cs typeface="Constantia"/>
              </a:rPr>
              <a:t> </a:t>
            </a:r>
            <a:r>
              <a:rPr sz="2400" spc="-5" dirty="0">
                <a:latin typeface="Constantia"/>
                <a:cs typeface="Constantia"/>
              </a:rPr>
              <a:t>of</a:t>
            </a:r>
            <a:r>
              <a:rPr sz="2400" dirty="0">
                <a:latin typeface="Constantia"/>
                <a:cs typeface="Constantia"/>
              </a:rPr>
              <a:t> an</a:t>
            </a:r>
            <a:r>
              <a:rPr sz="2400" spc="5" dirty="0">
                <a:latin typeface="Constantia"/>
                <a:cs typeface="Constantia"/>
              </a:rPr>
              <a:t> </a:t>
            </a:r>
            <a:r>
              <a:rPr sz="2400" spc="-5" dirty="0">
                <a:latin typeface="Constantia"/>
                <a:cs typeface="Constantia"/>
              </a:rPr>
              <a:t>identity</a:t>
            </a:r>
            <a:r>
              <a:rPr sz="2400" dirty="0">
                <a:latin typeface="Constantia"/>
                <a:cs typeface="Constantia"/>
              </a:rPr>
              <a:t> </a:t>
            </a:r>
            <a:r>
              <a:rPr sz="2400" spc="-15" dirty="0">
                <a:latin typeface="Constantia"/>
                <a:cs typeface="Constantia"/>
              </a:rPr>
              <a:t>count</a:t>
            </a:r>
            <a:r>
              <a:rPr sz="2400" spc="-10" dirty="0">
                <a:latin typeface="Constantia"/>
                <a:cs typeface="Constantia"/>
              </a:rPr>
              <a:t> </a:t>
            </a:r>
            <a:r>
              <a:rPr sz="2400" spc="-5" dirty="0">
                <a:latin typeface="Constantia"/>
                <a:cs typeface="Constantia"/>
              </a:rPr>
              <a:t>the</a:t>
            </a:r>
            <a:r>
              <a:rPr sz="2400" dirty="0">
                <a:latin typeface="Constantia"/>
                <a:cs typeface="Constantia"/>
              </a:rPr>
              <a:t> </a:t>
            </a:r>
            <a:r>
              <a:rPr sz="2400" spc="-5" dirty="0">
                <a:latin typeface="Constantia"/>
                <a:cs typeface="Constantia"/>
              </a:rPr>
              <a:t>same </a:t>
            </a:r>
            <a:r>
              <a:rPr sz="2400" spc="-590" dirty="0">
                <a:latin typeface="Constantia"/>
                <a:cs typeface="Constantia"/>
              </a:rPr>
              <a:t> </a:t>
            </a:r>
            <a:r>
              <a:rPr sz="2400" spc="-10" dirty="0">
                <a:latin typeface="Constantia"/>
                <a:cs typeface="Constantia"/>
              </a:rPr>
              <a:t>objects,</a:t>
            </a:r>
            <a:r>
              <a:rPr sz="2400" spc="10" dirty="0">
                <a:latin typeface="Constantia"/>
                <a:cs typeface="Constantia"/>
              </a:rPr>
              <a:t> </a:t>
            </a:r>
            <a:r>
              <a:rPr sz="2400" spc="-5" dirty="0">
                <a:latin typeface="Constantia"/>
                <a:cs typeface="Constantia"/>
              </a:rPr>
              <a:t>but</a:t>
            </a:r>
            <a:r>
              <a:rPr sz="2400" spc="-65" dirty="0">
                <a:latin typeface="Constantia"/>
                <a:cs typeface="Constantia"/>
              </a:rPr>
              <a:t> </a:t>
            </a:r>
            <a:r>
              <a:rPr sz="2400" dirty="0">
                <a:latin typeface="Constantia"/>
                <a:cs typeface="Constantia"/>
              </a:rPr>
              <a:t>in</a:t>
            </a:r>
            <a:r>
              <a:rPr sz="2400" spc="-105" dirty="0">
                <a:latin typeface="Constantia"/>
                <a:cs typeface="Constantia"/>
              </a:rPr>
              <a:t> </a:t>
            </a:r>
            <a:r>
              <a:rPr sz="2400" spc="-10" dirty="0">
                <a:latin typeface="Constantia"/>
                <a:cs typeface="Constantia"/>
              </a:rPr>
              <a:t>different</a:t>
            </a:r>
            <a:r>
              <a:rPr sz="2400" spc="-130" dirty="0">
                <a:latin typeface="Constantia"/>
                <a:cs typeface="Constantia"/>
              </a:rPr>
              <a:t> </a:t>
            </a:r>
            <a:r>
              <a:rPr sz="2400" spc="-30" dirty="0">
                <a:latin typeface="Constantia"/>
                <a:cs typeface="Constantia"/>
              </a:rPr>
              <a:t>ways.</a:t>
            </a:r>
            <a:endParaRPr sz="2400" dirty="0">
              <a:latin typeface="Constantia"/>
              <a:cs typeface="Constantia"/>
            </a:endParaRPr>
          </a:p>
          <a:p>
            <a:pPr marL="652780" marR="5080" lvl="1" indent="-247015" algn="just">
              <a:lnSpc>
                <a:spcPct val="100000"/>
              </a:lnSpc>
              <a:spcBef>
                <a:spcPts val="580"/>
              </a:spcBef>
              <a:buClr>
                <a:srgbClr val="0E6EC5"/>
              </a:buClr>
              <a:buSzPct val="85416"/>
              <a:buFont typeface="Segoe UI Symbol"/>
              <a:buChar char="⚫"/>
              <a:tabLst>
                <a:tab pos="653415" algn="l"/>
              </a:tabLst>
            </a:pPr>
            <a:r>
              <a:rPr sz="2400" dirty="0">
                <a:latin typeface="Constantia"/>
                <a:cs typeface="Constantia"/>
              </a:rPr>
              <a:t>A </a:t>
            </a:r>
            <a:r>
              <a:rPr sz="2400" i="1" spc="-10" dirty="0">
                <a:latin typeface="Constantia"/>
                <a:cs typeface="Constantia"/>
              </a:rPr>
              <a:t>bijective proof</a:t>
            </a:r>
            <a:r>
              <a:rPr sz="2400" i="1" spc="-5" dirty="0">
                <a:latin typeface="Constantia"/>
                <a:cs typeface="Constantia"/>
              </a:rPr>
              <a:t> </a:t>
            </a:r>
            <a:r>
              <a:rPr sz="2400" spc="-10" dirty="0">
                <a:latin typeface="Constantia"/>
                <a:cs typeface="Constantia"/>
              </a:rPr>
              <a:t>shows</a:t>
            </a:r>
            <a:r>
              <a:rPr sz="2400" spc="-5" dirty="0">
                <a:latin typeface="Constantia"/>
                <a:cs typeface="Constantia"/>
              </a:rPr>
              <a:t> that </a:t>
            </a:r>
            <a:r>
              <a:rPr sz="2400" spc="-10" dirty="0">
                <a:latin typeface="Constantia"/>
                <a:cs typeface="Constantia"/>
              </a:rPr>
              <a:t>there </a:t>
            </a:r>
            <a:r>
              <a:rPr sz="2400" dirty="0">
                <a:latin typeface="Constantia"/>
                <a:cs typeface="Constantia"/>
              </a:rPr>
              <a:t>is a </a:t>
            </a:r>
            <a:r>
              <a:rPr sz="2400" spc="-5" dirty="0">
                <a:latin typeface="Constantia"/>
                <a:cs typeface="Constantia"/>
              </a:rPr>
              <a:t>bijection </a:t>
            </a:r>
            <a:r>
              <a:rPr sz="2400" spc="-10" dirty="0">
                <a:latin typeface="Constantia"/>
                <a:cs typeface="Constantia"/>
              </a:rPr>
              <a:t>between </a:t>
            </a:r>
            <a:r>
              <a:rPr sz="2400" spc="-590" dirty="0">
                <a:latin typeface="Constantia"/>
                <a:cs typeface="Constantia"/>
              </a:rPr>
              <a:t> </a:t>
            </a:r>
            <a:r>
              <a:rPr sz="2400" spc="-5" dirty="0">
                <a:latin typeface="Constantia"/>
                <a:cs typeface="Constantia"/>
              </a:rPr>
              <a:t>the</a:t>
            </a:r>
            <a:r>
              <a:rPr sz="2400" dirty="0">
                <a:latin typeface="Constantia"/>
                <a:cs typeface="Constantia"/>
              </a:rPr>
              <a:t> sets</a:t>
            </a:r>
            <a:r>
              <a:rPr sz="2400" spc="5" dirty="0">
                <a:latin typeface="Constantia"/>
                <a:cs typeface="Constantia"/>
              </a:rPr>
              <a:t> </a:t>
            </a:r>
            <a:r>
              <a:rPr sz="2400" spc="-5" dirty="0">
                <a:latin typeface="Constantia"/>
                <a:cs typeface="Constantia"/>
              </a:rPr>
              <a:t>of</a:t>
            </a:r>
            <a:r>
              <a:rPr sz="2400" dirty="0">
                <a:latin typeface="Constantia"/>
                <a:cs typeface="Constantia"/>
              </a:rPr>
              <a:t> objects</a:t>
            </a:r>
            <a:r>
              <a:rPr sz="2400" spc="5" dirty="0">
                <a:latin typeface="Constantia"/>
                <a:cs typeface="Constantia"/>
              </a:rPr>
              <a:t> </a:t>
            </a:r>
            <a:r>
              <a:rPr sz="2400" spc="-15" dirty="0">
                <a:latin typeface="Constantia"/>
                <a:cs typeface="Constantia"/>
              </a:rPr>
              <a:t>counted</a:t>
            </a:r>
            <a:r>
              <a:rPr sz="2400" spc="-10" dirty="0">
                <a:latin typeface="Constantia"/>
                <a:cs typeface="Constantia"/>
              </a:rPr>
              <a:t> </a:t>
            </a:r>
            <a:r>
              <a:rPr sz="2400" spc="-15" dirty="0">
                <a:latin typeface="Constantia"/>
                <a:cs typeface="Constantia"/>
              </a:rPr>
              <a:t>by</a:t>
            </a:r>
            <a:r>
              <a:rPr sz="2400" spc="-10" dirty="0">
                <a:latin typeface="Constantia"/>
                <a:cs typeface="Constantia"/>
              </a:rPr>
              <a:t> </a:t>
            </a:r>
            <a:r>
              <a:rPr sz="2400" spc="-5" dirty="0">
                <a:latin typeface="Constantia"/>
                <a:cs typeface="Constantia"/>
              </a:rPr>
              <a:t>the</a:t>
            </a:r>
            <a:r>
              <a:rPr sz="2400" dirty="0">
                <a:latin typeface="Constantia"/>
                <a:cs typeface="Constantia"/>
              </a:rPr>
              <a:t> </a:t>
            </a:r>
            <a:r>
              <a:rPr sz="2400" spc="-25" dirty="0">
                <a:latin typeface="Constantia"/>
                <a:cs typeface="Constantia"/>
              </a:rPr>
              <a:t>two</a:t>
            </a:r>
            <a:r>
              <a:rPr sz="2400" spc="-20" dirty="0">
                <a:latin typeface="Constantia"/>
                <a:cs typeface="Constantia"/>
              </a:rPr>
              <a:t> </a:t>
            </a:r>
            <a:r>
              <a:rPr sz="2400" dirty="0">
                <a:latin typeface="Constantia"/>
                <a:cs typeface="Constantia"/>
              </a:rPr>
              <a:t>sides</a:t>
            </a:r>
            <a:r>
              <a:rPr sz="2400" spc="5" dirty="0">
                <a:latin typeface="Constantia"/>
                <a:cs typeface="Constantia"/>
              </a:rPr>
              <a:t> </a:t>
            </a:r>
            <a:r>
              <a:rPr sz="2400" spc="-5" dirty="0">
                <a:latin typeface="Constantia"/>
                <a:cs typeface="Constantia"/>
              </a:rPr>
              <a:t>of</a:t>
            </a:r>
            <a:r>
              <a:rPr sz="2400" dirty="0">
                <a:latin typeface="Constantia"/>
                <a:cs typeface="Constantia"/>
              </a:rPr>
              <a:t> </a:t>
            </a:r>
            <a:r>
              <a:rPr sz="2400" spc="-5" dirty="0">
                <a:latin typeface="Constantia"/>
                <a:cs typeface="Constantia"/>
              </a:rPr>
              <a:t>the </a:t>
            </a:r>
            <a:r>
              <a:rPr sz="2400" dirty="0">
                <a:latin typeface="Constantia"/>
                <a:cs typeface="Constantia"/>
              </a:rPr>
              <a:t> </a:t>
            </a:r>
            <a:r>
              <a:rPr sz="2400" spc="-30" dirty="0">
                <a:latin typeface="Constantia"/>
                <a:cs typeface="Constantia"/>
              </a:rPr>
              <a:t>identity.</a:t>
            </a:r>
            <a:endParaRPr sz="2400" dirty="0">
              <a:latin typeface="Constantia"/>
              <a:cs typeface="Constantia"/>
            </a:endParaRP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8567460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152400" y="26377"/>
            <a:ext cx="4919980" cy="711200"/>
          </a:xfrm>
          <a:prstGeom prst="rect">
            <a:avLst/>
          </a:prstGeom>
        </p:spPr>
        <p:txBody>
          <a:bodyPr vert="horz" wrap="square" lIns="0" tIns="12700" rIns="0" bIns="0" rtlCol="0">
            <a:spAutoFit/>
          </a:bodyPr>
          <a:lstStyle/>
          <a:p>
            <a:pPr marL="12700">
              <a:lnSpc>
                <a:spcPct val="100000"/>
              </a:lnSpc>
              <a:spcBef>
                <a:spcPts val="100"/>
              </a:spcBef>
            </a:pPr>
            <a:r>
              <a:rPr sz="4500" spc="-10" dirty="0">
                <a:solidFill>
                  <a:srgbClr val="04607A"/>
                </a:solidFill>
                <a:latin typeface="Calibri"/>
                <a:cs typeface="Calibri"/>
              </a:rPr>
              <a:t>Combinatorial</a:t>
            </a:r>
            <a:r>
              <a:rPr sz="4500" spc="-70" dirty="0">
                <a:solidFill>
                  <a:srgbClr val="04607A"/>
                </a:solidFill>
                <a:latin typeface="Calibri"/>
                <a:cs typeface="Calibri"/>
              </a:rPr>
              <a:t> </a:t>
            </a:r>
            <a:r>
              <a:rPr sz="4500" spc="-25" dirty="0">
                <a:solidFill>
                  <a:srgbClr val="04607A"/>
                </a:solidFill>
                <a:latin typeface="Calibri"/>
                <a:cs typeface="Calibri"/>
              </a:rPr>
              <a:t>Proofs</a:t>
            </a:r>
            <a:endParaRPr sz="4500" dirty="0">
              <a:latin typeface="Calibri"/>
              <a:cs typeface="Calibri"/>
            </a:endParaRPr>
          </a:p>
        </p:txBody>
      </p:sp>
      <p:sp>
        <p:nvSpPr>
          <p:cNvPr id="15" name="Rectangle 14"/>
          <p:cNvSpPr/>
          <p:nvPr/>
        </p:nvSpPr>
        <p:spPr>
          <a:xfrm>
            <a:off x="128954" y="838200"/>
            <a:ext cx="8991600" cy="5170646"/>
          </a:xfrm>
          <a:prstGeom prst="rect">
            <a:avLst/>
          </a:prstGeom>
        </p:spPr>
        <p:txBody>
          <a:bodyPr wrap="square">
            <a:spAutoFit/>
          </a:bodyPr>
          <a:lstStyle/>
          <a:p>
            <a:pPr algn="just"/>
            <a:r>
              <a:rPr lang="en-US" sz="2200" b="1" dirty="0"/>
              <a:t>Proof: </a:t>
            </a:r>
            <a:r>
              <a:rPr lang="en-US" sz="2200" dirty="0"/>
              <a:t>We will use a bijective proof to show that C(n, r) = C(n, n − r) for all integers n and r with 0 ≤ r ≤ n. Suppose that S is a set with n elements. The function that maps a subset A of S to A` is a </a:t>
            </a:r>
            <a:r>
              <a:rPr lang="en-US" sz="2200" b="1" dirty="0"/>
              <a:t>bijection</a:t>
            </a:r>
            <a:r>
              <a:rPr lang="en-US" sz="2200" dirty="0"/>
              <a:t> between subsets of S with r elements and subsets with n − r elements (as the reader should verify).</a:t>
            </a:r>
          </a:p>
          <a:p>
            <a:pPr algn="just"/>
            <a:endParaRPr lang="en-US" sz="2200" dirty="0"/>
          </a:p>
          <a:p>
            <a:pPr algn="just"/>
            <a:r>
              <a:rPr lang="en-US" sz="2200" dirty="0"/>
              <a:t>The identity C(n, r) = C(n, n − r) follows because when there is a bijection between two finite sets, the two sets must have the same number of elements. Alternatively, we can reformulate this argument as a double </a:t>
            </a:r>
            <a:r>
              <a:rPr lang="en-US" sz="2200" b="1" dirty="0">
                <a:solidFill>
                  <a:srgbClr val="C00000"/>
                </a:solidFill>
              </a:rPr>
              <a:t>counting proof</a:t>
            </a:r>
            <a:r>
              <a:rPr lang="en-US" sz="2200" dirty="0"/>
              <a:t>. </a:t>
            </a:r>
          </a:p>
          <a:p>
            <a:pPr algn="just"/>
            <a:endParaRPr lang="en-US" sz="2200" dirty="0"/>
          </a:p>
          <a:p>
            <a:pPr algn="just"/>
            <a:r>
              <a:rPr lang="en-US" sz="2200" dirty="0"/>
              <a:t>By definition, the number of subsets of S with r elements equals C(n, r). But each subset A of S is also determined by specifying which elements are not in A, and so are in A`. Because the complement of a subset of S with r elements has n − r elements, there are also C(n, n − r) subsets of S with r elements. It follows that C(n, r) = C(n, n − r).</a:t>
            </a:r>
          </a:p>
        </p:txBody>
      </p:sp>
      <p:sp>
        <p:nvSpPr>
          <p:cNvPr id="16" name="Rectangle 15">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424090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5432" y="103645"/>
            <a:ext cx="3239135"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Combinations</a:t>
            </a:r>
            <a:endParaRPr sz="4500" dirty="0">
              <a:latin typeface="Calibri"/>
              <a:cs typeface="Calibri"/>
            </a:endParaRPr>
          </a:p>
        </p:txBody>
      </p:sp>
      <p:sp>
        <p:nvSpPr>
          <p:cNvPr id="3" name="object 3"/>
          <p:cNvSpPr txBox="1"/>
          <p:nvPr/>
        </p:nvSpPr>
        <p:spPr>
          <a:xfrm>
            <a:off x="381000" y="879819"/>
            <a:ext cx="7936230" cy="1565275"/>
          </a:xfrm>
          <a:prstGeom prst="rect">
            <a:avLst/>
          </a:prstGeom>
        </p:spPr>
        <p:txBody>
          <a:bodyPr vert="horz" wrap="square" lIns="0" tIns="12700" rIns="0" bIns="0" rtlCol="0">
            <a:spAutoFit/>
          </a:bodyPr>
          <a:lstStyle/>
          <a:p>
            <a:pPr marL="67310" marR="5080" indent="-55244" algn="just">
              <a:lnSpc>
                <a:spcPct val="100000"/>
              </a:lnSpc>
              <a:spcBef>
                <a:spcPts val="100"/>
              </a:spcBef>
            </a:pPr>
            <a:r>
              <a:rPr sz="2400" b="1" spc="-5" dirty="0">
                <a:latin typeface="Constantia"/>
                <a:cs typeface="Constantia"/>
              </a:rPr>
              <a:t>Example</a:t>
            </a:r>
            <a:r>
              <a:rPr sz="2400" spc="-5" dirty="0">
                <a:latin typeface="Constantia"/>
                <a:cs typeface="Constantia"/>
              </a:rPr>
              <a:t>: </a:t>
            </a:r>
            <a:r>
              <a:rPr sz="2400" spc="-35" dirty="0">
                <a:latin typeface="Constantia"/>
                <a:cs typeface="Constantia"/>
              </a:rPr>
              <a:t>How </a:t>
            </a:r>
            <a:r>
              <a:rPr sz="2400" spc="-10" dirty="0">
                <a:latin typeface="Constantia"/>
                <a:cs typeface="Constantia"/>
              </a:rPr>
              <a:t>many </a:t>
            </a:r>
            <a:r>
              <a:rPr sz="2400" spc="-30" dirty="0">
                <a:latin typeface="Constantia"/>
                <a:cs typeface="Constantia"/>
              </a:rPr>
              <a:t>ways </a:t>
            </a:r>
            <a:r>
              <a:rPr sz="2400" spc="-15" dirty="0">
                <a:latin typeface="Constantia"/>
                <a:cs typeface="Constantia"/>
              </a:rPr>
              <a:t>are </a:t>
            </a:r>
            <a:r>
              <a:rPr sz="2400" spc="-10" dirty="0">
                <a:latin typeface="Constantia"/>
                <a:cs typeface="Constantia"/>
              </a:rPr>
              <a:t>there </a:t>
            </a:r>
            <a:r>
              <a:rPr sz="2400" spc="-20" dirty="0">
                <a:latin typeface="Constantia"/>
                <a:cs typeface="Constantia"/>
              </a:rPr>
              <a:t>to </a:t>
            </a:r>
            <a:r>
              <a:rPr sz="2400" dirty="0">
                <a:latin typeface="Constantia"/>
                <a:cs typeface="Constantia"/>
              </a:rPr>
              <a:t>select </a:t>
            </a:r>
            <a:r>
              <a:rPr sz="2400" spc="-5" dirty="0">
                <a:latin typeface="Constantia"/>
                <a:cs typeface="Constantia"/>
              </a:rPr>
              <a:t>five </a:t>
            </a:r>
            <a:r>
              <a:rPr sz="2400" spc="-20" dirty="0">
                <a:latin typeface="Constantia"/>
                <a:cs typeface="Constantia"/>
              </a:rPr>
              <a:t>players </a:t>
            </a:r>
            <a:r>
              <a:rPr sz="2400" spc="-15" dirty="0">
                <a:latin typeface="Constantia"/>
                <a:cs typeface="Constantia"/>
              </a:rPr>
              <a:t> </a:t>
            </a:r>
            <a:r>
              <a:rPr sz="2400" spc="-10" dirty="0">
                <a:latin typeface="Constantia"/>
                <a:cs typeface="Constantia"/>
              </a:rPr>
              <a:t>from </a:t>
            </a:r>
            <a:r>
              <a:rPr sz="2400" dirty="0">
                <a:latin typeface="Constantia"/>
                <a:cs typeface="Constantia"/>
              </a:rPr>
              <a:t>a </a:t>
            </a:r>
            <a:r>
              <a:rPr sz="2400" spc="-10" dirty="0">
                <a:latin typeface="Cambria Math"/>
                <a:cs typeface="Cambria Math"/>
              </a:rPr>
              <a:t>10</a:t>
            </a:r>
            <a:r>
              <a:rPr sz="2400" spc="-10" dirty="0">
                <a:latin typeface="Constantia"/>
                <a:cs typeface="Constantia"/>
              </a:rPr>
              <a:t>-member tennis team </a:t>
            </a:r>
            <a:r>
              <a:rPr sz="2400" spc="-20" dirty="0">
                <a:latin typeface="Constantia"/>
                <a:cs typeface="Constantia"/>
              </a:rPr>
              <a:t>to make </a:t>
            </a:r>
            <a:r>
              <a:rPr sz="2400" dirty="0">
                <a:latin typeface="Constantia"/>
                <a:cs typeface="Constantia"/>
              </a:rPr>
              <a:t>a </a:t>
            </a:r>
            <a:r>
              <a:rPr sz="2400" spc="-5" dirty="0">
                <a:latin typeface="Constantia"/>
                <a:cs typeface="Constantia"/>
              </a:rPr>
              <a:t>trip </a:t>
            </a:r>
            <a:r>
              <a:rPr sz="2400" spc="-20" dirty="0">
                <a:latin typeface="Constantia"/>
                <a:cs typeface="Constantia"/>
              </a:rPr>
              <a:t>to </a:t>
            </a:r>
            <a:r>
              <a:rPr sz="2400" dirty="0">
                <a:latin typeface="Constantia"/>
                <a:cs typeface="Constantia"/>
              </a:rPr>
              <a:t>a </a:t>
            </a:r>
            <a:r>
              <a:rPr sz="2400" spc="-15" dirty="0">
                <a:latin typeface="Constantia"/>
                <a:cs typeface="Constantia"/>
              </a:rPr>
              <a:t>match </a:t>
            </a:r>
            <a:r>
              <a:rPr sz="2400" dirty="0">
                <a:latin typeface="Constantia"/>
                <a:cs typeface="Constantia"/>
              </a:rPr>
              <a:t>at </a:t>
            </a:r>
            <a:r>
              <a:rPr sz="2400" spc="-590" dirty="0">
                <a:latin typeface="Constantia"/>
                <a:cs typeface="Constantia"/>
              </a:rPr>
              <a:t> </a:t>
            </a:r>
            <a:r>
              <a:rPr sz="2400" spc="-5" dirty="0">
                <a:latin typeface="Constantia"/>
                <a:cs typeface="Constantia"/>
              </a:rPr>
              <a:t>another</a:t>
            </a:r>
            <a:r>
              <a:rPr sz="2400" spc="-130" dirty="0">
                <a:latin typeface="Constantia"/>
                <a:cs typeface="Constantia"/>
              </a:rPr>
              <a:t> </a:t>
            </a:r>
            <a:r>
              <a:rPr sz="2400" spc="-5" dirty="0">
                <a:latin typeface="Constantia"/>
                <a:cs typeface="Constantia"/>
              </a:rPr>
              <a:t>school.</a:t>
            </a:r>
            <a:endParaRPr sz="2400" dirty="0">
              <a:latin typeface="Constantia"/>
              <a:cs typeface="Constantia"/>
            </a:endParaRPr>
          </a:p>
          <a:p>
            <a:pPr marL="12700" algn="just">
              <a:lnSpc>
                <a:spcPct val="100000"/>
              </a:lnSpc>
              <a:spcBef>
                <a:spcPts val="600"/>
              </a:spcBef>
            </a:pPr>
            <a:r>
              <a:rPr sz="2400" b="1" spc="-5" dirty="0">
                <a:latin typeface="Constantia"/>
                <a:cs typeface="Constantia"/>
              </a:rPr>
              <a:t>Solution</a:t>
            </a:r>
            <a:r>
              <a:rPr sz="2400" spc="-5" dirty="0">
                <a:latin typeface="Constantia"/>
                <a:cs typeface="Constantia"/>
              </a:rPr>
              <a:t>: By</a:t>
            </a:r>
            <a:r>
              <a:rPr sz="2400" spc="-100" dirty="0">
                <a:latin typeface="Constantia"/>
                <a:cs typeface="Constantia"/>
              </a:rPr>
              <a:t> </a:t>
            </a:r>
            <a:r>
              <a:rPr sz="2400" spc="-10" dirty="0">
                <a:latin typeface="Constantia"/>
                <a:cs typeface="Constantia"/>
              </a:rPr>
              <a:t>Theorem</a:t>
            </a:r>
            <a:r>
              <a:rPr sz="2400" spc="-35" dirty="0">
                <a:latin typeface="Constantia"/>
                <a:cs typeface="Constantia"/>
              </a:rPr>
              <a:t> </a:t>
            </a:r>
            <a:r>
              <a:rPr sz="2400" dirty="0">
                <a:latin typeface="Cambria Math"/>
                <a:cs typeface="Cambria Math"/>
              </a:rPr>
              <a:t>2</a:t>
            </a:r>
            <a:r>
              <a:rPr sz="2400" dirty="0">
                <a:latin typeface="Constantia"/>
                <a:cs typeface="Constantia"/>
              </a:rPr>
              <a:t>,</a:t>
            </a:r>
            <a:r>
              <a:rPr sz="2400" spc="-40" dirty="0">
                <a:latin typeface="Constantia"/>
                <a:cs typeface="Constantia"/>
              </a:rPr>
              <a:t> </a:t>
            </a:r>
            <a:r>
              <a:rPr sz="2400" spc="-5" dirty="0">
                <a:latin typeface="Constantia"/>
                <a:cs typeface="Constantia"/>
              </a:rPr>
              <a:t>the</a:t>
            </a:r>
            <a:r>
              <a:rPr sz="2400" spc="-55" dirty="0">
                <a:latin typeface="Constantia"/>
                <a:cs typeface="Constantia"/>
              </a:rPr>
              <a:t> </a:t>
            </a:r>
            <a:r>
              <a:rPr sz="2400" spc="-5" dirty="0">
                <a:latin typeface="Constantia"/>
                <a:cs typeface="Constantia"/>
              </a:rPr>
              <a:t>number</a:t>
            </a:r>
            <a:r>
              <a:rPr sz="2400" spc="-150" dirty="0">
                <a:latin typeface="Constantia"/>
                <a:cs typeface="Constantia"/>
              </a:rPr>
              <a:t> </a:t>
            </a:r>
            <a:r>
              <a:rPr sz="2400" spc="-5" dirty="0">
                <a:latin typeface="Constantia"/>
                <a:cs typeface="Constantia"/>
              </a:rPr>
              <a:t>of</a:t>
            </a:r>
            <a:r>
              <a:rPr sz="2400" dirty="0">
                <a:latin typeface="Constantia"/>
                <a:cs typeface="Constantia"/>
              </a:rPr>
              <a:t> </a:t>
            </a:r>
            <a:r>
              <a:rPr sz="2400" spc="-10" dirty="0">
                <a:latin typeface="Constantia"/>
                <a:cs typeface="Constantia"/>
              </a:rPr>
              <a:t>combinations</a:t>
            </a:r>
            <a:r>
              <a:rPr sz="2400" spc="-35" dirty="0">
                <a:latin typeface="Constantia"/>
                <a:cs typeface="Constantia"/>
              </a:rPr>
              <a:t> </a:t>
            </a:r>
            <a:r>
              <a:rPr sz="2400" dirty="0">
                <a:latin typeface="Constantia"/>
                <a:cs typeface="Constantia"/>
              </a:rPr>
              <a:t>is</a:t>
            </a:r>
          </a:p>
        </p:txBody>
      </p:sp>
      <p:sp>
        <p:nvSpPr>
          <p:cNvPr id="4" name="object 4"/>
          <p:cNvSpPr txBox="1"/>
          <p:nvPr/>
        </p:nvSpPr>
        <p:spPr>
          <a:xfrm>
            <a:off x="457200" y="3157653"/>
            <a:ext cx="7935595" cy="1928495"/>
          </a:xfrm>
          <a:prstGeom prst="rect">
            <a:avLst/>
          </a:prstGeom>
        </p:spPr>
        <p:txBody>
          <a:bodyPr vert="horz" wrap="square" lIns="0" tIns="13335" rIns="0" bIns="0" rtlCol="0">
            <a:spAutoFit/>
          </a:bodyPr>
          <a:lstStyle/>
          <a:p>
            <a:pPr marL="67310" marR="5080" indent="-55244" algn="just">
              <a:lnSpc>
                <a:spcPct val="99800"/>
              </a:lnSpc>
              <a:spcBef>
                <a:spcPts val="105"/>
              </a:spcBef>
            </a:pPr>
            <a:r>
              <a:rPr sz="2400" b="1" spc="-5" dirty="0">
                <a:latin typeface="Constantia"/>
                <a:cs typeface="Constantia"/>
              </a:rPr>
              <a:t>Example</a:t>
            </a:r>
            <a:r>
              <a:rPr sz="2400" spc="-5" dirty="0">
                <a:latin typeface="Constantia"/>
                <a:cs typeface="Constantia"/>
              </a:rPr>
              <a:t>:</a:t>
            </a:r>
            <a:r>
              <a:rPr sz="2400" dirty="0">
                <a:latin typeface="Constantia"/>
                <a:cs typeface="Constantia"/>
              </a:rPr>
              <a:t> A</a:t>
            </a:r>
            <a:r>
              <a:rPr sz="2400" spc="5" dirty="0">
                <a:latin typeface="Constantia"/>
                <a:cs typeface="Constantia"/>
              </a:rPr>
              <a:t> </a:t>
            </a:r>
            <a:r>
              <a:rPr sz="2400" spc="-5" dirty="0">
                <a:latin typeface="Constantia"/>
                <a:cs typeface="Constantia"/>
              </a:rPr>
              <a:t>group</a:t>
            </a:r>
            <a:r>
              <a:rPr sz="2400" dirty="0">
                <a:latin typeface="Constantia"/>
                <a:cs typeface="Constantia"/>
              </a:rPr>
              <a:t> </a:t>
            </a:r>
            <a:r>
              <a:rPr sz="2400" spc="-5" dirty="0">
                <a:latin typeface="Constantia"/>
                <a:cs typeface="Constantia"/>
              </a:rPr>
              <a:t>of</a:t>
            </a:r>
            <a:r>
              <a:rPr sz="2400" dirty="0">
                <a:latin typeface="Constantia"/>
                <a:cs typeface="Constantia"/>
              </a:rPr>
              <a:t> </a:t>
            </a:r>
            <a:r>
              <a:rPr sz="2400" dirty="0">
                <a:latin typeface="Cambria Math"/>
                <a:cs typeface="Cambria Math"/>
              </a:rPr>
              <a:t>30</a:t>
            </a:r>
            <a:r>
              <a:rPr sz="2400" spc="5" dirty="0">
                <a:latin typeface="Cambria Math"/>
                <a:cs typeface="Cambria Math"/>
              </a:rPr>
              <a:t> </a:t>
            </a:r>
            <a:r>
              <a:rPr sz="2400" spc="-5" dirty="0">
                <a:latin typeface="Constantia"/>
                <a:cs typeface="Constantia"/>
              </a:rPr>
              <a:t>people</a:t>
            </a:r>
            <a:r>
              <a:rPr sz="2400" dirty="0">
                <a:latin typeface="Constantia"/>
                <a:cs typeface="Constantia"/>
              </a:rPr>
              <a:t> </a:t>
            </a:r>
            <a:r>
              <a:rPr sz="2400" spc="-30" dirty="0">
                <a:latin typeface="Constantia"/>
                <a:cs typeface="Constantia"/>
              </a:rPr>
              <a:t>have</a:t>
            </a:r>
            <a:r>
              <a:rPr sz="2400" spc="-25" dirty="0">
                <a:latin typeface="Constantia"/>
                <a:cs typeface="Constantia"/>
              </a:rPr>
              <a:t> </a:t>
            </a:r>
            <a:r>
              <a:rPr sz="2400" spc="-5" dirty="0">
                <a:latin typeface="Constantia"/>
                <a:cs typeface="Constantia"/>
              </a:rPr>
              <a:t>been</a:t>
            </a:r>
            <a:r>
              <a:rPr sz="2400" dirty="0">
                <a:latin typeface="Constantia"/>
                <a:cs typeface="Constantia"/>
              </a:rPr>
              <a:t> </a:t>
            </a:r>
            <a:r>
              <a:rPr sz="2400" spc="-5" dirty="0">
                <a:latin typeface="Constantia"/>
                <a:cs typeface="Constantia"/>
              </a:rPr>
              <a:t>trained</a:t>
            </a:r>
            <a:r>
              <a:rPr sz="2400" dirty="0">
                <a:latin typeface="Constantia"/>
                <a:cs typeface="Constantia"/>
              </a:rPr>
              <a:t> </a:t>
            </a:r>
            <a:r>
              <a:rPr sz="2400" spc="-5" dirty="0">
                <a:latin typeface="Constantia"/>
                <a:cs typeface="Constantia"/>
              </a:rPr>
              <a:t>as </a:t>
            </a:r>
            <a:r>
              <a:rPr sz="2400" dirty="0">
                <a:latin typeface="Constantia"/>
                <a:cs typeface="Constantia"/>
              </a:rPr>
              <a:t> </a:t>
            </a:r>
            <a:r>
              <a:rPr sz="2400" spc="-5" dirty="0">
                <a:latin typeface="Constantia"/>
                <a:cs typeface="Constantia"/>
              </a:rPr>
              <a:t>astronauts </a:t>
            </a:r>
            <a:r>
              <a:rPr sz="2400" spc="-20" dirty="0">
                <a:latin typeface="Constantia"/>
                <a:cs typeface="Constantia"/>
              </a:rPr>
              <a:t>to </a:t>
            </a:r>
            <a:r>
              <a:rPr sz="2400" spc="-30" dirty="0">
                <a:latin typeface="Constantia"/>
                <a:cs typeface="Constantia"/>
              </a:rPr>
              <a:t>go </a:t>
            </a:r>
            <a:r>
              <a:rPr sz="2400" spc="5" dirty="0">
                <a:latin typeface="Constantia"/>
                <a:cs typeface="Constantia"/>
              </a:rPr>
              <a:t>on </a:t>
            </a:r>
            <a:r>
              <a:rPr sz="2400" spc="-5" dirty="0">
                <a:latin typeface="Constantia"/>
                <a:cs typeface="Constantia"/>
              </a:rPr>
              <a:t>the </a:t>
            </a:r>
            <a:r>
              <a:rPr sz="2400" spc="5" dirty="0">
                <a:latin typeface="Constantia"/>
                <a:cs typeface="Constantia"/>
              </a:rPr>
              <a:t>first </a:t>
            </a:r>
            <a:r>
              <a:rPr sz="2400" spc="-5" dirty="0">
                <a:latin typeface="Constantia"/>
                <a:cs typeface="Constantia"/>
              </a:rPr>
              <a:t>mission </a:t>
            </a:r>
            <a:r>
              <a:rPr sz="2400" spc="-20" dirty="0">
                <a:latin typeface="Constantia"/>
                <a:cs typeface="Constantia"/>
              </a:rPr>
              <a:t>to </a:t>
            </a:r>
            <a:r>
              <a:rPr sz="2400" spc="-10" dirty="0">
                <a:latin typeface="Constantia"/>
                <a:cs typeface="Constantia"/>
              </a:rPr>
              <a:t>Mars. </a:t>
            </a:r>
            <a:r>
              <a:rPr sz="2400" spc="-40" dirty="0">
                <a:latin typeface="Constantia"/>
                <a:cs typeface="Constantia"/>
              </a:rPr>
              <a:t>How </a:t>
            </a:r>
            <a:r>
              <a:rPr sz="2400" spc="-15" dirty="0">
                <a:latin typeface="Constantia"/>
                <a:cs typeface="Constantia"/>
              </a:rPr>
              <a:t>many </a:t>
            </a:r>
            <a:r>
              <a:rPr sz="2400" spc="-10" dirty="0">
                <a:latin typeface="Constantia"/>
                <a:cs typeface="Constantia"/>
              </a:rPr>
              <a:t> </a:t>
            </a:r>
            <a:r>
              <a:rPr sz="2400" spc="-30" dirty="0">
                <a:latin typeface="Constantia"/>
                <a:cs typeface="Constantia"/>
              </a:rPr>
              <a:t>ways </a:t>
            </a:r>
            <a:r>
              <a:rPr sz="2400" spc="-15" dirty="0">
                <a:latin typeface="Constantia"/>
                <a:cs typeface="Constantia"/>
              </a:rPr>
              <a:t>are </a:t>
            </a:r>
            <a:r>
              <a:rPr sz="2400" spc="-10" dirty="0">
                <a:latin typeface="Constantia"/>
                <a:cs typeface="Constantia"/>
              </a:rPr>
              <a:t>there </a:t>
            </a:r>
            <a:r>
              <a:rPr sz="2400" spc="-15" dirty="0">
                <a:latin typeface="Constantia"/>
                <a:cs typeface="Constantia"/>
              </a:rPr>
              <a:t>to </a:t>
            </a:r>
            <a:r>
              <a:rPr sz="2400" dirty="0">
                <a:latin typeface="Constantia"/>
                <a:cs typeface="Constantia"/>
              </a:rPr>
              <a:t>select a </a:t>
            </a:r>
            <a:r>
              <a:rPr sz="2400" spc="-10" dirty="0">
                <a:latin typeface="Constantia"/>
                <a:cs typeface="Constantia"/>
              </a:rPr>
              <a:t>crew </a:t>
            </a:r>
            <a:r>
              <a:rPr sz="2400" spc="-5" dirty="0">
                <a:latin typeface="Constantia"/>
                <a:cs typeface="Constantia"/>
              </a:rPr>
              <a:t>of </a:t>
            </a:r>
            <a:r>
              <a:rPr sz="2400" dirty="0">
                <a:latin typeface="Constantia"/>
                <a:cs typeface="Constantia"/>
              </a:rPr>
              <a:t>six people </a:t>
            </a:r>
            <a:r>
              <a:rPr sz="2400" spc="-20" dirty="0">
                <a:latin typeface="Constantia"/>
                <a:cs typeface="Constantia"/>
              </a:rPr>
              <a:t>to </a:t>
            </a:r>
            <a:r>
              <a:rPr sz="2400" spc="-30" dirty="0">
                <a:latin typeface="Constantia"/>
                <a:cs typeface="Constantia"/>
              </a:rPr>
              <a:t>go </a:t>
            </a:r>
            <a:r>
              <a:rPr sz="2400" spc="-5" dirty="0">
                <a:latin typeface="Constantia"/>
                <a:cs typeface="Constantia"/>
              </a:rPr>
              <a:t>on </a:t>
            </a:r>
            <a:r>
              <a:rPr sz="2400" dirty="0">
                <a:latin typeface="Constantia"/>
                <a:cs typeface="Constantia"/>
              </a:rPr>
              <a:t>this </a:t>
            </a:r>
            <a:r>
              <a:rPr sz="2400" spc="5" dirty="0">
                <a:latin typeface="Constantia"/>
                <a:cs typeface="Constantia"/>
              </a:rPr>
              <a:t> </a:t>
            </a:r>
            <a:r>
              <a:rPr sz="2400" spc="-5" dirty="0">
                <a:latin typeface="Constantia"/>
                <a:cs typeface="Constantia"/>
              </a:rPr>
              <a:t>mission?</a:t>
            </a:r>
            <a:endParaRPr sz="2400" dirty="0">
              <a:latin typeface="Constantia"/>
              <a:cs typeface="Constantia"/>
            </a:endParaRPr>
          </a:p>
          <a:p>
            <a:pPr marL="12700" algn="just">
              <a:lnSpc>
                <a:spcPct val="100000"/>
              </a:lnSpc>
              <a:spcBef>
                <a:spcPts val="605"/>
              </a:spcBef>
            </a:pPr>
            <a:r>
              <a:rPr sz="2400" b="1" spc="-5" dirty="0">
                <a:latin typeface="Constantia"/>
                <a:cs typeface="Constantia"/>
              </a:rPr>
              <a:t>Solution</a:t>
            </a:r>
            <a:r>
              <a:rPr sz="2400" spc="-5" dirty="0">
                <a:latin typeface="Constantia"/>
                <a:cs typeface="Constantia"/>
              </a:rPr>
              <a:t>:</a:t>
            </a:r>
            <a:r>
              <a:rPr sz="2400" spc="-10" dirty="0">
                <a:latin typeface="Constantia"/>
                <a:cs typeface="Constantia"/>
              </a:rPr>
              <a:t> </a:t>
            </a:r>
            <a:r>
              <a:rPr sz="2400" spc="-5" dirty="0">
                <a:latin typeface="Constantia"/>
                <a:cs typeface="Constantia"/>
              </a:rPr>
              <a:t>By</a:t>
            </a:r>
            <a:r>
              <a:rPr sz="2400" spc="-110" dirty="0">
                <a:latin typeface="Constantia"/>
                <a:cs typeface="Constantia"/>
              </a:rPr>
              <a:t> </a:t>
            </a:r>
            <a:r>
              <a:rPr sz="2400" spc="-10" dirty="0">
                <a:latin typeface="Constantia"/>
                <a:cs typeface="Constantia"/>
              </a:rPr>
              <a:t>Theorem</a:t>
            </a:r>
            <a:r>
              <a:rPr sz="2400" spc="-40" dirty="0">
                <a:latin typeface="Constantia"/>
                <a:cs typeface="Constantia"/>
              </a:rPr>
              <a:t> </a:t>
            </a:r>
            <a:r>
              <a:rPr sz="2400" dirty="0">
                <a:latin typeface="Cambria Math"/>
                <a:cs typeface="Cambria Math"/>
              </a:rPr>
              <a:t>2</a:t>
            </a:r>
            <a:r>
              <a:rPr sz="2400" dirty="0">
                <a:latin typeface="Constantia"/>
                <a:cs typeface="Constantia"/>
              </a:rPr>
              <a:t>,</a:t>
            </a:r>
            <a:r>
              <a:rPr sz="2400" spc="-50" dirty="0">
                <a:latin typeface="Constantia"/>
                <a:cs typeface="Constantia"/>
              </a:rPr>
              <a:t> </a:t>
            </a:r>
            <a:r>
              <a:rPr sz="2400" spc="-5" dirty="0">
                <a:latin typeface="Constantia"/>
                <a:cs typeface="Constantia"/>
              </a:rPr>
              <a:t>the</a:t>
            </a:r>
            <a:r>
              <a:rPr sz="2400" spc="-55" dirty="0">
                <a:latin typeface="Constantia"/>
                <a:cs typeface="Constantia"/>
              </a:rPr>
              <a:t> </a:t>
            </a:r>
            <a:r>
              <a:rPr sz="2400" spc="-5" dirty="0">
                <a:latin typeface="Constantia"/>
                <a:cs typeface="Constantia"/>
              </a:rPr>
              <a:t>number</a:t>
            </a:r>
            <a:r>
              <a:rPr sz="2400" spc="-145" dirty="0">
                <a:latin typeface="Constantia"/>
                <a:cs typeface="Constantia"/>
              </a:rPr>
              <a:t> </a:t>
            </a:r>
            <a:r>
              <a:rPr sz="2400" spc="-5" dirty="0">
                <a:latin typeface="Constantia"/>
                <a:cs typeface="Constantia"/>
              </a:rPr>
              <a:t>of</a:t>
            </a:r>
            <a:r>
              <a:rPr sz="2400" spc="15" dirty="0">
                <a:latin typeface="Constantia"/>
                <a:cs typeface="Constantia"/>
              </a:rPr>
              <a:t> </a:t>
            </a:r>
            <a:r>
              <a:rPr sz="2400" dirty="0">
                <a:latin typeface="Constantia"/>
                <a:cs typeface="Constantia"/>
              </a:rPr>
              <a:t>possible</a:t>
            </a:r>
            <a:r>
              <a:rPr sz="2400" spc="-135" dirty="0">
                <a:latin typeface="Constantia"/>
                <a:cs typeface="Constantia"/>
              </a:rPr>
              <a:t> </a:t>
            </a:r>
            <a:r>
              <a:rPr sz="2400" spc="-10" dirty="0">
                <a:latin typeface="Constantia"/>
                <a:cs typeface="Constantia"/>
              </a:rPr>
              <a:t>crews</a:t>
            </a:r>
            <a:r>
              <a:rPr sz="2400" spc="-30" dirty="0">
                <a:latin typeface="Constantia"/>
                <a:cs typeface="Constantia"/>
              </a:rPr>
              <a:t> </a:t>
            </a:r>
            <a:r>
              <a:rPr sz="2400" dirty="0">
                <a:latin typeface="Constantia"/>
                <a:cs typeface="Constantia"/>
              </a:rPr>
              <a:t>is</a:t>
            </a:r>
          </a:p>
        </p:txBody>
      </p:sp>
      <p:pic>
        <p:nvPicPr>
          <p:cNvPr id="5" name="object 5"/>
          <p:cNvPicPr/>
          <p:nvPr/>
        </p:nvPicPr>
        <p:blipFill>
          <a:blip r:embed="rId2" cstate="print"/>
          <a:stretch>
            <a:fillRect/>
          </a:stretch>
        </p:blipFill>
        <p:spPr>
          <a:xfrm>
            <a:off x="2667000" y="2510068"/>
            <a:ext cx="2592324" cy="453838"/>
          </a:xfrm>
          <a:prstGeom prst="rect">
            <a:avLst/>
          </a:prstGeom>
        </p:spPr>
      </p:pic>
      <p:pic>
        <p:nvPicPr>
          <p:cNvPr id="6" name="object 6"/>
          <p:cNvPicPr/>
          <p:nvPr/>
        </p:nvPicPr>
        <p:blipFill>
          <a:blip r:embed="rId3" cstate="print"/>
          <a:stretch>
            <a:fillRect/>
          </a:stretch>
        </p:blipFill>
        <p:spPr>
          <a:xfrm>
            <a:off x="1828800" y="5334000"/>
            <a:ext cx="5425440" cy="476430"/>
          </a:xfrm>
          <a:prstGeom prst="rect">
            <a:avLst/>
          </a:prstGeom>
        </p:spPr>
      </p:pic>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066482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9886" y="117225"/>
            <a:ext cx="8547100" cy="629018"/>
          </a:xfrm>
          <a:prstGeom prst="rect">
            <a:avLst/>
          </a:prstGeom>
        </p:spPr>
        <p:txBody>
          <a:bodyPr vert="horz" wrap="square" lIns="0" tIns="13335" rIns="0" bIns="0" rtlCol="0">
            <a:spAutoFit/>
          </a:bodyPr>
          <a:lstStyle/>
          <a:p>
            <a:pPr marL="12700">
              <a:lnSpc>
                <a:spcPct val="100000"/>
              </a:lnSpc>
              <a:spcBef>
                <a:spcPts val="105"/>
              </a:spcBef>
            </a:pPr>
            <a:r>
              <a:rPr lang="en-US" sz="4000" b="1" dirty="0">
                <a:solidFill>
                  <a:srgbClr val="C00000"/>
                </a:solidFill>
                <a:effectLst>
                  <a:outerShdw blurRad="38100" dist="38100" dir="2700000" algn="tl">
                    <a:srgbClr val="000000">
                      <a:alpha val="43137"/>
                    </a:srgbClr>
                  </a:outerShdw>
                </a:effectLst>
              </a:rPr>
              <a:t>6.4 Binomial Coefficients and Identities </a:t>
            </a:r>
            <a:endParaRPr sz="4000" b="1" dirty="0">
              <a:solidFill>
                <a:srgbClr val="C00000"/>
              </a:solidFill>
              <a:effectLst>
                <a:outerShdw blurRad="38100" dist="38100" dir="2700000" algn="tl">
                  <a:srgbClr val="000000">
                    <a:alpha val="43137"/>
                  </a:srgbClr>
                </a:outerShdw>
              </a:effectLst>
              <a:latin typeface="Calibri"/>
              <a:cs typeface="Calibri"/>
            </a:endParaRPr>
          </a:p>
        </p:txBody>
      </p:sp>
      <p:sp>
        <p:nvSpPr>
          <p:cNvPr id="3" name="object 3"/>
          <p:cNvSpPr txBox="1"/>
          <p:nvPr/>
        </p:nvSpPr>
        <p:spPr>
          <a:xfrm>
            <a:off x="393332" y="1030575"/>
            <a:ext cx="7625715" cy="818515"/>
          </a:xfrm>
          <a:prstGeom prst="rect">
            <a:avLst/>
          </a:prstGeom>
        </p:spPr>
        <p:txBody>
          <a:bodyPr vert="horz" wrap="square" lIns="0" tIns="13335" rIns="0" bIns="0" rtlCol="0">
            <a:spAutoFit/>
          </a:bodyPr>
          <a:lstStyle/>
          <a:p>
            <a:pPr marL="48895" marR="5080" indent="-36830">
              <a:lnSpc>
                <a:spcPct val="100000"/>
              </a:lnSpc>
              <a:spcBef>
                <a:spcPts val="105"/>
              </a:spcBef>
            </a:pPr>
            <a:r>
              <a:rPr sz="2600" b="1" spc="-5" dirty="0">
                <a:latin typeface="Constantia"/>
                <a:cs typeface="Constantia"/>
              </a:rPr>
              <a:t>Binomial</a:t>
            </a:r>
            <a:r>
              <a:rPr sz="2600" b="1" spc="-60" dirty="0">
                <a:latin typeface="Constantia"/>
                <a:cs typeface="Constantia"/>
              </a:rPr>
              <a:t> </a:t>
            </a:r>
            <a:r>
              <a:rPr sz="2600" b="1" spc="-5" dirty="0">
                <a:latin typeface="Constantia"/>
                <a:cs typeface="Constantia"/>
              </a:rPr>
              <a:t>Theorem</a:t>
            </a:r>
            <a:r>
              <a:rPr sz="2600" spc="-5" dirty="0">
                <a:latin typeface="Constantia"/>
                <a:cs typeface="Constantia"/>
              </a:rPr>
              <a:t>:</a:t>
            </a:r>
            <a:r>
              <a:rPr sz="2600" spc="-25" dirty="0">
                <a:latin typeface="Constantia"/>
                <a:cs typeface="Constantia"/>
              </a:rPr>
              <a:t> </a:t>
            </a:r>
            <a:r>
              <a:rPr sz="2600" spc="10" dirty="0">
                <a:latin typeface="Constantia"/>
                <a:cs typeface="Constantia"/>
              </a:rPr>
              <a:t>Let</a:t>
            </a:r>
            <a:r>
              <a:rPr sz="2600" spc="-70" dirty="0">
                <a:latin typeface="Constantia"/>
                <a:cs typeface="Constantia"/>
              </a:rPr>
              <a:t> </a:t>
            </a:r>
            <a:r>
              <a:rPr sz="2600" i="1" dirty="0">
                <a:latin typeface="Constantia"/>
                <a:cs typeface="Constantia"/>
              </a:rPr>
              <a:t>x</a:t>
            </a:r>
            <a:r>
              <a:rPr sz="2600" i="1" spc="-40" dirty="0">
                <a:latin typeface="Constantia"/>
                <a:cs typeface="Constantia"/>
              </a:rPr>
              <a:t> </a:t>
            </a:r>
            <a:r>
              <a:rPr sz="2600" dirty="0">
                <a:latin typeface="Constantia"/>
                <a:cs typeface="Constantia"/>
              </a:rPr>
              <a:t>and</a:t>
            </a:r>
            <a:r>
              <a:rPr sz="2600" spc="-10" dirty="0">
                <a:latin typeface="Constantia"/>
                <a:cs typeface="Constantia"/>
              </a:rPr>
              <a:t> </a:t>
            </a:r>
            <a:r>
              <a:rPr sz="2600" i="1" dirty="0">
                <a:latin typeface="Constantia"/>
                <a:cs typeface="Constantia"/>
              </a:rPr>
              <a:t>y</a:t>
            </a:r>
            <a:r>
              <a:rPr sz="2600" i="1" spc="35" dirty="0">
                <a:latin typeface="Constantia"/>
                <a:cs typeface="Constantia"/>
              </a:rPr>
              <a:t> </a:t>
            </a:r>
            <a:r>
              <a:rPr sz="2600" spc="-5" dirty="0">
                <a:latin typeface="Constantia"/>
                <a:cs typeface="Constantia"/>
              </a:rPr>
              <a:t>be</a:t>
            </a:r>
            <a:r>
              <a:rPr sz="2600" spc="-150" dirty="0">
                <a:latin typeface="Constantia"/>
                <a:cs typeface="Constantia"/>
              </a:rPr>
              <a:t> </a:t>
            </a:r>
            <a:r>
              <a:rPr sz="2600" spc="-5" dirty="0">
                <a:latin typeface="Constantia"/>
                <a:cs typeface="Constantia"/>
              </a:rPr>
              <a:t>variables,</a:t>
            </a:r>
            <a:r>
              <a:rPr sz="2600" spc="-85" dirty="0">
                <a:latin typeface="Constantia"/>
                <a:cs typeface="Constantia"/>
              </a:rPr>
              <a:t> </a:t>
            </a:r>
            <a:r>
              <a:rPr sz="2600" dirty="0">
                <a:latin typeface="Constantia"/>
                <a:cs typeface="Constantia"/>
              </a:rPr>
              <a:t>and</a:t>
            </a:r>
            <a:r>
              <a:rPr sz="2600" spc="-20" dirty="0">
                <a:latin typeface="Constantia"/>
                <a:cs typeface="Constantia"/>
              </a:rPr>
              <a:t> </a:t>
            </a:r>
            <a:r>
              <a:rPr sz="2600" i="1" dirty="0">
                <a:latin typeface="Constantia"/>
                <a:cs typeface="Constantia"/>
              </a:rPr>
              <a:t>n</a:t>
            </a:r>
            <a:r>
              <a:rPr sz="2600" i="1" spc="-30" dirty="0">
                <a:latin typeface="Constantia"/>
                <a:cs typeface="Constantia"/>
              </a:rPr>
              <a:t> </a:t>
            </a:r>
            <a:r>
              <a:rPr sz="2600" dirty="0">
                <a:latin typeface="Constantia"/>
                <a:cs typeface="Constantia"/>
              </a:rPr>
              <a:t>a </a:t>
            </a:r>
            <a:r>
              <a:rPr sz="2600" spc="-635" dirty="0">
                <a:latin typeface="Constantia"/>
                <a:cs typeface="Constantia"/>
              </a:rPr>
              <a:t> </a:t>
            </a:r>
            <a:r>
              <a:rPr sz="2600" spc="-10" dirty="0">
                <a:latin typeface="Constantia"/>
                <a:cs typeface="Constantia"/>
              </a:rPr>
              <a:t>nonnegative</a:t>
            </a:r>
            <a:r>
              <a:rPr sz="2600" spc="-80" dirty="0">
                <a:latin typeface="Constantia"/>
                <a:cs typeface="Constantia"/>
              </a:rPr>
              <a:t> </a:t>
            </a:r>
            <a:r>
              <a:rPr sz="2600" spc="-40" dirty="0">
                <a:latin typeface="Constantia"/>
                <a:cs typeface="Constantia"/>
              </a:rPr>
              <a:t>integer.</a:t>
            </a:r>
            <a:r>
              <a:rPr sz="2600" spc="-55" dirty="0">
                <a:latin typeface="Constantia"/>
                <a:cs typeface="Constantia"/>
              </a:rPr>
              <a:t> </a:t>
            </a:r>
            <a:r>
              <a:rPr sz="2600" spc="-5" dirty="0">
                <a:latin typeface="Constantia"/>
                <a:cs typeface="Constantia"/>
              </a:rPr>
              <a:t>Then:</a:t>
            </a:r>
            <a:endParaRPr sz="2600" dirty="0">
              <a:latin typeface="Constantia"/>
              <a:cs typeface="Constantia"/>
            </a:endParaRPr>
          </a:p>
        </p:txBody>
      </p:sp>
      <p:sp>
        <p:nvSpPr>
          <p:cNvPr id="4" name="object 4"/>
          <p:cNvSpPr txBox="1"/>
          <p:nvPr/>
        </p:nvSpPr>
        <p:spPr>
          <a:xfrm>
            <a:off x="463129" y="2971800"/>
            <a:ext cx="7818755" cy="2008505"/>
          </a:xfrm>
          <a:prstGeom prst="rect">
            <a:avLst/>
          </a:prstGeom>
        </p:spPr>
        <p:txBody>
          <a:bodyPr vert="horz" wrap="square" lIns="0" tIns="13335" rIns="0" bIns="0" rtlCol="0">
            <a:spAutoFit/>
          </a:bodyPr>
          <a:lstStyle/>
          <a:p>
            <a:pPr marL="88900" marR="127000" indent="-36830">
              <a:lnSpc>
                <a:spcPct val="100000"/>
              </a:lnSpc>
              <a:spcBef>
                <a:spcPts val="105"/>
              </a:spcBef>
            </a:pPr>
            <a:r>
              <a:rPr sz="2600" b="1" spc="-10" dirty="0">
                <a:latin typeface="Constantia"/>
                <a:cs typeface="Constantia"/>
              </a:rPr>
              <a:t>Proof</a:t>
            </a:r>
            <a:r>
              <a:rPr sz="2600" spc="-10" dirty="0">
                <a:latin typeface="Constantia"/>
                <a:cs typeface="Constantia"/>
              </a:rPr>
              <a:t>:</a:t>
            </a:r>
            <a:r>
              <a:rPr sz="2600" spc="-50" dirty="0">
                <a:latin typeface="Constantia"/>
                <a:cs typeface="Constantia"/>
              </a:rPr>
              <a:t> </a:t>
            </a:r>
            <a:r>
              <a:rPr sz="2600" spc="-95" dirty="0">
                <a:latin typeface="Constantia"/>
                <a:cs typeface="Constantia"/>
              </a:rPr>
              <a:t>We</a:t>
            </a:r>
            <a:r>
              <a:rPr sz="2600" spc="-110" dirty="0">
                <a:latin typeface="Constantia"/>
                <a:cs typeface="Constantia"/>
              </a:rPr>
              <a:t> </a:t>
            </a:r>
            <a:r>
              <a:rPr sz="2600" spc="-5" dirty="0">
                <a:latin typeface="Constantia"/>
                <a:cs typeface="Constantia"/>
              </a:rPr>
              <a:t>use</a:t>
            </a:r>
            <a:r>
              <a:rPr sz="2600" spc="-135" dirty="0">
                <a:latin typeface="Constantia"/>
                <a:cs typeface="Constantia"/>
              </a:rPr>
              <a:t> </a:t>
            </a:r>
            <a:r>
              <a:rPr sz="2600" spc="-10" dirty="0">
                <a:latin typeface="Constantia"/>
                <a:cs typeface="Constantia"/>
              </a:rPr>
              <a:t>combinatorial</a:t>
            </a:r>
            <a:r>
              <a:rPr sz="2600" spc="-60" dirty="0">
                <a:latin typeface="Constantia"/>
                <a:cs typeface="Constantia"/>
              </a:rPr>
              <a:t> </a:t>
            </a:r>
            <a:r>
              <a:rPr sz="2600" spc="-10" dirty="0">
                <a:latin typeface="Constantia"/>
                <a:cs typeface="Constantia"/>
              </a:rPr>
              <a:t>reasoning</a:t>
            </a:r>
            <a:r>
              <a:rPr sz="2600" spc="-5" dirty="0">
                <a:latin typeface="Constantia"/>
                <a:cs typeface="Constantia"/>
              </a:rPr>
              <a:t> </a:t>
            </a:r>
            <a:r>
              <a:rPr sz="2600" dirty="0">
                <a:latin typeface="Constantia"/>
                <a:cs typeface="Constantia"/>
              </a:rPr>
              <a:t>.</a:t>
            </a:r>
            <a:r>
              <a:rPr sz="2600" spc="-55" dirty="0">
                <a:latin typeface="Constantia"/>
                <a:cs typeface="Constantia"/>
              </a:rPr>
              <a:t> </a:t>
            </a:r>
            <a:r>
              <a:rPr sz="2600" dirty="0">
                <a:latin typeface="Constantia"/>
                <a:cs typeface="Constantia"/>
              </a:rPr>
              <a:t>The</a:t>
            </a:r>
            <a:r>
              <a:rPr sz="2600" spc="-95" dirty="0">
                <a:latin typeface="Constantia"/>
                <a:cs typeface="Constantia"/>
              </a:rPr>
              <a:t> </a:t>
            </a:r>
            <a:r>
              <a:rPr sz="2600" spc="-5" dirty="0">
                <a:latin typeface="Constantia"/>
                <a:cs typeface="Constantia"/>
              </a:rPr>
              <a:t>terms</a:t>
            </a:r>
            <a:r>
              <a:rPr sz="2600" spc="-80" dirty="0">
                <a:latin typeface="Constantia"/>
                <a:cs typeface="Constantia"/>
              </a:rPr>
              <a:t> </a:t>
            </a:r>
            <a:r>
              <a:rPr sz="2600" spc="-5" dirty="0">
                <a:latin typeface="Constantia"/>
                <a:cs typeface="Constantia"/>
              </a:rPr>
              <a:t>in </a:t>
            </a:r>
            <a:r>
              <a:rPr sz="2600" spc="-640" dirty="0">
                <a:latin typeface="Constantia"/>
                <a:cs typeface="Constantia"/>
              </a:rPr>
              <a:t> </a:t>
            </a:r>
            <a:r>
              <a:rPr sz="2600" dirty="0">
                <a:latin typeface="Constantia"/>
                <a:cs typeface="Constantia"/>
              </a:rPr>
              <a:t>the</a:t>
            </a:r>
            <a:r>
              <a:rPr sz="2600" spc="-135" dirty="0">
                <a:latin typeface="Constantia"/>
                <a:cs typeface="Constantia"/>
              </a:rPr>
              <a:t> </a:t>
            </a:r>
            <a:r>
              <a:rPr sz="2600" spc="-5" dirty="0">
                <a:latin typeface="Constantia"/>
                <a:cs typeface="Constantia"/>
              </a:rPr>
              <a:t>expansion</a:t>
            </a:r>
            <a:r>
              <a:rPr sz="2600" spc="-114" dirty="0">
                <a:latin typeface="Constantia"/>
                <a:cs typeface="Constantia"/>
              </a:rPr>
              <a:t> </a:t>
            </a:r>
            <a:r>
              <a:rPr sz="2600" dirty="0">
                <a:latin typeface="Constantia"/>
                <a:cs typeface="Constantia"/>
              </a:rPr>
              <a:t>of</a:t>
            </a:r>
            <a:r>
              <a:rPr sz="2600" spc="55" dirty="0">
                <a:latin typeface="Constantia"/>
                <a:cs typeface="Constantia"/>
              </a:rPr>
              <a:t> </a:t>
            </a:r>
            <a:r>
              <a:rPr sz="2600" spc="-20" dirty="0">
                <a:latin typeface="Constantia"/>
                <a:cs typeface="Constantia"/>
              </a:rPr>
              <a:t>(</a:t>
            </a:r>
            <a:r>
              <a:rPr sz="2600" i="1" spc="-20" dirty="0">
                <a:latin typeface="Constantia"/>
                <a:cs typeface="Constantia"/>
              </a:rPr>
              <a:t>x</a:t>
            </a:r>
            <a:r>
              <a:rPr sz="2600" i="1" dirty="0">
                <a:latin typeface="Constantia"/>
                <a:cs typeface="Constantia"/>
              </a:rPr>
              <a:t> </a:t>
            </a:r>
            <a:r>
              <a:rPr sz="2600" dirty="0">
                <a:latin typeface="Constantia"/>
                <a:cs typeface="Constantia"/>
              </a:rPr>
              <a:t>+</a:t>
            </a:r>
            <a:r>
              <a:rPr sz="2600" spc="-5" dirty="0">
                <a:latin typeface="Constantia"/>
                <a:cs typeface="Constantia"/>
              </a:rPr>
              <a:t> </a:t>
            </a:r>
            <a:r>
              <a:rPr sz="2600" i="1" spc="-15" dirty="0">
                <a:latin typeface="Constantia"/>
                <a:cs typeface="Constantia"/>
              </a:rPr>
              <a:t>y</a:t>
            </a:r>
            <a:r>
              <a:rPr sz="2600" spc="-15" dirty="0">
                <a:latin typeface="Constantia"/>
                <a:cs typeface="Constantia"/>
              </a:rPr>
              <a:t>)</a:t>
            </a:r>
            <a:r>
              <a:rPr sz="2700" spc="-22" baseline="24691" dirty="0">
                <a:latin typeface="Cambria Math"/>
                <a:cs typeface="Cambria Math"/>
              </a:rPr>
              <a:t>n</a:t>
            </a:r>
            <a:r>
              <a:rPr sz="2700" spc="277" baseline="24691" dirty="0">
                <a:latin typeface="Cambria Math"/>
                <a:cs typeface="Cambria Math"/>
              </a:rPr>
              <a:t> </a:t>
            </a:r>
            <a:r>
              <a:rPr sz="2600" spc="-15" dirty="0">
                <a:latin typeface="Constantia"/>
                <a:cs typeface="Constantia"/>
              </a:rPr>
              <a:t>are</a:t>
            </a:r>
            <a:r>
              <a:rPr sz="2600" spc="-125" dirty="0">
                <a:latin typeface="Constantia"/>
                <a:cs typeface="Constantia"/>
              </a:rPr>
              <a:t> </a:t>
            </a:r>
            <a:r>
              <a:rPr sz="2600" dirty="0">
                <a:latin typeface="Constantia"/>
                <a:cs typeface="Constantia"/>
              </a:rPr>
              <a:t>of</a:t>
            </a:r>
            <a:r>
              <a:rPr sz="2600" spc="25" dirty="0">
                <a:latin typeface="Constantia"/>
                <a:cs typeface="Constantia"/>
              </a:rPr>
              <a:t> </a:t>
            </a:r>
            <a:r>
              <a:rPr sz="2600" spc="-5" dirty="0">
                <a:latin typeface="Constantia"/>
                <a:cs typeface="Constantia"/>
              </a:rPr>
              <a:t>the</a:t>
            </a:r>
            <a:r>
              <a:rPr sz="2600" spc="-80" dirty="0">
                <a:latin typeface="Constantia"/>
                <a:cs typeface="Constantia"/>
              </a:rPr>
              <a:t> </a:t>
            </a:r>
            <a:r>
              <a:rPr sz="2600" spc="-5" dirty="0">
                <a:latin typeface="Constantia"/>
                <a:cs typeface="Constantia"/>
              </a:rPr>
              <a:t>form</a:t>
            </a:r>
            <a:r>
              <a:rPr sz="2600" spc="-50" dirty="0">
                <a:latin typeface="Constantia"/>
                <a:cs typeface="Constantia"/>
              </a:rPr>
              <a:t> </a:t>
            </a:r>
            <a:r>
              <a:rPr sz="2600" i="1" spc="5" dirty="0">
                <a:latin typeface="Constantia"/>
                <a:cs typeface="Constantia"/>
              </a:rPr>
              <a:t>x</a:t>
            </a:r>
            <a:r>
              <a:rPr sz="2550" i="1" spc="7" baseline="26143" dirty="0">
                <a:latin typeface="Constantia"/>
                <a:cs typeface="Constantia"/>
              </a:rPr>
              <a:t>n</a:t>
            </a:r>
            <a:r>
              <a:rPr sz="2550" spc="7" baseline="26143" dirty="0">
                <a:latin typeface="Cambria Math"/>
                <a:cs typeface="Cambria Math"/>
              </a:rPr>
              <a:t>−</a:t>
            </a:r>
            <a:r>
              <a:rPr sz="2550" i="1" spc="7" baseline="26143" dirty="0">
                <a:latin typeface="Constantia"/>
                <a:cs typeface="Constantia"/>
              </a:rPr>
              <a:t>j</a:t>
            </a:r>
            <a:r>
              <a:rPr sz="2600" i="1" spc="5" dirty="0">
                <a:latin typeface="Constantia"/>
                <a:cs typeface="Constantia"/>
              </a:rPr>
              <a:t>y</a:t>
            </a:r>
            <a:r>
              <a:rPr sz="2550" i="1" spc="7" baseline="26143" dirty="0">
                <a:latin typeface="Constantia"/>
                <a:cs typeface="Constantia"/>
              </a:rPr>
              <a:t>j</a:t>
            </a:r>
            <a:r>
              <a:rPr sz="2550" i="1" spc="15" baseline="26143" dirty="0">
                <a:latin typeface="Constantia"/>
                <a:cs typeface="Constantia"/>
              </a:rPr>
              <a:t> </a:t>
            </a:r>
            <a:r>
              <a:rPr sz="2600" spc="-10" dirty="0">
                <a:latin typeface="Constantia"/>
                <a:cs typeface="Constantia"/>
              </a:rPr>
              <a:t>for</a:t>
            </a:r>
            <a:endParaRPr sz="2600">
              <a:latin typeface="Constantia"/>
              <a:cs typeface="Constantia"/>
            </a:endParaRPr>
          </a:p>
          <a:p>
            <a:pPr marL="88900" marR="43180">
              <a:lnSpc>
                <a:spcPct val="99600"/>
              </a:lnSpc>
              <a:spcBef>
                <a:spcPts val="40"/>
              </a:spcBef>
              <a:tabLst>
                <a:tab pos="1237615" algn="l"/>
                <a:tab pos="1920875" algn="l"/>
                <a:tab pos="2914650" algn="l"/>
                <a:tab pos="4201160" algn="l"/>
                <a:tab pos="4556125" algn="l"/>
                <a:tab pos="6389370" algn="l"/>
                <a:tab pos="6623050" algn="l"/>
              </a:tabLst>
            </a:pPr>
            <a:r>
              <a:rPr sz="2600" i="1" dirty="0">
                <a:latin typeface="Constantia"/>
                <a:cs typeface="Constantia"/>
              </a:rPr>
              <a:t>j</a:t>
            </a:r>
            <a:r>
              <a:rPr sz="2600" i="1" spc="40" dirty="0">
                <a:latin typeface="Constantia"/>
                <a:cs typeface="Constantia"/>
              </a:rPr>
              <a:t> </a:t>
            </a:r>
            <a:r>
              <a:rPr sz="2600" dirty="0">
                <a:latin typeface="Constantia"/>
                <a:cs typeface="Constantia"/>
              </a:rPr>
              <a:t>= </a:t>
            </a:r>
            <a:r>
              <a:rPr sz="2600" dirty="0">
                <a:latin typeface="Cambria Math"/>
                <a:cs typeface="Cambria Math"/>
              </a:rPr>
              <a:t>0</a:t>
            </a:r>
            <a:r>
              <a:rPr sz="2600" dirty="0">
                <a:latin typeface="Constantia"/>
                <a:cs typeface="Constantia"/>
              </a:rPr>
              <a:t>,</a:t>
            </a:r>
            <a:r>
              <a:rPr sz="2600" dirty="0">
                <a:latin typeface="Cambria Math"/>
                <a:cs typeface="Cambria Math"/>
              </a:rPr>
              <a:t>1</a:t>
            </a:r>
            <a:r>
              <a:rPr sz="2600" dirty="0">
                <a:latin typeface="Constantia"/>
                <a:cs typeface="Constantia"/>
              </a:rPr>
              <a:t>,</a:t>
            </a:r>
            <a:r>
              <a:rPr sz="2600" dirty="0">
                <a:latin typeface="Cambria Math"/>
                <a:cs typeface="Cambria Math"/>
              </a:rPr>
              <a:t>2</a:t>
            </a:r>
            <a:r>
              <a:rPr sz="2600" dirty="0">
                <a:latin typeface="Constantia"/>
                <a:cs typeface="Constantia"/>
              </a:rPr>
              <a:t>,…,</a:t>
            </a:r>
            <a:r>
              <a:rPr sz="2600" i="1" dirty="0">
                <a:latin typeface="Constantia"/>
                <a:cs typeface="Constantia"/>
              </a:rPr>
              <a:t>n</a:t>
            </a:r>
            <a:r>
              <a:rPr sz="2600" dirty="0">
                <a:latin typeface="Constantia"/>
                <a:cs typeface="Constantia"/>
              </a:rPr>
              <a:t>.</a:t>
            </a:r>
            <a:r>
              <a:rPr sz="2600" spc="-90" dirty="0">
                <a:latin typeface="Constantia"/>
                <a:cs typeface="Constantia"/>
              </a:rPr>
              <a:t> </a:t>
            </a:r>
            <a:r>
              <a:rPr sz="2600" spc="-114" dirty="0">
                <a:latin typeface="Constantia"/>
                <a:cs typeface="Constantia"/>
              </a:rPr>
              <a:t>To</a:t>
            </a:r>
            <a:r>
              <a:rPr sz="2600" spc="-80" dirty="0">
                <a:latin typeface="Constantia"/>
                <a:cs typeface="Constantia"/>
              </a:rPr>
              <a:t> </a:t>
            </a:r>
            <a:r>
              <a:rPr sz="2600" spc="-5" dirty="0">
                <a:latin typeface="Constantia"/>
                <a:cs typeface="Constantia"/>
              </a:rPr>
              <a:t>form</a:t>
            </a:r>
            <a:r>
              <a:rPr sz="2600" spc="-80" dirty="0">
                <a:latin typeface="Constantia"/>
                <a:cs typeface="Constantia"/>
              </a:rPr>
              <a:t> </a:t>
            </a:r>
            <a:r>
              <a:rPr sz="2600" spc="-5" dirty="0">
                <a:latin typeface="Constantia"/>
                <a:cs typeface="Constantia"/>
              </a:rPr>
              <a:t>the</a:t>
            </a:r>
            <a:r>
              <a:rPr sz="2600" spc="-90" dirty="0">
                <a:latin typeface="Constantia"/>
                <a:cs typeface="Constantia"/>
              </a:rPr>
              <a:t> </a:t>
            </a:r>
            <a:r>
              <a:rPr sz="2600" spc="-10" dirty="0">
                <a:latin typeface="Constantia"/>
                <a:cs typeface="Constantia"/>
              </a:rPr>
              <a:t>term	</a:t>
            </a:r>
            <a:r>
              <a:rPr sz="2600" i="1" spc="5" dirty="0">
                <a:latin typeface="Constantia"/>
                <a:cs typeface="Constantia"/>
              </a:rPr>
              <a:t>x</a:t>
            </a:r>
            <a:r>
              <a:rPr sz="2550" i="1" spc="7" baseline="26143" dirty="0">
                <a:latin typeface="Constantia"/>
                <a:cs typeface="Constantia"/>
              </a:rPr>
              <a:t>n</a:t>
            </a:r>
            <a:r>
              <a:rPr sz="2550" spc="7" baseline="26143" dirty="0">
                <a:latin typeface="Cambria Math"/>
                <a:cs typeface="Cambria Math"/>
              </a:rPr>
              <a:t>−</a:t>
            </a:r>
            <a:r>
              <a:rPr sz="2550" i="1" spc="7" baseline="26143" dirty="0">
                <a:latin typeface="Constantia"/>
                <a:cs typeface="Constantia"/>
              </a:rPr>
              <a:t>j</a:t>
            </a:r>
            <a:r>
              <a:rPr sz="2600" i="1" spc="5" dirty="0">
                <a:latin typeface="Constantia"/>
                <a:cs typeface="Constantia"/>
              </a:rPr>
              <a:t>y</a:t>
            </a:r>
            <a:r>
              <a:rPr sz="2550" i="1" spc="7" baseline="26143" dirty="0">
                <a:latin typeface="Constantia"/>
                <a:cs typeface="Constantia"/>
              </a:rPr>
              <a:t>j</a:t>
            </a:r>
            <a:r>
              <a:rPr sz="2600" spc="5" dirty="0">
                <a:latin typeface="Constantia"/>
                <a:cs typeface="Constantia"/>
              </a:rPr>
              <a:t>,</a:t>
            </a:r>
            <a:r>
              <a:rPr sz="2600" spc="-30" dirty="0">
                <a:latin typeface="Constantia"/>
                <a:cs typeface="Constantia"/>
              </a:rPr>
              <a:t> </a:t>
            </a:r>
            <a:r>
              <a:rPr sz="2600" spc="-5" dirty="0">
                <a:latin typeface="Constantia"/>
                <a:cs typeface="Constantia"/>
              </a:rPr>
              <a:t>it</a:t>
            </a:r>
            <a:r>
              <a:rPr sz="2600" spc="-70" dirty="0">
                <a:latin typeface="Constantia"/>
                <a:cs typeface="Constantia"/>
              </a:rPr>
              <a:t> </a:t>
            </a:r>
            <a:r>
              <a:rPr sz="2600" spc="-10" dirty="0">
                <a:latin typeface="Constantia"/>
                <a:cs typeface="Constantia"/>
              </a:rPr>
              <a:t>is</a:t>
            </a:r>
            <a:r>
              <a:rPr sz="2600" spc="-60" dirty="0">
                <a:latin typeface="Constantia"/>
                <a:cs typeface="Constantia"/>
              </a:rPr>
              <a:t> </a:t>
            </a:r>
            <a:r>
              <a:rPr sz="2600" spc="-5" dirty="0">
                <a:latin typeface="Constantia"/>
                <a:cs typeface="Constantia"/>
              </a:rPr>
              <a:t>necessary</a:t>
            </a:r>
            <a:r>
              <a:rPr sz="2600" spc="-114" dirty="0">
                <a:latin typeface="Constantia"/>
                <a:cs typeface="Constantia"/>
              </a:rPr>
              <a:t> </a:t>
            </a:r>
            <a:r>
              <a:rPr sz="2600" spc="-20" dirty="0">
                <a:latin typeface="Constantia"/>
                <a:cs typeface="Constantia"/>
              </a:rPr>
              <a:t>to </a:t>
            </a:r>
            <a:r>
              <a:rPr sz="2600" spc="-640" dirty="0">
                <a:latin typeface="Constantia"/>
                <a:cs typeface="Constantia"/>
              </a:rPr>
              <a:t> </a:t>
            </a:r>
            <a:r>
              <a:rPr sz="2600" spc="-5" dirty="0">
                <a:latin typeface="Constantia"/>
                <a:cs typeface="Constantia"/>
              </a:rPr>
              <a:t>choose	</a:t>
            </a:r>
            <a:r>
              <a:rPr sz="2600" i="1" dirty="0">
                <a:latin typeface="Constantia"/>
                <a:cs typeface="Constantia"/>
              </a:rPr>
              <a:t>n</a:t>
            </a:r>
            <a:r>
              <a:rPr sz="2600" dirty="0">
                <a:latin typeface="Cambria Math"/>
                <a:cs typeface="Cambria Math"/>
              </a:rPr>
              <a:t>−</a:t>
            </a:r>
            <a:r>
              <a:rPr sz="2600" i="1" dirty="0">
                <a:latin typeface="Constantia"/>
                <a:cs typeface="Constantia"/>
              </a:rPr>
              <a:t>j	x</a:t>
            </a:r>
            <a:r>
              <a:rPr sz="2600" dirty="0">
                <a:latin typeface="Constantia"/>
                <a:cs typeface="Constantia"/>
              </a:rPr>
              <a:t>s</a:t>
            </a:r>
            <a:r>
              <a:rPr sz="2600" spc="-65" dirty="0">
                <a:latin typeface="Constantia"/>
                <a:cs typeface="Constantia"/>
              </a:rPr>
              <a:t> </a:t>
            </a:r>
            <a:r>
              <a:rPr sz="2600" spc="-10" dirty="0">
                <a:latin typeface="Constantia"/>
                <a:cs typeface="Constantia"/>
              </a:rPr>
              <a:t>from</a:t>
            </a:r>
            <a:r>
              <a:rPr sz="2600" spc="-70" dirty="0">
                <a:latin typeface="Constantia"/>
                <a:cs typeface="Constantia"/>
              </a:rPr>
              <a:t> </a:t>
            </a:r>
            <a:r>
              <a:rPr sz="2600" spc="-5" dirty="0">
                <a:latin typeface="Constantia"/>
                <a:cs typeface="Constantia"/>
              </a:rPr>
              <a:t>the</a:t>
            </a:r>
            <a:r>
              <a:rPr sz="2600" spc="-65" dirty="0">
                <a:latin typeface="Constantia"/>
                <a:cs typeface="Constantia"/>
              </a:rPr>
              <a:t> </a:t>
            </a:r>
            <a:r>
              <a:rPr sz="2600" i="1" dirty="0">
                <a:latin typeface="Constantia"/>
                <a:cs typeface="Constantia"/>
              </a:rPr>
              <a:t>n</a:t>
            </a:r>
            <a:r>
              <a:rPr sz="2600" i="1" spc="-15" dirty="0">
                <a:latin typeface="Constantia"/>
                <a:cs typeface="Constantia"/>
              </a:rPr>
              <a:t> </a:t>
            </a:r>
            <a:r>
              <a:rPr sz="2600" spc="-5" dirty="0">
                <a:latin typeface="Constantia"/>
                <a:cs typeface="Constantia"/>
              </a:rPr>
              <a:t>sums.</a:t>
            </a:r>
            <a:r>
              <a:rPr sz="2600" spc="-75" dirty="0">
                <a:latin typeface="Constantia"/>
                <a:cs typeface="Constantia"/>
              </a:rPr>
              <a:t> </a:t>
            </a:r>
            <a:r>
              <a:rPr sz="2600" spc="-15" dirty="0">
                <a:latin typeface="Constantia"/>
                <a:cs typeface="Constantia"/>
              </a:rPr>
              <a:t>Therefore,	</a:t>
            </a:r>
            <a:r>
              <a:rPr sz="2600" spc="-5" dirty="0">
                <a:latin typeface="Constantia"/>
                <a:cs typeface="Constantia"/>
              </a:rPr>
              <a:t>the </a:t>
            </a:r>
            <a:r>
              <a:rPr sz="2600" dirty="0">
                <a:latin typeface="Constantia"/>
                <a:cs typeface="Constantia"/>
              </a:rPr>
              <a:t> </a:t>
            </a:r>
            <a:r>
              <a:rPr sz="2600" spc="-5" dirty="0">
                <a:latin typeface="Constantia"/>
                <a:cs typeface="Constantia"/>
              </a:rPr>
              <a:t>coefficient</a:t>
            </a:r>
            <a:r>
              <a:rPr sz="2600" spc="-100" dirty="0">
                <a:latin typeface="Constantia"/>
                <a:cs typeface="Constantia"/>
              </a:rPr>
              <a:t> </a:t>
            </a:r>
            <a:r>
              <a:rPr sz="2600" dirty="0">
                <a:latin typeface="Constantia"/>
                <a:cs typeface="Constantia"/>
              </a:rPr>
              <a:t>of</a:t>
            </a:r>
            <a:r>
              <a:rPr sz="2600" spc="55" dirty="0">
                <a:latin typeface="Constantia"/>
                <a:cs typeface="Constantia"/>
              </a:rPr>
              <a:t> </a:t>
            </a:r>
            <a:r>
              <a:rPr sz="2600" i="1" spc="5" dirty="0">
                <a:latin typeface="Constantia"/>
                <a:cs typeface="Constantia"/>
              </a:rPr>
              <a:t>x</a:t>
            </a:r>
            <a:r>
              <a:rPr sz="2550" i="1" spc="7" baseline="26143" dirty="0">
                <a:latin typeface="Constantia"/>
                <a:cs typeface="Constantia"/>
              </a:rPr>
              <a:t>n</a:t>
            </a:r>
            <a:r>
              <a:rPr sz="2550" spc="7" baseline="26143" dirty="0">
                <a:latin typeface="Cambria Math"/>
                <a:cs typeface="Cambria Math"/>
              </a:rPr>
              <a:t>−</a:t>
            </a:r>
            <a:r>
              <a:rPr sz="2550" i="1" spc="7" baseline="26143" dirty="0">
                <a:latin typeface="Constantia"/>
                <a:cs typeface="Constantia"/>
              </a:rPr>
              <a:t>j</a:t>
            </a:r>
            <a:r>
              <a:rPr sz="2600" i="1" spc="5" dirty="0">
                <a:latin typeface="Constantia"/>
                <a:cs typeface="Constantia"/>
              </a:rPr>
              <a:t>y</a:t>
            </a:r>
            <a:r>
              <a:rPr sz="2550" i="1" spc="7" baseline="26143" dirty="0">
                <a:latin typeface="Constantia"/>
                <a:cs typeface="Constantia"/>
              </a:rPr>
              <a:t>j	</a:t>
            </a:r>
            <a:r>
              <a:rPr sz="2600" spc="-5" dirty="0">
                <a:latin typeface="Constantia"/>
                <a:cs typeface="Constantia"/>
              </a:rPr>
              <a:t>is	which</a:t>
            </a:r>
            <a:r>
              <a:rPr sz="2600" spc="-90" dirty="0">
                <a:latin typeface="Constantia"/>
                <a:cs typeface="Constantia"/>
              </a:rPr>
              <a:t> </a:t>
            </a:r>
            <a:r>
              <a:rPr sz="2600" dirty="0">
                <a:latin typeface="Constantia"/>
                <a:cs typeface="Constantia"/>
              </a:rPr>
              <a:t>equals		.</a:t>
            </a:r>
            <a:endParaRPr sz="2600">
              <a:latin typeface="Constantia"/>
              <a:cs typeface="Constantia"/>
            </a:endParaRPr>
          </a:p>
        </p:txBody>
      </p:sp>
      <p:pic>
        <p:nvPicPr>
          <p:cNvPr id="5" name="object 5"/>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39921" y="2252641"/>
            <a:ext cx="7659624" cy="547115"/>
          </a:xfrm>
          <a:prstGeom prst="rect">
            <a:avLst/>
          </a:prstGeom>
        </p:spPr>
      </p:pic>
      <p:pic>
        <p:nvPicPr>
          <p:cNvPr id="6" name="object 6"/>
          <p:cNvPicPr/>
          <p:nvPr/>
        </p:nvPicPr>
        <p:blipFill>
          <a:blip r:embed="rId4" cstate="print"/>
          <a:stretch>
            <a:fillRect/>
          </a:stretch>
        </p:blipFill>
        <p:spPr>
          <a:xfrm>
            <a:off x="3848049" y="4648200"/>
            <a:ext cx="716279" cy="396240"/>
          </a:xfrm>
          <a:prstGeom prst="rect">
            <a:avLst/>
          </a:prstGeom>
        </p:spPr>
      </p:pic>
      <p:pic>
        <p:nvPicPr>
          <p:cNvPr id="7" name="object 7"/>
          <p:cNvPicPr/>
          <p:nvPr/>
        </p:nvPicPr>
        <p:blipFill>
          <a:blip r:embed="rId5" cstate="print"/>
          <a:stretch>
            <a:fillRect/>
          </a:stretch>
        </p:blipFill>
        <p:spPr>
          <a:xfrm>
            <a:off x="6629400" y="4648200"/>
            <a:ext cx="438911" cy="396240"/>
          </a:xfrm>
          <a:prstGeom prst="rect">
            <a:avLst/>
          </a:prstGeom>
        </p:spPr>
      </p:pic>
      <p:pic>
        <p:nvPicPr>
          <p:cNvPr id="8" name="object 8"/>
          <p:cNvPicPr/>
          <p:nvPr/>
        </p:nvPicPr>
        <p:blipFill>
          <a:blip r:embed="rId6" cstate="print"/>
          <a:stretch>
            <a:fillRect/>
          </a:stretch>
        </p:blipFill>
        <p:spPr>
          <a:xfrm>
            <a:off x="8221238" y="4757166"/>
            <a:ext cx="178307" cy="178307"/>
          </a:xfrm>
          <a:prstGeom prst="rect">
            <a:avLst/>
          </a:prstGeom>
        </p:spPr>
      </p:pic>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905306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255778"/>
            <a:ext cx="7315834" cy="711200"/>
          </a:xfrm>
          <a:prstGeom prst="rect">
            <a:avLst/>
          </a:prstGeom>
        </p:spPr>
        <p:txBody>
          <a:bodyPr vert="horz" wrap="square" lIns="0" tIns="12700" rIns="0" bIns="0" rtlCol="0">
            <a:spAutoFit/>
          </a:bodyPr>
          <a:lstStyle/>
          <a:p>
            <a:pPr marL="12700">
              <a:lnSpc>
                <a:spcPct val="100000"/>
              </a:lnSpc>
              <a:spcBef>
                <a:spcPts val="100"/>
              </a:spcBef>
            </a:pPr>
            <a:r>
              <a:rPr sz="4500" spc="-35" dirty="0">
                <a:solidFill>
                  <a:srgbClr val="04607A"/>
                </a:solidFill>
                <a:latin typeface="Calibri"/>
                <a:cs typeface="Calibri"/>
              </a:rPr>
              <a:t>Powers</a:t>
            </a:r>
            <a:r>
              <a:rPr sz="4500" spc="-55" dirty="0">
                <a:solidFill>
                  <a:srgbClr val="04607A"/>
                </a:solidFill>
                <a:latin typeface="Calibri"/>
                <a:cs typeface="Calibri"/>
              </a:rPr>
              <a:t> </a:t>
            </a:r>
            <a:r>
              <a:rPr sz="4500" spc="-5" dirty="0">
                <a:solidFill>
                  <a:srgbClr val="04607A"/>
                </a:solidFill>
                <a:latin typeface="Calibri"/>
                <a:cs typeface="Calibri"/>
              </a:rPr>
              <a:t>of</a:t>
            </a:r>
            <a:r>
              <a:rPr sz="4500" spc="-25" dirty="0">
                <a:solidFill>
                  <a:srgbClr val="04607A"/>
                </a:solidFill>
                <a:latin typeface="Calibri"/>
                <a:cs typeface="Calibri"/>
              </a:rPr>
              <a:t> </a:t>
            </a:r>
            <a:r>
              <a:rPr sz="4500" dirty="0">
                <a:solidFill>
                  <a:srgbClr val="04607A"/>
                </a:solidFill>
                <a:latin typeface="Calibri"/>
                <a:cs typeface="Calibri"/>
              </a:rPr>
              <a:t>Binomial</a:t>
            </a:r>
            <a:r>
              <a:rPr sz="4500" spc="-25" dirty="0">
                <a:solidFill>
                  <a:srgbClr val="04607A"/>
                </a:solidFill>
                <a:latin typeface="Calibri"/>
                <a:cs typeface="Calibri"/>
              </a:rPr>
              <a:t> </a:t>
            </a:r>
            <a:r>
              <a:rPr sz="4500" spc="-10" dirty="0">
                <a:solidFill>
                  <a:srgbClr val="04607A"/>
                </a:solidFill>
                <a:latin typeface="Calibri"/>
                <a:cs typeface="Calibri"/>
              </a:rPr>
              <a:t>Expressions</a:t>
            </a:r>
            <a:endParaRPr sz="4500">
              <a:latin typeface="Calibri"/>
              <a:cs typeface="Calibri"/>
            </a:endParaRPr>
          </a:p>
        </p:txBody>
      </p:sp>
      <p:sp>
        <p:nvSpPr>
          <p:cNvPr id="3" name="object 3"/>
          <p:cNvSpPr txBox="1"/>
          <p:nvPr/>
        </p:nvSpPr>
        <p:spPr>
          <a:xfrm>
            <a:off x="15240" y="952245"/>
            <a:ext cx="9090025" cy="5465445"/>
          </a:xfrm>
          <a:prstGeom prst="rect">
            <a:avLst/>
          </a:prstGeom>
        </p:spPr>
        <p:txBody>
          <a:bodyPr vert="horz" wrap="square" lIns="0" tIns="71755" rIns="0" bIns="0" rtlCol="0">
            <a:spAutoFit/>
          </a:bodyPr>
          <a:lstStyle/>
          <a:p>
            <a:pPr marL="350520" marR="768985" indent="27305">
              <a:lnSpc>
                <a:spcPts val="1920"/>
              </a:lnSpc>
              <a:spcBef>
                <a:spcPts val="565"/>
              </a:spcBef>
            </a:pPr>
            <a:r>
              <a:rPr sz="2000" b="1" dirty="0">
                <a:latin typeface="Constantia"/>
                <a:cs typeface="Constantia"/>
              </a:rPr>
              <a:t>Definition</a:t>
            </a:r>
            <a:r>
              <a:rPr sz="2000" dirty="0">
                <a:latin typeface="Constantia"/>
                <a:cs typeface="Constantia"/>
              </a:rPr>
              <a:t>:</a:t>
            </a:r>
            <a:r>
              <a:rPr sz="2000" spc="-55" dirty="0">
                <a:latin typeface="Constantia"/>
                <a:cs typeface="Constantia"/>
              </a:rPr>
              <a:t> </a:t>
            </a:r>
            <a:r>
              <a:rPr sz="2000" dirty="0">
                <a:latin typeface="Constantia"/>
                <a:cs typeface="Constantia"/>
              </a:rPr>
              <a:t>A</a:t>
            </a:r>
            <a:r>
              <a:rPr sz="2000" spc="-40" dirty="0">
                <a:latin typeface="Constantia"/>
                <a:cs typeface="Constantia"/>
              </a:rPr>
              <a:t> </a:t>
            </a:r>
            <a:r>
              <a:rPr sz="2000" i="1" spc="-5" dirty="0">
                <a:latin typeface="Constantia"/>
                <a:cs typeface="Constantia"/>
              </a:rPr>
              <a:t>binomial</a:t>
            </a:r>
            <a:r>
              <a:rPr sz="2000" i="1" spc="5" dirty="0">
                <a:latin typeface="Constantia"/>
                <a:cs typeface="Constantia"/>
              </a:rPr>
              <a:t> </a:t>
            </a:r>
            <a:r>
              <a:rPr sz="2000" spc="-10" dirty="0">
                <a:latin typeface="Constantia"/>
                <a:cs typeface="Constantia"/>
              </a:rPr>
              <a:t>expression</a:t>
            </a:r>
            <a:r>
              <a:rPr sz="2000" spc="-35" dirty="0">
                <a:latin typeface="Constantia"/>
                <a:cs typeface="Constantia"/>
              </a:rPr>
              <a:t> </a:t>
            </a:r>
            <a:r>
              <a:rPr sz="2000" spc="-5" dirty="0">
                <a:latin typeface="Constantia"/>
                <a:cs typeface="Constantia"/>
              </a:rPr>
              <a:t>is</a:t>
            </a:r>
            <a:r>
              <a:rPr sz="2000" spc="-65" dirty="0">
                <a:latin typeface="Constantia"/>
                <a:cs typeface="Constantia"/>
              </a:rPr>
              <a:t> </a:t>
            </a:r>
            <a:r>
              <a:rPr sz="2000" spc="-5" dirty="0">
                <a:latin typeface="Constantia"/>
                <a:cs typeface="Constantia"/>
              </a:rPr>
              <a:t>the</a:t>
            </a:r>
            <a:r>
              <a:rPr sz="2000" spc="-90" dirty="0">
                <a:latin typeface="Constantia"/>
                <a:cs typeface="Constantia"/>
              </a:rPr>
              <a:t> </a:t>
            </a:r>
            <a:r>
              <a:rPr sz="2000" dirty="0">
                <a:latin typeface="Constantia"/>
                <a:cs typeface="Constantia"/>
              </a:rPr>
              <a:t>sum</a:t>
            </a:r>
            <a:r>
              <a:rPr sz="2000" spc="-85" dirty="0">
                <a:latin typeface="Constantia"/>
                <a:cs typeface="Constantia"/>
              </a:rPr>
              <a:t> </a:t>
            </a:r>
            <a:r>
              <a:rPr sz="2000" dirty="0">
                <a:latin typeface="Constantia"/>
                <a:cs typeface="Constantia"/>
              </a:rPr>
              <a:t>of</a:t>
            </a:r>
            <a:r>
              <a:rPr sz="2000" spc="25" dirty="0">
                <a:latin typeface="Constantia"/>
                <a:cs typeface="Constantia"/>
              </a:rPr>
              <a:t> </a:t>
            </a:r>
            <a:r>
              <a:rPr sz="2000" spc="-20" dirty="0">
                <a:latin typeface="Constantia"/>
                <a:cs typeface="Constantia"/>
              </a:rPr>
              <a:t>two</a:t>
            </a:r>
            <a:r>
              <a:rPr sz="2000" spc="-80" dirty="0">
                <a:latin typeface="Constantia"/>
                <a:cs typeface="Constantia"/>
              </a:rPr>
              <a:t> </a:t>
            </a:r>
            <a:r>
              <a:rPr sz="2000" spc="-5" dirty="0">
                <a:latin typeface="Constantia"/>
                <a:cs typeface="Constantia"/>
              </a:rPr>
              <a:t>terms,</a:t>
            </a:r>
            <a:r>
              <a:rPr sz="2000" spc="-50" dirty="0">
                <a:latin typeface="Constantia"/>
                <a:cs typeface="Constantia"/>
              </a:rPr>
              <a:t> </a:t>
            </a:r>
            <a:r>
              <a:rPr sz="2000" dirty="0">
                <a:latin typeface="Constantia"/>
                <a:cs typeface="Constantia"/>
              </a:rPr>
              <a:t>such</a:t>
            </a:r>
            <a:r>
              <a:rPr sz="2000" spc="-85" dirty="0">
                <a:latin typeface="Constantia"/>
                <a:cs typeface="Constantia"/>
              </a:rPr>
              <a:t> </a:t>
            </a:r>
            <a:r>
              <a:rPr sz="2000" dirty="0">
                <a:latin typeface="Constantia"/>
                <a:cs typeface="Constantia"/>
              </a:rPr>
              <a:t>as</a:t>
            </a:r>
            <a:r>
              <a:rPr sz="2000" spc="-35" dirty="0">
                <a:latin typeface="Constantia"/>
                <a:cs typeface="Constantia"/>
              </a:rPr>
              <a:t> </a:t>
            </a:r>
            <a:r>
              <a:rPr sz="2000" i="1" dirty="0">
                <a:latin typeface="Constantia"/>
                <a:cs typeface="Constantia"/>
              </a:rPr>
              <a:t>x </a:t>
            </a:r>
            <a:r>
              <a:rPr sz="2000" dirty="0">
                <a:latin typeface="Constantia"/>
                <a:cs typeface="Constantia"/>
              </a:rPr>
              <a:t>+</a:t>
            </a:r>
            <a:r>
              <a:rPr sz="2000" spc="5" dirty="0">
                <a:latin typeface="Constantia"/>
                <a:cs typeface="Constantia"/>
              </a:rPr>
              <a:t> </a:t>
            </a:r>
            <a:r>
              <a:rPr sz="2000" i="1" spc="-5" dirty="0">
                <a:latin typeface="Constantia"/>
                <a:cs typeface="Constantia"/>
              </a:rPr>
              <a:t>y</a:t>
            </a:r>
            <a:r>
              <a:rPr sz="2000" spc="-5" dirty="0">
                <a:latin typeface="Constantia"/>
                <a:cs typeface="Constantia"/>
              </a:rPr>
              <a:t>. </a:t>
            </a:r>
            <a:r>
              <a:rPr sz="2000" spc="-490" dirty="0">
                <a:latin typeface="Constantia"/>
                <a:cs typeface="Constantia"/>
              </a:rPr>
              <a:t> </a:t>
            </a:r>
            <a:r>
              <a:rPr sz="2000" spc="-15" dirty="0">
                <a:latin typeface="Constantia"/>
                <a:cs typeface="Constantia"/>
              </a:rPr>
              <a:t>(More</a:t>
            </a:r>
            <a:r>
              <a:rPr sz="2000" spc="-120" dirty="0">
                <a:latin typeface="Constantia"/>
                <a:cs typeface="Constantia"/>
              </a:rPr>
              <a:t> </a:t>
            </a:r>
            <a:r>
              <a:rPr sz="2000" spc="-30" dirty="0">
                <a:latin typeface="Constantia"/>
                <a:cs typeface="Constantia"/>
              </a:rPr>
              <a:t>generally,</a:t>
            </a:r>
            <a:r>
              <a:rPr sz="2000" spc="-15" dirty="0">
                <a:latin typeface="Constantia"/>
                <a:cs typeface="Constantia"/>
              </a:rPr>
              <a:t> </a:t>
            </a:r>
            <a:r>
              <a:rPr sz="2000" spc="-5" dirty="0">
                <a:latin typeface="Constantia"/>
                <a:cs typeface="Constantia"/>
              </a:rPr>
              <a:t>these</a:t>
            </a:r>
            <a:r>
              <a:rPr sz="2000" spc="-85" dirty="0">
                <a:latin typeface="Constantia"/>
                <a:cs typeface="Constantia"/>
              </a:rPr>
              <a:t> </a:t>
            </a:r>
            <a:r>
              <a:rPr sz="2000" spc="-5" dirty="0">
                <a:latin typeface="Constantia"/>
                <a:cs typeface="Constantia"/>
              </a:rPr>
              <a:t>terms</a:t>
            </a:r>
            <a:r>
              <a:rPr sz="2000" spc="-105" dirty="0">
                <a:latin typeface="Constantia"/>
                <a:cs typeface="Constantia"/>
              </a:rPr>
              <a:t> </a:t>
            </a:r>
            <a:r>
              <a:rPr sz="2000" spc="-5" dirty="0">
                <a:latin typeface="Constantia"/>
                <a:cs typeface="Constantia"/>
              </a:rPr>
              <a:t>can</a:t>
            </a:r>
            <a:r>
              <a:rPr sz="2000" spc="-30" dirty="0">
                <a:latin typeface="Constantia"/>
                <a:cs typeface="Constantia"/>
              </a:rPr>
              <a:t> </a:t>
            </a:r>
            <a:r>
              <a:rPr sz="2000" spc="-5" dirty="0">
                <a:latin typeface="Constantia"/>
                <a:cs typeface="Constantia"/>
              </a:rPr>
              <a:t>be</a:t>
            </a:r>
            <a:r>
              <a:rPr sz="2000" spc="-80" dirty="0">
                <a:latin typeface="Constantia"/>
                <a:cs typeface="Constantia"/>
              </a:rPr>
              <a:t> </a:t>
            </a:r>
            <a:r>
              <a:rPr sz="2000" spc="-5" dirty="0">
                <a:latin typeface="Constantia"/>
                <a:cs typeface="Constantia"/>
              </a:rPr>
              <a:t>products</a:t>
            </a:r>
            <a:r>
              <a:rPr sz="2000" spc="-114" dirty="0">
                <a:latin typeface="Constantia"/>
                <a:cs typeface="Constantia"/>
              </a:rPr>
              <a:t> </a:t>
            </a:r>
            <a:r>
              <a:rPr sz="2000" dirty="0">
                <a:latin typeface="Constantia"/>
                <a:cs typeface="Constantia"/>
              </a:rPr>
              <a:t>of</a:t>
            </a:r>
            <a:r>
              <a:rPr sz="2000" spc="5" dirty="0">
                <a:latin typeface="Constantia"/>
                <a:cs typeface="Constantia"/>
              </a:rPr>
              <a:t> </a:t>
            </a:r>
            <a:r>
              <a:rPr sz="2000" spc="-5" dirty="0">
                <a:latin typeface="Constantia"/>
                <a:cs typeface="Constantia"/>
              </a:rPr>
              <a:t>constants</a:t>
            </a:r>
            <a:r>
              <a:rPr sz="2000" spc="-120" dirty="0">
                <a:latin typeface="Constantia"/>
                <a:cs typeface="Constantia"/>
              </a:rPr>
              <a:t> </a:t>
            </a:r>
            <a:r>
              <a:rPr sz="2000" dirty="0">
                <a:latin typeface="Constantia"/>
                <a:cs typeface="Constantia"/>
              </a:rPr>
              <a:t>and</a:t>
            </a:r>
            <a:r>
              <a:rPr sz="2000" spc="-60" dirty="0">
                <a:latin typeface="Constantia"/>
                <a:cs typeface="Constantia"/>
              </a:rPr>
              <a:t> </a:t>
            </a:r>
            <a:r>
              <a:rPr sz="2000" spc="-5" dirty="0">
                <a:latin typeface="Constantia"/>
                <a:cs typeface="Constantia"/>
              </a:rPr>
              <a:t>variables.)</a:t>
            </a:r>
            <a:endParaRPr sz="2000">
              <a:latin typeface="Constantia"/>
              <a:cs typeface="Constantia"/>
            </a:endParaRPr>
          </a:p>
          <a:p>
            <a:pPr marL="350520" indent="-274320">
              <a:lnSpc>
                <a:spcPts val="2160"/>
              </a:lnSpc>
              <a:spcBef>
                <a:spcPts val="20"/>
              </a:spcBef>
              <a:buClr>
                <a:srgbClr val="0AD0D9"/>
              </a:buClr>
              <a:buSzPct val="95000"/>
              <a:buFont typeface="Segoe UI Symbol"/>
              <a:buChar char="⚫"/>
              <a:tabLst>
                <a:tab pos="349885" algn="l"/>
                <a:tab pos="350520" algn="l"/>
              </a:tabLst>
            </a:pPr>
            <a:r>
              <a:rPr sz="2000" spc="-75" dirty="0">
                <a:latin typeface="Constantia"/>
                <a:cs typeface="Constantia"/>
              </a:rPr>
              <a:t>We</a:t>
            </a:r>
            <a:r>
              <a:rPr sz="2000" spc="-20" dirty="0">
                <a:latin typeface="Constantia"/>
                <a:cs typeface="Constantia"/>
              </a:rPr>
              <a:t> </a:t>
            </a:r>
            <a:r>
              <a:rPr sz="2000" spc="-5" dirty="0">
                <a:latin typeface="Constantia"/>
                <a:cs typeface="Constantia"/>
              </a:rPr>
              <a:t>can</a:t>
            </a:r>
            <a:r>
              <a:rPr sz="2000" spc="-70" dirty="0">
                <a:latin typeface="Constantia"/>
                <a:cs typeface="Constantia"/>
              </a:rPr>
              <a:t> </a:t>
            </a:r>
            <a:r>
              <a:rPr sz="2000" spc="-5" dirty="0">
                <a:latin typeface="Constantia"/>
                <a:cs typeface="Constantia"/>
              </a:rPr>
              <a:t>use</a:t>
            </a:r>
            <a:r>
              <a:rPr sz="2000" spc="-105" dirty="0">
                <a:latin typeface="Constantia"/>
                <a:cs typeface="Constantia"/>
              </a:rPr>
              <a:t> </a:t>
            </a:r>
            <a:r>
              <a:rPr sz="2000" spc="-10" dirty="0">
                <a:latin typeface="Constantia"/>
                <a:cs typeface="Constantia"/>
              </a:rPr>
              <a:t>counting</a:t>
            </a:r>
            <a:r>
              <a:rPr sz="2000" spc="-60" dirty="0">
                <a:latin typeface="Constantia"/>
                <a:cs typeface="Constantia"/>
              </a:rPr>
              <a:t> </a:t>
            </a:r>
            <a:r>
              <a:rPr sz="2000" spc="-5" dirty="0">
                <a:latin typeface="Constantia"/>
                <a:cs typeface="Constantia"/>
              </a:rPr>
              <a:t>principles</a:t>
            </a:r>
            <a:r>
              <a:rPr sz="2000" spc="-40" dirty="0">
                <a:latin typeface="Constantia"/>
                <a:cs typeface="Constantia"/>
              </a:rPr>
              <a:t> </a:t>
            </a:r>
            <a:r>
              <a:rPr sz="2000" spc="-10" dirty="0">
                <a:latin typeface="Constantia"/>
                <a:cs typeface="Constantia"/>
              </a:rPr>
              <a:t>to</a:t>
            </a:r>
            <a:r>
              <a:rPr sz="2000" spc="-85" dirty="0">
                <a:latin typeface="Constantia"/>
                <a:cs typeface="Constantia"/>
              </a:rPr>
              <a:t> </a:t>
            </a:r>
            <a:r>
              <a:rPr sz="2000" spc="10" dirty="0">
                <a:latin typeface="Constantia"/>
                <a:cs typeface="Constantia"/>
              </a:rPr>
              <a:t>find</a:t>
            </a:r>
            <a:r>
              <a:rPr sz="2000" spc="-20" dirty="0">
                <a:latin typeface="Constantia"/>
                <a:cs typeface="Constantia"/>
              </a:rPr>
              <a:t> </a:t>
            </a:r>
            <a:r>
              <a:rPr sz="2000" spc="-5" dirty="0">
                <a:latin typeface="Constantia"/>
                <a:cs typeface="Constantia"/>
              </a:rPr>
              <a:t>the</a:t>
            </a:r>
            <a:r>
              <a:rPr sz="2000" spc="-120" dirty="0">
                <a:latin typeface="Constantia"/>
                <a:cs typeface="Constantia"/>
              </a:rPr>
              <a:t> </a:t>
            </a:r>
            <a:r>
              <a:rPr sz="2000" dirty="0">
                <a:latin typeface="Constantia"/>
                <a:cs typeface="Constantia"/>
              </a:rPr>
              <a:t>coefficients</a:t>
            </a:r>
            <a:r>
              <a:rPr sz="2000" spc="-45" dirty="0">
                <a:latin typeface="Constantia"/>
                <a:cs typeface="Constantia"/>
              </a:rPr>
              <a:t> </a:t>
            </a:r>
            <a:r>
              <a:rPr sz="2000" dirty="0">
                <a:latin typeface="Constantia"/>
                <a:cs typeface="Constantia"/>
              </a:rPr>
              <a:t>in</a:t>
            </a:r>
            <a:r>
              <a:rPr sz="2000" spc="-65" dirty="0">
                <a:latin typeface="Constantia"/>
                <a:cs typeface="Constantia"/>
              </a:rPr>
              <a:t> </a:t>
            </a:r>
            <a:r>
              <a:rPr sz="2000" spc="-5" dirty="0">
                <a:latin typeface="Constantia"/>
                <a:cs typeface="Constantia"/>
              </a:rPr>
              <a:t>the</a:t>
            </a:r>
            <a:r>
              <a:rPr sz="2000" spc="-105" dirty="0">
                <a:latin typeface="Constantia"/>
                <a:cs typeface="Constantia"/>
              </a:rPr>
              <a:t> </a:t>
            </a:r>
            <a:r>
              <a:rPr sz="2000" spc="-5" dirty="0">
                <a:latin typeface="Constantia"/>
                <a:cs typeface="Constantia"/>
              </a:rPr>
              <a:t>expansion</a:t>
            </a:r>
            <a:r>
              <a:rPr sz="2000" spc="-80" dirty="0">
                <a:latin typeface="Constantia"/>
                <a:cs typeface="Constantia"/>
              </a:rPr>
              <a:t> </a:t>
            </a:r>
            <a:r>
              <a:rPr sz="2000" dirty="0">
                <a:latin typeface="Constantia"/>
                <a:cs typeface="Constantia"/>
              </a:rPr>
              <a:t>of</a:t>
            </a:r>
            <a:r>
              <a:rPr sz="2000" spc="35" dirty="0">
                <a:latin typeface="Constantia"/>
                <a:cs typeface="Constantia"/>
              </a:rPr>
              <a:t> </a:t>
            </a:r>
            <a:r>
              <a:rPr sz="2000" spc="15" dirty="0">
                <a:latin typeface="Constantia"/>
                <a:cs typeface="Constantia"/>
              </a:rPr>
              <a:t>(</a:t>
            </a:r>
            <a:r>
              <a:rPr sz="2000" i="1" spc="15" dirty="0">
                <a:latin typeface="Constantia"/>
                <a:cs typeface="Constantia"/>
              </a:rPr>
              <a:t>x</a:t>
            </a:r>
            <a:r>
              <a:rPr sz="2000" i="1" dirty="0">
                <a:latin typeface="Constantia"/>
                <a:cs typeface="Constantia"/>
              </a:rPr>
              <a:t> </a:t>
            </a:r>
            <a:r>
              <a:rPr sz="2000" dirty="0">
                <a:latin typeface="Constantia"/>
                <a:cs typeface="Constantia"/>
              </a:rPr>
              <a:t>+</a:t>
            </a:r>
            <a:endParaRPr sz="2000">
              <a:latin typeface="Constantia"/>
              <a:cs typeface="Constantia"/>
            </a:endParaRPr>
          </a:p>
          <a:p>
            <a:pPr marL="350520">
              <a:lnSpc>
                <a:spcPts val="2160"/>
              </a:lnSpc>
            </a:pPr>
            <a:r>
              <a:rPr sz="2000" i="1" spc="-15" dirty="0">
                <a:latin typeface="Constantia"/>
                <a:cs typeface="Constantia"/>
              </a:rPr>
              <a:t>y</a:t>
            </a:r>
            <a:r>
              <a:rPr sz="2000" spc="-15" dirty="0">
                <a:latin typeface="Constantia"/>
                <a:cs typeface="Constantia"/>
              </a:rPr>
              <a:t>)</a:t>
            </a:r>
            <a:r>
              <a:rPr sz="2100" spc="-22" baseline="23809" dirty="0">
                <a:latin typeface="Cambria Math"/>
                <a:cs typeface="Cambria Math"/>
              </a:rPr>
              <a:t>n</a:t>
            </a:r>
            <a:r>
              <a:rPr sz="2100" spc="187" baseline="23809" dirty="0">
                <a:latin typeface="Cambria Math"/>
                <a:cs typeface="Cambria Math"/>
              </a:rPr>
              <a:t> </a:t>
            </a:r>
            <a:r>
              <a:rPr sz="2000" spc="-10" dirty="0">
                <a:latin typeface="Constantia"/>
                <a:cs typeface="Constantia"/>
              </a:rPr>
              <a:t>where</a:t>
            </a:r>
            <a:r>
              <a:rPr sz="2000" spc="-65" dirty="0">
                <a:latin typeface="Constantia"/>
                <a:cs typeface="Constantia"/>
              </a:rPr>
              <a:t> </a:t>
            </a:r>
            <a:r>
              <a:rPr sz="2000" dirty="0">
                <a:latin typeface="Constantia"/>
                <a:cs typeface="Constantia"/>
              </a:rPr>
              <a:t>n</a:t>
            </a:r>
            <a:r>
              <a:rPr sz="2000" spc="-45" dirty="0">
                <a:latin typeface="Constantia"/>
                <a:cs typeface="Constantia"/>
              </a:rPr>
              <a:t> </a:t>
            </a:r>
            <a:r>
              <a:rPr sz="2000" spc="-5" dirty="0">
                <a:latin typeface="Constantia"/>
                <a:cs typeface="Constantia"/>
              </a:rPr>
              <a:t>is</a:t>
            </a:r>
            <a:r>
              <a:rPr sz="2000" spc="-100" dirty="0">
                <a:latin typeface="Constantia"/>
                <a:cs typeface="Constantia"/>
              </a:rPr>
              <a:t> </a:t>
            </a:r>
            <a:r>
              <a:rPr sz="2000" dirty="0">
                <a:latin typeface="Constantia"/>
                <a:cs typeface="Constantia"/>
              </a:rPr>
              <a:t>a</a:t>
            </a:r>
            <a:r>
              <a:rPr sz="2000" spc="-90" dirty="0">
                <a:latin typeface="Constantia"/>
                <a:cs typeface="Constantia"/>
              </a:rPr>
              <a:t> </a:t>
            </a:r>
            <a:r>
              <a:rPr sz="2000" spc="-10" dirty="0">
                <a:latin typeface="Constantia"/>
                <a:cs typeface="Constantia"/>
              </a:rPr>
              <a:t>positive</a:t>
            </a:r>
            <a:r>
              <a:rPr sz="2000" spc="-70" dirty="0">
                <a:latin typeface="Constantia"/>
                <a:cs typeface="Constantia"/>
              </a:rPr>
              <a:t> </a:t>
            </a:r>
            <a:r>
              <a:rPr sz="2000" spc="-35" dirty="0">
                <a:latin typeface="Constantia"/>
                <a:cs typeface="Constantia"/>
              </a:rPr>
              <a:t>integer.</a:t>
            </a:r>
            <a:endParaRPr sz="2000">
              <a:latin typeface="Constantia"/>
              <a:cs typeface="Constantia"/>
            </a:endParaRPr>
          </a:p>
          <a:p>
            <a:pPr marL="350520" indent="-274320">
              <a:lnSpc>
                <a:spcPct val="100000"/>
              </a:lnSpc>
              <a:buClr>
                <a:srgbClr val="0AD0D9"/>
              </a:buClr>
              <a:buSzPct val="95000"/>
              <a:buFont typeface="Segoe UI Symbol"/>
              <a:buChar char="⚫"/>
              <a:tabLst>
                <a:tab pos="349885" algn="l"/>
                <a:tab pos="350520" algn="l"/>
              </a:tabLst>
            </a:pPr>
            <a:r>
              <a:rPr sz="2000" spc="-95" dirty="0">
                <a:latin typeface="Constantia"/>
                <a:cs typeface="Constantia"/>
              </a:rPr>
              <a:t>To</a:t>
            </a:r>
            <a:r>
              <a:rPr sz="2000" spc="-55" dirty="0">
                <a:latin typeface="Constantia"/>
                <a:cs typeface="Constantia"/>
              </a:rPr>
              <a:t> </a:t>
            </a:r>
            <a:r>
              <a:rPr sz="2000" spc="-10" dirty="0">
                <a:latin typeface="Constantia"/>
                <a:cs typeface="Constantia"/>
              </a:rPr>
              <a:t>illustrate</a:t>
            </a:r>
            <a:r>
              <a:rPr sz="2000" spc="-105" dirty="0">
                <a:latin typeface="Constantia"/>
                <a:cs typeface="Constantia"/>
              </a:rPr>
              <a:t> </a:t>
            </a:r>
            <a:r>
              <a:rPr sz="2000" spc="-5" dirty="0">
                <a:latin typeface="Constantia"/>
                <a:cs typeface="Constantia"/>
              </a:rPr>
              <a:t>this</a:t>
            </a:r>
            <a:r>
              <a:rPr sz="2000" spc="-50" dirty="0">
                <a:latin typeface="Constantia"/>
                <a:cs typeface="Constantia"/>
              </a:rPr>
              <a:t> </a:t>
            </a:r>
            <a:r>
              <a:rPr sz="2000" spc="-5" dirty="0">
                <a:latin typeface="Constantia"/>
                <a:cs typeface="Constantia"/>
              </a:rPr>
              <a:t>idea,</a:t>
            </a:r>
            <a:r>
              <a:rPr sz="2000" spc="-45" dirty="0">
                <a:latin typeface="Constantia"/>
                <a:cs typeface="Constantia"/>
              </a:rPr>
              <a:t> </a:t>
            </a:r>
            <a:r>
              <a:rPr sz="2000" spc="-25" dirty="0">
                <a:latin typeface="Constantia"/>
                <a:cs typeface="Constantia"/>
              </a:rPr>
              <a:t>we</a:t>
            </a:r>
            <a:r>
              <a:rPr sz="2000" spc="-70" dirty="0">
                <a:latin typeface="Constantia"/>
                <a:cs typeface="Constantia"/>
              </a:rPr>
              <a:t> </a:t>
            </a:r>
            <a:r>
              <a:rPr sz="2000" spc="5" dirty="0">
                <a:latin typeface="Constantia"/>
                <a:cs typeface="Constantia"/>
              </a:rPr>
              <a:t>first</a:t>
            </a:r>
            <a:r>
              <a:rPr sz="2000" spc="-55" dirty="0">
                <a:latin typeface="Constantia"/>
                <a:cs typeface="Constantia"/>
              </a:rPr>
              <a:t> </a:t>
            </a:r>
            <a:r>
              <a:rPr sz="2000" spc="-5" dirty="0">
                <a:latin typeface="Constantia"/>
                <a:cs typeface="Constantia"/>
              </a:rPr>
              <a:t>look</a:t>
            </a:r>
            <a:r>
              <a:rPr sz="2000" spc="-80" dirty="0">
                <a:latin typeface="Constantia"/>
                <a:cs typeface="Constantia"/>
              </a:rPr>
              <a:t> </a:t>
            </a:r>
            <a:r>
              <a:rPr sz="2000" dirty="0">
                <a:latin typeface="Constantia"/>
                <a:cs typeface="Constantia"/>
              </a:rPr>
              <a:t>at</a:t>
            </a:r>
            <a:r>
              <a:rPr sz="2000" spc="-70" dirty="0">
                <a:latin typeface="Constantia"/>
                <a:cs typeface="Constantia"/>
              </a:rPr>
              <a:t> </a:t>
            </a:r>
            <a:r>
              <a:rPr sz="2000" spc="-5" dirty="0">
                <a:latin typeface="Constantia"/>
                <a:cs typeface="Constantia"/>
              </a:rPr>
              <a:t>the</a:t>
            </a:r>
            <a:r>
              <a:rPr sz="2000" spc="-95" dirty="0">
                <a:latin typeface="Constantia"/>
                <a:cs typeface="Constantia"/>
              </a:rPr>
              <a:t> </a:t>
            </a:r>
            <a:r>
              <a:rPr sz="2000" spc="-10" dirty="0">
                <a:latin typeface="Constantia"/>
                <a:cs typeface="Constantia"/>
              </a:rPr>
              <a:t>process</a:t>
            </a:r>
            <a:r>
              <a:rPr sz="2000" spc="-95" dirty="0">
                <a:latin typeface="Constantia"/>
                <a:cs typeface="Constantia"/>
              </a:rPr>
              <a:t> </a:t>
            </a:r>
            <a:r>
              <a:rPr sz="2000" dirty="0">
                <a:latin typeface="Constantia"/>
                <a:cs typeface="Constantia"/>
              </a:rPr>
              <a:t>of</a:t>
            </a:r>
            <a:r>
              <a:rPr sz="2000" spc="5" dirty="0">
                <a:latin typeface="Constantia"/>
                <a:cs typeface="Constantia"/>
              </a:rPr>
              <a:t> </a:t>
            </a:r>
            <a:r>
              <a:rPr sz="2000" spc="-5" dirty="0">
                <a:latin typeface="Constantia"/>
                <a:cs typeface="Constantia"/>
              </a:rPr>
              <a:t>expanding</a:t>
            </a:r>
            <a:r>
              <a:rPr sz="2000" spc="5" dirty="0">
                <a:latin typeface="Constantia"/>
                <a:cs typeface="Constantia"/>
              </a:rPr>
              <a:t> (</a:t>
            </a:r>
            <a:r>
              <a:rPr sz="2000" i="1" spc="5" dirty="0">
                <a:latin typeface="Constantia"/>
                <a:cs typeface="Constantia"/>
              </a:rPr>
              <a:t>x</a:t>
            </a:r>
            <a:r>
              <a:rPr sz="2000" i="1" spc="-10" dirty="0">
                <a:latin typeface="Constantia"/>
                <a:cs typeface="Constantia"/>
              </a:rPr>
              <a:t> </a:t>
            </a:r>
            <a:r>
              <a:rPr sz="2000" dirty="0">
                <a:latin typeface="Constantia"/>
                <a:cs typeface="Constantia"/>
              </a:rPr>
              <a:t>+ </a:t>
            </a:r>
            <a:r>
              <a:rPr sz="2000" i="1" dirty="0">
                <a:latin typeface="Constantia"/>
                <a:cs typeface="Constantia"/>
              </a:rPr>
              <a:t>y</a:t>
            </a:r>
            <a:r>
              <a:rPr sz="2000" dirty="0">
                <a:latin typeface="Constantia"/>
                <a:cs typeface="Constantia"/>
              </a:rPr>
              <a:t>)</a:t>
            </a:r>
            <a:r>
              <a:rPr sz="1950" baseline="25641" dirty="0">
                <a:latin typeface="Cambria Math"/>
                <a:cs typeface="Cambria Math"/>
              </a:rPr>
              <a:t>3</a:t>
            </a:r>
            <a:r>
              <a:rPr sz="2000" dirty="0">
                <a:latin typeface="Cambria Math"/>
                <a:cs typeface="Cambria Math"/>
              </a:rPr>
              <a:t>.</a:t>
            </a:r>
            <a:endParaRPr sz="2000">
              <a:latin typeface="Cambria Math"/>
              <a:cs typeface="Cambria Math"/>
            </a:endParaRPr>
          </a:p>
          <a:p>
            <a:pPr marL="350520" indent="-274320">
              <a:lnSpc>
                <a:spcPts val="2160"/>
              </a:lnSpc>
              <a:buClr>
                <a:srgbClr val="0AD0D9"/>
              </a:buClr>
              <a:buSzPct val="95000"/>
              <a:buFont typeface="Segoe UI Symbol"/>
              <a:buChar char="⚫"/>
              <a:tabLst>
                <a:tab pos="349885" algn="l"/>
                <a:tab pos="350520" algn="l"/>
              </a:tabLst>
            </a:pPr>
            <a:r>
              <a:rPr sz="2000" dirty="0">
                <a:latin typeface="Constantia"/>
                <a:cs typeface="Constantia"/>
              </a:rPr>
              <a:t>(</a:t>
            </a:r>
            <a:r>
              <a:rPr sz="2000" i="1" dirty="0">
                <a:latin typeface="Constantia"/>
                <a:cs typeface="Constantia"/>
              </a:rPr>
              <a:t>x</a:t>
            </a:r>
            <a:r>
              <a:rPr sz="2000" i="1" spc="-15" dirty="0">
                <a:latin typeface="Constantia"/>
                <a:cs typeface="Constantia"/>
              </a:rPr>
              <a:t> </a:t>
            </a:r>
            <a:r>
              <a:rPr sz="2000" dirty="0">
                <a:latin typeface="Constantia"/>
                <a:cs typeface="Constantia"/>
              </a:rPr>
              <a:t>+ </a:t>
            </a:r>
            <a:r>
              <a:rPr sz="2000" i="1" dirty="0">
                <a:latin typeface="Constantia"/>
                <a:cs typeface="Constantia"/>
              </a:rPr>
              <a:t>y</a:t>
            </a:r>
            <a:r>
              <a:rPr sz="2000" dirty="0">
                <a:latin typeface="Constantia"/>
                <a:cs typeface="Constantia"/>
              </a:rPr>
              <a:t>)</a:t>
            </a:r>
            <a:r>
              <a:rPr sz="2000" spc="-65" dirty="0">
                <a:latin typeface="Constantia"/>
                <a:cs typeface="Constantia"/>
              </a:rPr>
              <a:t> </a:t>
            </a:r>
            <a:r>
              <a:rPr sz="2000" dirty="0">
                <a:latin typeface="Constantia"/>
                <a:cs typeface="Constantia"/>
              </a:rPr>
              <a:t>(</a:t>
            </a:r>
            <a:r>
              <a:rPr sz="2000" i="1" dirty="0">
                <a:latin typeface="Constantia"/>
                <a:cs typeface="Constantia"/>
              </a:rPr>
              <a:t>x</a:t>
            </a:r>
            <a:r>
              <a:rPr sz="2000" i="1" spc="-10" dirty="0">
                <a:latin typeface="Constantia"/>
                <a:cs typeface="Constantia"/>
              </a:rPr>
              <a:t> </a:t>
            </a:r>
            <a:r>
              <a:rPr sz="2000" dirty="0">
                <a:latin typeface="Constantia"/>
                <a:cs typeface="Constantia"/>
              </a:rPr>
              <a:t>+</a:t>
            </a:r>
            <a:r>
              <a:rPr sz="2000" spc="-15" dirty="0">
                <a:latin typeface="Constantia"/>
                <a:cs typeface="Constantia"/>
              </a:rPr>
              <a:t> </a:t>
            </a:r>
            <a:r>
              <a:rPr sz="2000" i="1" spc="-5" dirty="0">
                <a:latin typeface="Constantia"/>
                <a:cs typeface="Constantia"/>
              </a:rPr>
              <a:t>y</a:t>
            </a:r>
            <a:r>
              <a:rPr sz="2000" spc="-5" dirty="0">
                <a:latin typeface="Constantia"/>
                <a:cs typeface="Constantia"/>
              </a:rPr>
              <a:t>)</a:t>
            </a:r>
            <a:r>
              <a:rPr sz="2000" dirty="0">
                <a:latin typeface="Constantia"/>
                <a:cs typeface="Constantia"/>
              </a:rPr>
              <a:t> </a:t>
            </a:r>
            <a:r>
              <a:rPr sz="2000" spc="5" dirty="0">
                <a:latin typeface="Constantia"/>
                <a:cs typeface="Constantia"/>
              </a:rPr>
              <a:t>(</a:t>
            </a:r>
            <a:r>
              <a:rPr sz="2000" i="1" spc="5" dirty="0">
                <a:latin typeface="Constantia"/>
                <a:cs typeface="Constantia"/>
              </a:rPr>
              <a:t>x</a:t>
            </a:r>
            <a:r>
              <a:rPr sz="2000" i="1" spc="-10" dirty="0">
                <a:latin typeface="Constantia"/>
                <a:cs typeface="Constantia"/>
              </a:rPr>
              <a:t> </a:t>
            </a:r>
            <a:r>
              <a:rPr sz="2000" dirty="0">
                <a:latin typeface="Constantia"/>
                <a:cs typeface="Constantia"/>
              </a:rPr>
              <a:t>+</a:t>
            </a:r>
            <a:r>
              <a:rPr sz="2000" spc="-15" dirty="0">
                <a:latin typeface="Constantia"/>
                <a:cs typeface="Constantia"/>
              </a:rPr>
              <a:t> </a:t>
            </a:r>
            <a:r>
              <a:rPr sz="2000" i="1" spc="-5" dirty="0">
                <a:latin typeface="Constantia"/>
                <a:cs typeface="Constantia"/>
              </a:rPr>
              <a:t>y</a:t>
            </a:r>
            <a:r>
              <a:rPr sz="2000" spc="-5" dirty="0">
                <a:latin typeface="Constantia"/>
                <a:cs typeface="Constantia"/>
              </a:rPr>
              <a:t>)</a:t>
            </a:r>
            <a:r>
              <a:rPr sz="2000" spc="-40" dirty="0">
                <a:latin typeface="Constantia"/>
                <a:cs typeface="Constantia"/>
              </a:rPr>
              <a:t> </a:t>
            </a:r>
            <a:r>
              <a:rPr sz="2000" spc="-5" dirty="0">
                <a:latin typeface="Constantia"/>
                <a:cs typeface="Constantia"/>
              </a:rPr>
              <a:t>expands</a:t>
            </a:r>
            <a:r>
              <a:rPr sz="2000" spc="480" dirty="0">
                <a:latin typeface="Constantia"/>
                <a:cs typeface="Constantia"/>
              </a:rPr>
              <a:t> </a:t>
            </a:r>
            <a:r>
              <a:rPr sz="2000" spc="-10" dirty="0">
                <a:latin typeface="Constantia"/>
                <a:cs typeface="Constantia"/>
              </a:rPr>
              <a:t>into</a:t>
            </a:r>
            <a:r>
              <a:rPr sz="2000" spc="-125" dirty="0">
                <a:latin typeface="Constantia"/>
                <a:cs typeface="Constantia"/>
              </a:rPr>
              <a:t> </a:t>
            </a:r>
            <a:r>
              <a:rPr sz="2000" dirty="0">
                <a:latin typeface="Constantia"/>
                <a:cs typeface="Constantia"/>
              </a:rPr>
              <a:t>a</a:t>
            </a:r>
            <a:r>
              <a:rPr sz="2000" spc="-100" dirty="0">
                <a:latin typeface="Constantia"/>
                <a:cs typeface="Constantia"/>
              </a:rPr>
              <a:t> </a:t>
            </a:r>
            <a:r>
              <a:rPr sz="2000" dirty="0">
                <a:latin typeface="Constantia"/>
                <a:cs typeface="Constantia"/>
              </a:rPr>
              <a:t>sum</a:t>
            </a:r>
            <a:r>
              <a:rPr sz="2000" spc="-75" dirty="0">
                <a:latin typeface="Constantia"/>
                <a:cs typeface="Constantia"/>
              </a:rPr>
              <a:t> </a:t>
            </a:r>
            <a:r>
              <a:rPr sz="2000" dirty="0">
                <a:latin typeface="Constantia"/>
                <a:cs typeface="Constantia"/>
              </a:rPr>
              <a:t>of</a:t>
            </a:r>
            <a:r>
              <a:rPr sz="2000" spc="15" dirty="0">
                <a:latin typeface="Constantia"/>
                <a:cs typeface="Constantia"/>
              </a:rPr>
              <a:t> </a:t>
            </a:r>
            <a:r>
              <a:rPr sz="2000" spc="-5" dirty="0">
                <a:latin typeface="Constantia"/>
                <a:cs typeface="Constantia"/>
              </a:rPr>
              <a:t>terms</a:t>
            </a:r>
            <a:r>
              <a:rPr sz="2000" spc="-75" dirty="0">
                <a:latin typeface="Constantia"/>
                <a:cs typeface="Constantia"/>
              </a:rPr>
              <a:t> </a:t>
            </a:r>
            <a:r>
              <a:rPr sz="2000" spc="-5" dirty="0">
                <a:latin typeface="Constantia"/>
                <a:cs typeface="Constantia"/>
              </a:rPr>
              <a:t>that</a:t>
            </a:r>
            <a:r>
              <a:rPr sz="2000" spc="-105" dirty="0">
                <a:latin typeface="Constantia"/>
                <a:cs typeface="Constantia"/>
              </a:rPr>
              <a:t> </a:t>
            </a:r>
            <a:r>
              <a:rPr sz="2000" spc="-10" dirty="0">
                <a:latin typeface="Constantia"/>
                <a:cs typeface="Constantia"/>
              </a:rPr>
              <a:t>are</a:t>
            </a:r>
            <a:r>
              <a:rPr sz="2000" spc="-80" dirty="0">
                <a:latin typeface="Constantia"/>
                <a:cs typeface="Constantia"/>
              </a:rPr>
              <a:t> </a:t>
            </a:r>
            <a:r>
              <a:rPr sz="2000" spc="-5" dirty="0">
                <a:latin typeface="Constantia"/>
                <a:cs typeface="Constantia"/>
              </a:rPr>
              <a:t>the</a:t>
            </a:r>
            <a:r>
              <a:rPr sz="2000" spc="-80" dirty="0">
                <a:latin typeface="Constantia"/>
                <a:cs typeface="Constantia"/>
              </a:rPr>
              <a:t> </a:t>
            </a:r>
            <a:r>
              <a:rPr sz="2000" spc="-5" dirty="0">
                <a:latin typeface="Constantia"/>
                <a:cs typeface="Constantia"/>
              </a:rPr>
              <a:t>product</a:t>
            </a:r>
            <a:r>
              <a:rPr sz="2000" spc="-130" dirty="0">
                <a:latin typeface="Constantia"/>
                <a:cs typeface="Constantia"/>
              </a:rPr>
              <a:t> </a:t>
            </a:r>
            <a:r>
              <a:rPr sz="2000" dirty="0">
                <a:latin typeface="Constantia"/>
                <a:cs typeface="Constantia"/>
              </a:rPr>
              <a:t>of a</a:t>
            </a:r>
            <a:r>
              <a:rPr sz="2000" spc="-70" dirty="0">
                <a:latin typeface="Constantia"/>
                <a:cs typeface="Constantia"/>
              </a:rPr>
              <a:t> </a:t>
            </a:r>
            <a:r>
              <a:rPr sz="2000" spc="-5" dirty="0">
                <a:latin typeface="Constantia"/>
                <a:cs typeface="Constantia"/>
              </a:rPr>
              <a:t>term</a:t>
            </a:r>
            <a:endParaRPr sz="2000">
              <a:latin typeface="Constantia"/>
              <a:cs typeface="Constantia"/>
            </a:endParaRPr>
          </a:p>
          <a:p>
            <a:pPr marL="350520">
              <a:lnSpc>
                <a:spcPts val="2160"/>
              </a:lnSpc>
            </a:pPr>
            <a:r>
              <a:rPr sz="2000" spc="-5" dirty="0">
                <a:latin typeface="Constantia"/>
                <a:cs typeface="Constantia"/>
              </a:rPr>
              <a:t>from</a:t>
            </a:r>
            <a:r>
              <a:rPr sz="2000" spc="-105" dirty="0">
                <a:latin typeface="Constantia"/>
                <a:cs typeface="Constantia"/>
              </a:rPr>
              <a:t> </a:t>
            </a:r>
            <a:r>
              <a:rPr sz="2000" dirty="0">
                <a:latin typeface="Constantia"/>
                <a:cs typeface="Constantia"/>
              </a:rPr>
              <a:t>each</a:t>
            </a:r>
            <a:r>
              <a:rPr sz="2000" spc="-95" dirty="0">
                <a:latin typeface="Constantia"/>
                <a:cs typeface="Constantia"/>
              </a:rPr>
              <a:t> </a:t>
            </a:r>
            <a:r>
              <a:rPr sz="2000" dirty="0">
                <a:latin typeface="Constantia"/>
                <a:cs typeface="Constantia"/>
              </a:rPr>
              <a:t>of</a:t>
            </a:r>
            <a:r>
              <a:rPr sz="2000" spc="10" dirty="0">
                <a:latin typeface="Constantia"/>
                <a:cs typeface="Constantia"/>
              </a:rPr>
              <a:t> </a:t>
            </a:r>
            <a:r>
              <a:rPr sz="2000" spc="-5" dirty="0">
                <a:latin typeface="Constantia"/>
                <a:cs typeface="Constantia"/>
              </a:rPr>
              <a:t>the</a:t>
            </a:r>
            <a:r>
              <a:rPr sz="2000" spc="-90" dirty="0">
                <a:latin typeface="Constantia"/>
                <a:cs typeface="Constantia"/>
              </a:rPr>
              <a:t> </a:t>
            </a:r>
            <a:r>
              <a:rPr sz="2000" spc="-5" dirty="0">
                <a:latin typeface="Constantia"/>
                <a:cs typeface="Constantia"/>
              </a:rPr>
              <a:t>three</a:t>
            </a:r>
            <a:r>
              <a:rPr sz="2000" spc="-114" dirty="0">
                <a:latin typeface="Constantia"/>
                <a:cs typeface="Constantia"/>
              </a:rPr>
              <a:t> </a:t>
            </a:r>
            <a:r>
              <a:rPr sz="2000" spc="-5" dirty="0">
                <a:latin typeface="Constantia"/>
                <a:cs typeface="Constantia"/>
              </a:rPr>
              <a:t>sums.</a:t>
            </a:r>
            <a:endParaRPr sz="2000">
              <a:latin typeface="Constantia"/>
              <a:cs typeface="Constantia"/>
            </a:endParaRPr>
          </a:p>
          <a:p>
            <a:pPr marL="350520" indent="-274320">
              <a:lnSpc>
                <a:spcPct val="100000"/>
              </a:lnSpc>
              <a:buClr>
                <a:srgbClr val="0AD0D9"/>
              </a:buClr>
              <a:buSzPct val="95000"/>
              <a:buFont typeface="Segoe UI Symbol"/>
              <a:buChar char="⚫"/>
              <a:tabLst>
                <a:tab pos="349885" algn="l"/>
                <a:tab pos="350520" algn="l"/>
              </a:tabLst>
            </a:pPr>
            <a:r>
              <a:rPr sz="2000" spc="-35" dirty="0">
                <a:latin typeface="Cambria Math"/>
                <a:cs typeface="Cambria Math"/>
              </a:rPr>
              <a:t>Terms</a:t>
            </a:r>
            <a:r>
              <a:rPr sz="2000" spc="-20" dirty="0">
                <a:latin typeface="Cambria Math"/>
                <a:cs typeface="Cambria Math"/>
              </a:rPr>
              <a:t> </a:t>
            </a:r>
            <a:r>
              <a:rPr sz="2000" dirty="0">
                <a:latin typeface="Cambria Math"/>
                <a:cs typeface="Cambria Math"/>
              </a:rPr>
              <a:t>of</a:t>
            </a:r>
            <a:r>
              <a:rPr sz="2000" spc="-10" dirty="0">
                <a:latin typeface="Cambria Math"/>
                <a:cs typeface="Cambria Math"/>
              </a:rPr>
              <a:t> </a:t>
            </a:r>
            <a:r>
              <a:rPr sz="2000" dirty="0">
                <a:latin typeface="Cambria Math"/>
                <a:cs typeface="Cambria Math"/>
              </a:rPr>
              <a:t>the</a:t>
            </a:r>
            <a:r>
              <a:rPr sz="2000" spc="-20" dirty="0">
                <a:latin typeface="Cambria Math"/>
                <a:cs typeface="Cambria Math"/>
              </a:rPr>
              <a:t> </a:t>
            </a:r>
            <a:r>
              <a:rPr sz="2000" spc="-5" dirty="0">
                <a:latin typeface="Cambria Math"/>
                <a:cs typeface="Cambria Math"/>
              </a:rPr>
              <a:t>form</a:t>
            </a:r>
            <a:r>
              <a:rPr sz="2000" spc="-20" dirty="0">
                <a:latin typeface="Cambria Math"/>
                <a:cs typeface="Cambria Math"/>
              </a:rPr>
              <a:t> </a:t>
            </a:r>
            <a:r>
              <a:rPr sz="2000" i="1" dirty="0">
                <a:latin typeface="Constantia"/>
                <a:cs typeface="Constantia"/>
              </a:rPr>
              <a:t>x</a:t>
            </a:r>
            <a:r>
              <a:rPr sz="1950" baseline="25641" dirty="0">
                <a:latin typeface="Cambria Math"/>
                <a:cs typeface="Cambria Math"/>
              </a:rPr>
              <a:t>3</a:t>
            </a:r>
            <a:r>
              <a:rPr sz="2000" dirty="0">
                <a:latin typeface="Cambria Math"/>
                <a:cs typeface="Cambria Math"/>
              </a:rPr>
              <a:t>,</a:t>
            </a:r>
            <a:r>
              <a:rPr sz="2000" spc="35" dirty="0">
                <a:latin typeface="Cambria Math"/>
                <a:cs typeface="Cambria Math"/>
              </a:rPr>
              <a:t> </a:t>
            </a:r>
            <a:r>
              <a:rPr sz="2000" i="1" dirty="0">
                <a:latin typeface="Constantia"/>
                <a:cs typeface="Constantia"/>
              </a:rPr>
              <a:t>x</a:t>
            </a:r>
            <a:r>
              <a:rPr sz="1950" baseline="25641" dirty="0">
                <a:latin typeface="Cambria Math"/>
                <a:cs typeface="Cambria Math"/>
              </a:rPr>
              <a:t>2</a:t>
            </a:r>
            <a:r>
              <a:rPr sz="2000" i="1" dirty="0">
                <a:latin typeface="Constantia"/>
                <a:cs typeface="Constantia"/>
              </a:rPr>
              <a:t>y</a:t>
            </a:r>
            <a:r>
              <a:rPr sz="2000" dirty="0">
                <a:latin typeface="Cambria Math"/>
                <a:cs typeface="Cambria Math"/>
              </a:rPr>
              <a:t>,</a:t>
            </a:r>
            <a:r>
              <a:rPr sz="2000" spc="5" dirty="0">
                <a:latin typeface="Cambria Math"/>
                <a:cs typeface="Cambria Math"/>
              </a:rPr>
              <a:t> </a:t>
            </a:r>
            <a:r>
              <a:rPr sz="2000" i="1" dirty="0">
                <a:latin typeface="Constantia"/>
                <a:cs typeface="Constantia"/>
              </a:rPr>
              <a:t>x y</a:t>
            </a:r>
            <a:r>
              <a:rPr sz="1950" baseline="25641" dirty="0">
                <a:latin typeface="Cambria Math"/>
                <a:cs typeface="Cambria Math"/>
              </a:rPr>
              <a:t>2</a:t>
            </a:r>
            <a:r>
              <a:rPr sz="2000" i="1" dirty="0">
                <a:latin typeface="Constantia"/>
                <a:cs typeface="Constantia"/>
              </a:rPr>
              <a:t>,</a:t>
            </a:r>
            <a:r>
              <a:rPr sz="2000" i="1" spc="-35" dirty="0">
                <a:latin typeface="Constantia"/>
                <a:cs typeface="Constantia"/>
              </a:rPr>
              <a:t> </a:t>
            </a:r>
            <a:r>
              <a:rPr sz="2000" i="1" spc="5" dirty="0">
                <a:latin typeface="Constantia"/>
                <a:cs typeface="Constantia"/>
              </a:rPr>
              <a:t>y</a:t>
            </a:r>
            <a:r>
              <a:rPr sz="1950" spc="7" baseline="25641" dirty="0">
                <a:latin typeface="Cambria Math"/>
                <a:cs typeface="Cambria Math"/>
              </a:rPr>
              <a:t>3</a:t>
            </a:r>
            <a:r>
              <a:rPr sz="1950" spc="247" baseline="25641" dirty="0">
                <a:latin typeface="Cambria Math"/>
                <a:cs typeface="Cambria Math"/>
              </a:rPr>
              <a:t> </a:t>
            </a:r>
            <a:r>
              <a:rPr sz="2000" spc="-5" dirty="0">
                <a:latin typeface="Cambria Math"/>
                <a:cs typeface="Cambria Math"/>
              </a:rPr>
              <a:t>arise.</a:t>
            </a:r>
            <a:r>
              <a:rPr sz="2000" spc="-25" dirty="0">
                <a:latin typeface="Cambria Math"/>
                <a:cs typeface="Cambria Math"/>
              </a:rPr>
              <a:t> </a:t>
            </a:r>
            <a:r>
              <a:rPr sz="2000" dirty="0">
                <a:latin typeface="Cambria Math"/>
                <a:cs typeface="Cambria Math"/>
              </a:rPr>
              <a:t>The</a:t>
            </a:r>
            <a:r>
              <a:rPr sz="2000" spc="-5" dirty="0">
                <a:latin typeface="Cambria Math"/>
                <a:cs typeface="Cambria Math"/>
              </a:rPr>
              <a:t> </a:t>
            </a:r>
            <a:r>
              <a:rPr sz="2000" dirty="0">
                <a:latin typeface="Cambria Math"/>
                <a:cs typeface="Cambria Math"/>
              </a:rPr>
              <a:t>question</a:t>
            </a:r>
            <a:r>
              <a:rPr sz="2000" spc="-25" dirty="0">
                <a:latin typeface="Cambria Math"/>
                <a:cs typeface="Cambria Math"/>
              </a:rPr>
              <a:t> </a:t>
            </a:r>
            <a:r>
              <a:rPr sz="2000" dirty="0">
                <a:latin typeface="Cambria Math"/>
                <a:cs typeface="Cambria Math"/>
              </a:rPr>
              <a:t>is</a:t>
            </a:r>
            <a:r>
              <a:rPr sz="2000" spc="-10" dirty="0">
                <a:latin typeface="Cambria Math"/>
                <a:cs typeface="Cambria Math"/>
              </a:rPr>
              <a:t> what</a:t>
            </a:r>
            <a:r>
              <a:rPr sz="2000" spc="-15" dirty="0">
                <a:latin typeface="Cambria Math"/>
                <a:cs typeface="Cambria Math"/>
              </a:rPr>
              <a:t> </a:t>
            </a:r>
            <a:r>
              <a:rPr sz="2000" spc="-10" dirty="0">
                <a:latin typeface="Cambria Math"/>
                <a:cs typeface="Cambria Math"/>
              </a:rPr>
              <a:t>are </a:t>
            </a:r>
            <a:r>
              <a:rPr sz="2000" dirty="0">
                <a:latin typeface="Cambria Math"/>
                <a:cs typeface="Cambria Math"/>
              </a:rPr>
              <a:t>the</a:t>
            </a:r>
            <a:r>
              <a:rPr sz="2000" spc="-30" dirty="0">
                <a:latin typeface="Cambria Math"/>
                <a:cs typeface="Cambria Math"/>
              </a:rPr>
              <a:t> </a:t>
            </a:r>
            <a:r>
              <a:rPr sz="2000" dirty="0">
                <a:latin typeface="Cambria Math"/>
                <a:cs typeface="Cambria Math"/>
              </a:rPr>
              <a:t>coefficients?</a:t>
            </a:r>
            <a:endParaRPr sz="2000">
              <a:latin typeface="Cambria Math"/>
              <a:cs typeface="Cambria Math"/>
            </a:endParaRPr>
          </a:p>
          <a:p>
            <a:pPr marL="716280" marR="292100" lvl="1" indent="-247015">
              <a:lnSpc>
                <a:spcPts val="1820"/>
              </a:lnSpc>
              <a:spcBef>
                <a:spcPts val="450"/>
              </a:spcBef>
              <a:buClr>
                <a:srgbClr val="0E6EC5"/>
              </a:buClr>
              <a:buSzPct val="84210"/>
              <a:buFont typeface="Segoe UI Symbol"/>
              <a:buChar char="⚫"/>
              <a:tabLst>
                <a:tab pos="715645" algn="l"/>
                <a:tab pos="716280" algn="l"/>
                <a:tab pos="4239895" algn="l"/>
              </a:tabLst>
            </a:pPr>
            <a:r>
              <a:rPr sz="1900" spc="-80" dirty="0">
                <a:latin typeface="Cambria Math"/>
                <a:cs typeface="Cambria Math"/>
              </a:rPr>
              <a:t>To</a:t>
            </a:r>
            <a:r>
              <a:rPr sz="1900" spc="-5" dirty="0">
                <a:latin typeface="Cambria Math"/>
                <a:cs typeface="Cambria Math"/>
              </a:rPr>
              <a:t> obtain </a:t>
            </a:r>
            <a:r>
              <a:rPr sz="1900" i="1" dirty="0">
                <a:latin typeface="Constantia"/>
                <a:cs typeface="Constantia"/>
              </a:rPr>
              <a:t>x</a:t>
            </a:r>
            <a:r>
              <a:rPr sz="1875" baseline="26666" dirty="0">
                <a:latin typeface="Cambria Math"/>
                <a:cs typeface="Cambria Math"/>
              </a:rPr>
              <a:t>3</a:t>
            </a:r>
            <a:r>
              <a:rPr sz="1875" spc="7" baseline="26666" dirty="0">
                <a:latin typeface="Cambria Math"/>
                <a:cs typeface="Cambria Math"/>
              </a:rPr>
              <a:t> </a:t>
            </a:r>
            <a:r>
              <a:rPr sz="1900" spc="-5" dirty="0">
                <a:latin typeface="Cambria Math"/>
                <a:cs typeface="Cambria Math"/>
              </a:rPr>
              <a:t>,</a:t>
            </a:r>
            <a:r>
              <a:rPr sz="1900" spc="-15" dirty="0">
                <a:latin typeface="Cambria Math"/>
                <a:cs typeface="Cambria Math"/>
              </a:rPr>
              <a:t> </a:t>
            </a:r>
            <a:r>
              <a:rPr sz="1900" spc="-5" dirty="0">
                <a:latin typeface="Cambria Math"/>
                <a:cs typeface="Cambria Math"/>
              </a:rPr>
              <a:t>an</a:t>
            </a:r>
            <a:r>
              <a:rPr sz="1900" dirty="0">
                <a:latin typeface="Cambria Math"/>
                <a:cs typeface="Cambria Math"/>
              </a:rPr>
              <a:t> </a:t>
            </a:r>
            <a:r>
              <a:rPr sz="1900" i="1" spc="-5" dirty="0">
                <a:latin typeface="Constantia"/>
                <a:cs typeface="Constantia"/>
              </a:rPr>
              <a:t>x</a:t>
            </a:r>
            <a:r>
              <a:rPr sz="1900" i="1" spc="-35" dirty="0">
                <a:latin typeface="Constantia"/>
                <a:cs typeface="Constantia"/>
              </a:rPr>
              <a:t> </a:t>
            </a:r>
            <a:r>
              <a:rPr sz="1900" spc="-10" dirty="0">
                <a:latin typeface="Cambria Math"/>
                <a:cs typeface="Cambria Math"/>
              </a:rPr>
              <a:t>must</a:t>
            </a:r>
            <a:r>
              <a:rPr sz="1900" dirty="0">
                <a:latin typeface="Cambria Math"/>
                <a:cs typeface="Cambria Math"/>
              </a:rPr>
              <a:t> </a:t>
            </a:r>
            <a:r>
              <a:rPr sz="1900" spc="-10" dirty="0">
                <a:latin typeface="Cambria Math"/>
                <a:cs typeface="Cambria Math"/>
              </a:rPr>
              <a:t>be</a:t>
            </a:r>
            <a:r>
              <a:rPr sz="1900" spc="-5" dirty="0">
                <a:latin typeface="Cambria Math"/>
                <a:cs typeface="Cambria Math"/>
              </a:rPr>
              <a:t> chosen</a:t>
            </a:r>
            <a:r>
              <a:rPr sz="1900" dirty="0">
                <a:latin typeface="Cambria Math"/>
                <a:cs typeface="Cambria Math"/>
              </a:rPr>
              <a:t> </a:t>
            </a:r>
            <a:r>
              <a:rPr sz="1900" spc="-10" dirty="0">
                <a:latin typeface="Cambria Math"/>
                <a:cs typeface="Cambria Math"/>
              </a:rPr>
              <a:t>from</a:t>
            </a:r>
            <a:r>
              <a:rPr sz="1900" spc="-5" dirty="0">
                <a:latin typeface="Cambria Math"/>
                <a:cs typeface="Cambria Math"/>
              </a:rPr>
              <a:t> each</a:t>
            </a:r>
            <a:r>
              <a:rPr sz="1900" dirty="0">
                <a:latin typeface="Cambria Math"/>
                <a:cs typeface="Cambria Math"/>
              </a:rPr>
              <a:t> </a:t>
            </a:r>
            <a:r>
              <a:rPr sz="1900" spc="-5" dirty="0">
                <a:latin typeface="Cambria Math"/>
                <a:cs typeface="Cambria Math"/>
              </a:rPr>
              <a:t>of</a:t>
            </a:r>
            <a:r>
              <a:rPr sz="1900" dirty="0">
                <a:latin typeface="Cambria Math"/>
                <a:cs typeface="Cambria Math"/>
              </a:rPr>
              <a:t>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sums. </a:t>
            </a:r>
            <a:r>
              <a:rPr sz="1900" spc="-10" dirty="0">
                <a:latin typeface="Cambria Math"/>
                <a:cs typeface="Cambria Math"/>
              </a:rPr>
              <a:t>There</a:t>
            </a:r>
            <a:r>
              <a:rPr sz="1900" dirty="0">
                <a:latin typeface="Cambria Math"/>
                <a:cs typeface="Cambria Math"/>
              </a:rPr>
              <a:t> </a:t>
            </a:r>
            <a:r>
              <a:rPr sz="1900" spc="-5" dirty="0">
                <a:latin typeface="Cambria Math"/>
                <a:cs typeface="Cambria Math"/>
              </a:rPr>
              <a:t>is</a:t>
            </a:r>
            <a:r>
              <a:rPr sz="1900" spc="-10" dirty="0">
                <a:latin typeface="Cambria Math"/>
                <a:cs typeface="Cambria Math"/>
              </a:rPr>
              <a:t> </a:t>
            </a:r>
            <a:r>
              <a:rPr sz="1900" spc="-15" dirty="0">
                <a:latin typeface="Cambria Math"/>
                <a:cs typeface="Cambria Math"/>
              </a:rPr>
              <a:t>only</a:t>
            </a:r>
            <a:r>
              <a:rPr sz="1900" spc="5" dirty="0">
                <a:latin typeface="Cambria Math"/>
                <a:cs typeface="Cambria Math"/>
              </a:rPr>
              <a:t> </a:t>
            </a:r>
            <a:r>
              <a:rPr sz="1900" spc="-5" dirty="0">
                <a:latin typeface="Cambria Math"/>
                <a:cs typeface="Cambria Math"/>
              </a:rPr>
              <a:t>one </a:t>
            </a:r>
            <a:r>
              <a:rPr sz="1900" spc="-30" dirty="0">
                <a:latin typeface="Cambria Math"/>
                <a:cs typeface="Cambria Math"/>
              </a:rPr>
              <a:t>way </a:t>
            </a:r>
            <a:r>
              <a:rPr sz="1900" spc="-405" dirty="0">
                <a:latin typeface="Cambria Math"/>
                <a:cs typeface="Cambria Math"/>
              </a:rPr>
              <a:t> </a:t>
            </a:r>
            <a:r>
              <a:rPr sz="1900" spc="-15" dirty="0">
                <a:latin typeface="Cambria Math"/>
                <a:cs typeface="Cambria Math"/>
              </a:rPr>
              <a:t>to</a:t>
            </a:r>
            <a:r>
              <a:rPr sz="1900" spc="-5" dirty="0">
                <a:latin typeface="Cambria Math"/>
                <a:cs typeface="Cambria Math"/>
              </a:rPr>
              <a:t> do</a:t>
            </a:r>
            <a:r>
              <a:rPr sz="1900" spc="15" dirty="0">
                <a:latin typeface="Cambria Math"/>
                <a:cs typeface="Cambria Math"/>
              </a:rPr>
              <a:t> </a:t>
            </a:r>
            <a:r>
              <a:rPr sz="1900" spc="-5" dirty="0">
                <a:latin typeface="Cambria Math"/>
                <a:cs typeface="Cambria Math"/>
              </a:rPr>
              <a:t>this.</a:t>
            </a:r>
            <a:r>
              <a:rPr sz="1900" spc="-10" dirty="0">
                <a:latin typeface="Cambria Math"/>
                <a:cs typeface="Cambria Math"/>
              </a:rPr>
              <a:t> </a:t>
            </a:r>
            <a:r>
              <a:rPr sz="1900" spc="-5" dirty="0">
                <a:latin typeface="Cambria Math"/>
                <a:cs typeface="Cambria Math"/>
              </a:rPr>
              <a:t>So,</a:t>
            </a:r>
            <a:r>
              <a:rPr sz="1900" spc="10" dirty="0">
                <a:latin typeface="Cambria Math"/>
                <a:cs typeface="Cambria Math"/>
              </a:rPr>
              <a:t>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coefficient</a:t>
            </a:r>
            <a:r>
              <a:rPr sz="1900" spc="-10" dirty="0">
                <a:latin typeface="Cambria Math"/>
                <a:cs typeface="Cambria Math"/>
              </a:rPr>
              <a:t> </a:t>
            </a:r>
            <a:r>
              <a:rPr sz="1900" spc="-5" dirty="0">
                <a:latin typeface="Cambria Math"/>
                <a:cs typeface="Cambria Math"/>
              </a:rPr>
              <a:t>of</a:t>
            </a:r>
            <a:r>
              <a:rPr sz="1900" spc="60" dirty="0">
                <a:latin typeface="Cambria Math"/>
                <a:cs typeface="Cambria Math"/>
              </a:rPr>
              <a:t> </a:t>
            </a:r>
            <a:r>
              <a:rPr sz="1900" i="1" dirty="0">
                <a:latin typeface="Constantia"/>
                <a:cs typeface="Constantia"/>
              </a:rPr>
              <a:t>x</a:t>
            </a:r>
            <a:r>
              <a:rPr sz="1875" baseline="26666" dirty="0">
                <a:latin typeface="Cambria Math"/>
                <a:cs typeface="Cambria Math"/>
              </a:rPr>
              <a:t>3	</a:t>
            </a:r>
            <a:r>
              <a:rPr sz="1900" spc="-5" dirty="0">
                <a:latin typeface="Cambria Math"/>
                <a:cs typeface="Cambria Math"/>
              </a:rPr>
              <a:t>is</a:t>
            </a:r>
            <a:r>
              <a:rPr sz="1900" spc="-10" dirty="0">
                <a:latin typeface="Cambria Math"/>
                <a:cs typeface="Cambria Math"/>
              </a:rPr>
              <a:t> 1.</a:t>
            </a:r>
            <a:endParaRPr sz="1900">
              <a:latin typeface="Cambria Math"/>
              <a:cs typeface="Cambria Math"/>
            </a:endParaRPr>
          </a:p>
          <a:p>
            <a:pPr marL="716280" lvl="1" indent="-247015">
              <a:lnSpc>
                <a:spcPts val="2080"/>
              </a:lnSpc>
              <a:buClr>
                <a:srgbClr val="0E6EC5"/>
              </a:buClr>
              <a:buSzPct val="84210"/>
              <a:buFont typeface="Segoe UI Symbol"/>
              <a:buChar char="⚫"/>
              <a:tabLst>
                <a:tab pos="715645" algn="l"/>
                <a:tab pos="716280" algn="l"/>
              </a:tabLst>
            </a:pPr>
            <a:r>
              <a:rPr sz="1900" spc="-80" dirty="0">
                <a:latin typeface="Cambria Math"/>
                <a:cs typeface="Cambria Math"/>
              </a:rPr>
              <a:t>To</a:t>
            </a:r>
            <a:r>
              <a:rPr sz="1900" spc="-5" dirty="0">
                <a:latin typeface="Cambria Math"/>
                <a:cs typeface="Cambria Math"/>
              </a:rPr>
              <a:t> obtain </a:t>
            </a:r>
            <a:r>
              <a:rPr sz="1900" i="1" dirty="0">
                <a:latin typeface="Constantia"/>
                <a:cs typeface="Constantia"/>
              </a:rPr>
              <a:t>x</a:t>
            </a:r>
            <a:r>
              <a:rPr sz="1875" baseline="26666" dirty="0">
                <a:latin typeface="Cambria Math"/>
                <a:cs typeface="Cambria Math"/>
              </a:rPr>
              <a:t>2</a:t>
            </a:r>
            <a:r>
              <a:rPr sz="1900" i="1" dirty="0">
                <a:latin typeface="Constantia"/>
                <a:cs typeface="Constantia"/>
              </a:rPr>
              <a:t>y</a:t>
            </a:r>
            <a:r>
              <a:rPr sz="1900" dirty="0">
                <a:latin typeface="Cambria Math"/>
                <a:cs typeface="Cambria Math"/>
              </a:rPr>
              <a:t>, </a:t>
            </a:r>
            <a:r>
              <a:rPr sz="1900" spc="-5" dirty="0">
                <a:latin typeface="Cambria Math"/>
                <a:cs typeface="Cambria Math"/>
              </a:rPr>
              <a:t>an </a:t>
            </a:r>
            <a:r>
              <a:rPr sz="1900" i="1" spc="-5" dirty="0">
                <a:latin typeface="Constantia"/>
                <a:cs typeface="Constantia"/>
              </a:rPr>
              <a:t>x</a:t>
            </a:r>
            <a:r>
              <a:rPr sz="1900" i="1" spc="-45" dirty="0">
                <a:latin typeface="Constantia"/>
                <a:cs typeface="Constantia"/>
              </a:rPr>
              <a:t> </a:t>
            </a:r>
            <a:r>
              <a:rPr sz="1900" spc="-10" dirty="0">
                <a:latin typeface="Cambria Math"/>
                <a:cs typeface="Cambria Math"/>
              </a:rPr>
              <a:t>must </a:t>
            </a:r>
            <a:r>
              <a:rPr sz="1900" spc="-5" dirty="0">
                <a:latin typeface="Cambria Math"/>
                <a:cs typeface="Cambria Math"/>
              </a:rPr>
              <a:t>be chosen </a:t>
            </a:r>
            <a:r>
              <a:rPr sz="1900" spc="-10" dirty="0">
                <a:latin typeface="Cambria Math"/>
                <a:cs typeface="Cambria Math"/>
              </a:rPr>
              <a:t>from</a:t>
            </a:r>
            <a:r>
              <a:rPr sz="1900" spc="15" dirty="0">
                <a:latin typeface="Cambria Math"/>
                <a:cs typeface="Cambria Math"/>
              </a:rPr>
              <a:t> </a:t>
            </a:r>
            <a:r>
              <a:rPr sz="1900" spc="-20" dirty="0">
                <a:latin typeface="Cambria Math"/>
                <a:cs typeface="Cambria Math"/>
              </a:rPr>
              <a:t>two</a:t>
            </a:r>
            <a:r>
              <a:rPr sz="1900" spc="-5" dirty="0">
                <a:latin typeface="Cambria Math"/>
                <a:cs typeface="Cambria Math"/>
              </a:rPr>
              <a:t> of</a:t>
            </a:r>
            <a:r>
              <a:rPr sz="1900" spc="5" dirty="0">
                <a:latin typeface="Cambria Math"/>
                <a:cs typeface="Cambria Math"/>
              </a:rPr>
              <a:t> </a:t>
            </a:r>
            <a:r>
              <a:rPr sz="1900" spc="-10" dirty="0">
                <a:latin typeface="Cambria Math"/>
                <a:cs typeface="Cambria Math"/>
              </a:rPr>
              <a:t>the </a:t>
            </a:r>
            <a:r>
              <a:rPr sz="1900" spc="-5" dirty="0">
                <a:latin typeface="Cambria Math"/>
                <a:cs typeface="Cambria Math"/>
              </a:rPr>
              <a:t>sums </a:t>
            </a:r>
            <a:r>
              <a:rPr sz="1900" spc="-10" dirty="0">
                <a:latin typeface="Cambria Math"/>
                <a:cs typeface="Cambria Math"/>
              </a:rPr>
              <a:t>and</a:t>
            </a:r>
            <a:r>
              <a:rPr sz="1900" spc="-5" dirty="0">
                <a:latin typeface="Cambria Math"/>
                <a:cs typeface="Cambria Math"/>
              </a:rPr>
              <a:t> a</a:t>
            </a:r>
            <a:r>
              <a:rPr sz="1900" dirty="0">
                <a:latin typeface="Cambria Math"/>
                <a:cs typeface="Cambria Math"/>
              </a:rPr>
              <a:t> </a:t>
            </a:r>
            <a:r>
              <a:rPr sz="2000" spc="-55" dirty="0">
                <a:latin typeface="Cambria Math"/>
                <a:cs typeface="Cambria Math"/>
              </a:rPr>
              <a:t>y</a:t>
            </a:r>
            <a:r>
              <a:rPr sz="2000" spc="15" dirty="0">
                <a:latin typeface="Cambria Math"/>
                <a:cs typeface="Cambria Math"/>
              </a:rPr>
              <a:t> </a:t>
            </a:r>
            <a:r>
              <a:rPr sz="1900" spc="-10" dirty="0">
                <a:latin typeface="Cambria Math"/>
                <a:cs typeface="Cambria Math"/>
              </a:rPr>
              <a:t>from</a:t>
            </a:r>
            <a:r>
              <a:rPr sz="1900" spc="-5" dirty="0">
                <a:latin typeface="Cambria Math"/>
                <a:cs typeface="Cambria Math"/>
              </a:rPr>
              <a:t> </a:t>
            </a:r>
            <a:r>
              <a:rPr sz="1900" spc="-10" dirty="0">
                <a:latin typeface="Cambria Math"/>
                <a:cs typeface="Cambria Math"/>
              </a:rPr>
              <a:t>the</a:t>
            </a:r>
            <a:r>
              <a:rPr sz="1900" dirty="0">
                <a:latin typeface="Cambria Math"/>
                <a:cs typeface="Cambria Math"/>
              </a:rPr>
              <a:t> </a:t>
            </a:r>
            <a:r>
              <a:rPr sz="1900" spc="-35" dirty="0">
                <a:latin typeface="Cambria Math"/>
                <a:cs typeface="Cambria Math"/>
              </a:rPr>
              <a:t>other.</a:t>
            </a:r>
            <a:endParaRPr sz="1900">
              <a:latin typeface="Cambria Math"/>
              <a:cs typeface="Cambria Math"/>
            </a:endParaRPr>
          </a:p>
          <a:p>
            <a:pPr marL="716280">
              <a:lnSpc>
                <a:spcPts val="1995"/>
              </a:lnSpc>
              <a:tabLst>
                <a:tab pos="1637664" algn="l"/>
                <a:tab pos="2545715" algn="l"/>
              </a:tabLst>
            </a:pPr>
            <a:r>
              <a:rPr sz="1900" spc="-10" dirty="0">
                <a:latin typeface="Cambria Math"/>
                <a:cs typeface="Cambria Math"/>
              </a:rPr>
              <a:t>There	</a:t>
            </a:r>
            <a:r>
              <a:rPr sz="1900" spc="-15" dirty="0">
                <a:latin typeface="Cambria Math"/>
                <a:cs typeface="Cambria Math"/>
              </a:rPr>
              <a:t>are	</a:t>
            </a:r>
            <a:r>
              <a:rPr sz="1900" spc="-30" dirty="0">
                <a:latin typeface="Cambria Math"/>
                <a:cs typeface="Cambria Math"/>
              </a:rPr>
              <a:t>ways</a:t>
            </a:r>
            <a:r>
              <a:rPr sz="1900" dirty="0">
                <a:latin typeface="Cambria Math"/>
                <a:cs typeface="Cambria Math"/>
              </a:rPr>
              <a:t> </a:t>
            </a:r>
            <a:r>
              <a:rPr sz="1900" spc="-15" dirty="0">
                <a:latin typeface="Cambria Math"/>
                <a:cs typeface="Cambria Math"/>
              </a:rPr>
              <a:t>to</a:t>
            </a:r>
            <a:r>
              <a:rPr sz="1900" dirty="0">
                <a:latin typeface="Cambria Math"/>
                <a:cs typeface="Cambria Math"/>
              </a:rPr>
              <a:t> </a:t>
            </a:r>
            <a:r>
              <a:rPr sz="1900" spc="-5" dirty="0">
                <a:latin typeface="Cambria Math"/>
                <a:cs typeface="Cambria Math"/>
              </a:rPr>
              <a:t>do</a:t>
            </a:r>
            <a:r>
              <a:rPr sz="1900" spc="5" dirty="0">
                <a:latin typeface="Cambria Math"/>
                <a:cs typeface="Cambria Math"/>
              </a:rPr>
              <a:t> </a:t>
            </a:r>
            <a:r>
              <a:rPr sz="1900" spc="-5" dirty="0">
                <a:latin typeface="Cambria Math"/>
                <a:cs typeface="Cambria Math"/>
              </a:rPr>
              <a:t>this  and</a:t>
            </a:r>
            <a:r>
              <a:rPr sz="1900" spc="-15" dirty="0">
                <a:latin typeface="Cambria Math"/>
                <a:cs typeface="Cambria Math"/>
              </a:rPr>
              <a:t> </a:t>
            </a:r>
            <a:r>
              <a:rPr sz="1900" spc="-5" dirty="0">
                <a:latin typeface="Cambria Math"/>
                <a:cs typeface="Cambria Math"/>
              </a:rPr>
              <a:t>so</a:t>
            </a:r>
            <a:r>
              <a:rPr sz="1900" spc="5" dirty="0">
                <a:latin typeface="Cambria Math"/>
                <a:cs typeface="Cambria Math"/>
              </a:rPr>
              <a:t>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coefficient</a:t>
            </a:r>
            <a:r>
              <a:rPr sz="1900" spc="-15" dirty="0">
                <a:latin typeface="Cambria Math"/>
                <a:cs typeface="Cambria Math"/>
              </a:rPr>
              <a:t> </a:t>
            </a:r>
            <a:r>
              <a:rPr sz="1900" spc="-5" dirty="0">
                <a:latin typeface="Cambria Math"/>
                <a:cs typeface="Cambria Math"/>
              </a:rPr>
              <a:t>of</a:t>
            </a:r>
            <a:r>
              <a:rPr sz="1900" spc="10" dirty="0">
                <a:latin typeface="Cambria Math"/>
                <a:cs typeface="Cambria Math"/>
              </a:rPr>
              <a:t> </a:t>
            </a:r>
            <a:r>
              <a:rPr sz="1900" i="1" dirty="0">
                <a:latin typeface="Constantia"/>
                <a:cs typeface="Constantia"/>
              </a:rPr>
              <a:t>x</a:t>
            </a:r>
            <a:r>
              <a:rPr sz="1875" baseline="26666" dirty="0">
                <a:latin typeface="Cambria Math"/>
                <a:cs typeface="Cambria Math"/>
              </a:rPr>
              <a:t>2</a:t>
            </a:r>
            <a:r>
              <a:rPr sz="1900" i="1" dirty="0">
                <a:latin typeface="Constantia"/>
                <a:cs typeface="Constantia"/>
              </a:rPr>
              <a:t>y</a:t>
            </a:r>
            <a:r>
              <a:rPr sz="1900" i="1" spc="-35" dirty="0">
                <a:latin typeface="Constantia"/>
                <a:cs typeface="Constantia"/>
              </a:rPr>
              <a:t> </a:t>
            </a:r>
            <a:r>
              <a:rPr sz="1900" spc="-5" dirty="0">
                <a:latin typeface="Cambria Math"/>
                <a:cs typeface="Cambria Math"/>
              </a:rPr>
              <a:t>is</a:t>
            </a:r>
            <a:r>
              <a:rPr sz="1900" spc="-10" dirty="0">
                <a:latin typeface="Cambria Math"/>
                <a:cs typeface="Cambria Math"/>
              </a:rPr>
              <a:t> 3.</a:t>
            </a:r>
            <a:endParaRPr sz="1900">
              <a:latin typeface="Cambria Math"/>
              <a:cs typeface="Cambria Math"/>
            </a:endParaRPr>
          </a:p>
          <a:p>
            <a:pPr marL="716280" marR="83820" lvl="1" indent="-247015">
              <a:lnSpc>
                <a:spcPct val="79300"/>
              </a:lnSpc>
              <a:spcBef>
                <a:spcPts val="445"/>
              </a:spcBef>
              <a:buClr>
                <a:srgbClr val="0E6EC5"/>
              </a:buClr>
              <a:buSzPct val="84210"/>
              <a:buFont typeface="Segoe UI Symbol"/>
              <a:buChar char="⚫"/>
              <a:tabLst>
                <a:tab pos="715645" algn="l"/>
                <a:tab pos="716280" algn="l"/>
                <a:tab pos="2283460" algn="l"/>
              </a:tabLst>
            </a:pPr>
            <a:r>
              <a:rPr sz="1900" spc="-80" dirty="0">
                <a:latin typeface="Cambria Math"/>
                <a:cs typeface="Cambria Math"/>
              </a:rPr>
              <a:t>To</a:t>
            </a:r>
            <a:r>
              <a:rPr sz="1900" spc="-5" dirty="0">
                <a:latin typeface="Cambria Math"/>
                <a:cs typeface="Cambria Math"/>
              </a:rPr>
              <a:t> obtain </a:t>
            </a:r>
            <a:r>
              <a:rPr sz="1900" i="1" spc="5" dirty="0">
                <a:latin typeface="Constantia"/>
                <a:cs typeface="Constantia"/>
              </a:rPr>
              <a:t>xy</a:t>
            </a:r>
            <a:r>
              <a:rPr sz="1875" spc="7" baseline="26666" dirty="0">
                <a:latin typeface="Cambria Math"/>
                <a:cs typeface="Cambria Math"/>
              </a:rPr>
              <a:t>2</a:t>
            </a:r>
            <a:r>
              <a:rPr sz="1900" spc="5" dirty="0">
                <a:latin typeface="Cambria Math"/>
                <a:cs typeface="Cambria Math"/>
              </a:rPr>
              <a:t>,</a:t>
            </a:r>
            <a:r>
              <a:rPr sz="1900" spc="-10" dirty="0">
                <a:latin typeface="Cambria Math"/>
                <a:cs typeface="Cambria Math"/>
              </a:rPr>
              <a:t> </a:t>
            </a:r>
            <a:r>
              <a:rPr sz="1900" spc="-5" dirty="0">
                <a:latin typeface="Cambria Math"/>
                <a:cs typeface="Cambria Math"/>
              </a:rPr>
              <a:t>an </a:t>
            </a:r>
            <a:r>
              <a:rPr sz="1900" i="1" spc="-5" dirty="0">
                <a:latin typeface="Constantia"/>
                <a:cs typeface="Constantia"/>
              </a:rPr>
              <a:t>x</a:t>
            </a:r>
            <a:r>
              <a:rPr sz="1900" i="1" spc="-30" dirty="0">
                <a:latin typeface="Constantia"/>
                <a:cs typeface="Constantia"/>
              </a:rPr>
              <a:t> </a:t>
            </a:r>
            <a:r>
              <a:rPr sz="1900" spc="-10" dirty="0">
                <a:latin typeface="Cambria Math"/>
                <a:cs typeface="Cambria Math"/>
              </a:rPr>
              <a:t>must</a:t>
            </a:r>
            <a:r>
              <a:rPr sz="1900" spc="-15" dirty="0">
                <a:latin typeface="Cambria Math"/>
                <a:cs typeface="Cambria Math"/>
              </a:rPr>
              <a:t> </a:t>
            </a:r>
            <a:r>
              <a:rPr sz="1900" spc="-5" dirty="0">
                <a:latin typeface="Cambria Math"/>
                <a:cs typeface="Cambria Math"/>
              </a:rPr>
              <a:t>be</a:t>
            </a:r>
            <a:r>
              <a:rPr sz="1900" spc="-20" dirty="0">
                <a:latin typeface="Cambria Math"/>
                <a:cs typeface="Cambria Math"/>
              </a:rPr>
              <a:t> </a:t>
            </a:r>
            <a:r>
              <a:rPr sz="1900" spc="-5" dirty="0">
                <a:latin typeface="Cambria Math"/>
                <a:cs typeface="Cambria Math"/>
              </a:rPr>
              <a:t>chosen</a:t>
            </a:r>
            <a:r>
              <a:rPr sz="1900" spc="15" dirty="0">
                <a:latin typeface="Cambria Math"/>
                <a:cs typeface="Cambria Math"/>
              </a:rPr>
              <a:t> </a:t>
            </a:r>
            <a:r>
              <a:rPr sz="1900" spc="-10" dirty="0">
                <a:latin typeface="Cambria Math"/>
                <a:cs typeface="Cambria Math"/>
              </a:rPr>
              <a:t>from</a:t>
            </a:r>
            <a:r>
              <a:rPr sz="1900" spc="10" dirty="0">
                <a:latin typeface="Cambria Math"/>
                <a:cs typeface="Cambria Math"/>
              </a:rPr>
              <a:t> </a:t>
            </a:r>
            <a:r>
              <a:rPr sz="1900" spc="-5" dirty="0">
                <a:latin typeface="Cambria Math"/>
                <a:cs typeface="Cambria Math"/>
              </a:rPr>
              <a:t>of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sums </a:t>
            </a:r>
            <a:r>
              <a:rPr sz="1900" spc="-10" dirty="0">
                <a:latin typeface="Cambria Math"/>
                <a:cs typeface="Cambria Math"/>
              </a:rPr>
              <a:t>and</a:t>
            </a:r>
            <a:r>
              <a:rPr sz="1900" spc="-15" dirty="0">
                <a:latin typeface="Cambria Math"/>
                <a:cs typeface="Cambria Math"/>
              </a:rPr>
              <a:t> </a:t>
            </a:r>
            <a:r>
              <a:rPr sz="1900" spc="-5" dirty="0">
                <a:latin typeface="Cambria Math"/>
                <a:cs typeface="Cambria Math"/>
              </a:rPr>
              <a:t>a</a:t>
            </a:r>
            <a:r>
              <a:rPr sz="1900" spc="5" dirty="0">
                <a:latin typeface="Cambria Math"/>
                <a:cs typeface="Cambria Math"/>
              </a:rPr>
              <a:t> </a:t>
            </a:r>
            <a:r>
              <a:rPr sz="2000" spc="-55" dirty="0">
                <a:latin typeface="Cambria Math"/>
                <a:cs typeface="Cambria Math"/>
              </a:rPr>
              <a:t>y</a:t>
            </a:r>
            <a:r>
              <a:rPr sz="2000" spc="10" dirty="0">
                <a:latin typeface="Cambria Math"/>
                <a:cs typeface="Cambria Math"/>
              </a:rPr>
              <a:t> </a:t>
            </a:r>
            <a:r>
              <a:rPr sz="1900" spc="-10" dirty="0">
                <a:latin typeface="Cambria Math"/>
                <a:cs typeface="Cambria Math"/>
              </a:rPr>
              <a:t>from</a:t>
            </a:r>
            <a:r>
              <a:rPr sz="1900" spc="-5" dirty="0">
                <a:latin typeface="Cambria Math"/>
                <a:cs typeface="Cambria Math"/>
              </a:rPr>
              <a:t>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other</a:t>
            </a:r>
            <a:r>
              <a:rPr sz="1900" spc="5" dirty="0">
                <a:latin typeface="Cambria Math"/>
                <a:cs typeface="Cambria Math"/>
              </a:rPr>
              <a:t> </a:t>
            </a:r>
            <a:r>
              <a:rPr sz="1900" spc="-20" dirty="0">
                <a:latin typeface="Cambria Math"/>
                <a:cs typeface="Cambria Math"/>
              </a:rPr>
              <a:t>two</a:t>
            </a:r>
            <a:r>
              <a:rPr sz="1900" spc="10" dirty="0">
                <a:latin typeface="Cambria Math"/>
                <a:cs typeface="Cambria Math"/>
              </a:rPr>
              <a:t> </a:t>
            </a:r>
            <a:r>
              <a:rPr sz="1900" spc="-5" dirty="0">
                <a:latin typeface="Cambria Math"/>
                <a:cs typeface="Cambria Math"/>
              </a:rPr>
              <a:t>. </a:t>
            </a:r>
            <a:r>
              <a:rPr sz="1900" spc="-405" dirty="0">
                <a:latin typeface="Cambria Math"/>
                <a:cs typeface="Cambria Math"/>
              </a:rPr>
              <a:t> </a:t>
            </a:r>
            <a:r>
              <a:rPr sz="1900" spc="-10" dirty="0">
                <a:latin typeface="Cambria Math"/>
                <a:cs typeface="Cambria Math"/>
              </a:rPr>
              <a:t>There</a:t>
            </a:r>
            <a:r>
              <a:rPr sz="1900" spc="415" dirty="0">
                <a:latin typeface="Cambria Math"/>
                <a:cs typeface="Cambria Math"/>
              </a:rPr>
              <a:t> </a:t>
            </a:r>
            <a:r>
              <a:rPr sz="1900" spc="-20" dirty="0">
                <a:latin typeface="Cambria Math"/>
                <a:cs typeface="Cambria Math"/>
              </a:rPr>
              <a:t>are	</a:t>
            </a:r>
            <a:r>
              <a:rPr sz="1900" spc="-30" dirty="0">
                <a:latin typeface="Cambria Math"/>
                <a:cs typeface="Cambria Math"/>
              </a:rPr>
              <a:t>ways</a:t>
            </a:r>
            <a:r>
              <a:rPr sz="1900" spc="-5" dirty="0">
                <a:latin typeface="Cambria Math"/>
                <a:cs typeface="Cambria Math"/>
              </a:rPr>
              <a:t> </a:t>
            </a:r>
            <a:r>
              <a:rPr sz="1900" spc="-10" dirty="0">
                <a:latin typeface="Cambria Math"/>
                <a:cs typeface="Cambria Math"/>
              </a:rPr>
              <a:t>to</a:t>
            </a:r>
            <a:r>
              <a:rPr sz="1900" spc="-5" dirty="0">
                <a:latin typeface="Cambria Math"/>
                <a:cs typeface="Cambria Math"/>
              </a:rPr>
              <a:t> </a:t>
            </a:r>
            <a:r>
              <a:rPr sz="1900" dirty="0">
                <a:latin typeface="Cambria Math"/>
                <a:cs typeface="Cambria Math"/>
              </a:rPr>
              <a:t>do</a:t>
            </a:r>
            <a:r>
              <a:rPr sz="1900" spc="-10" dirty="0">
                <a:latin typeface="Cambria Math"/>
                <a:cs typeface="Cambria Math"/>
              </a:rPr>
              <a:t> this</a:t>
            </a:r>
            <a:r>
              <a:rPr sz="1900" spc="5" dirty="0">
                <a:latin typeface="Cambria Math"/>
                <a:cs typeface="Cambria Math"/>
              </a:rPr>
              <a:t> </a:t>
            </a:r>
            <a:r>
              <a:rPr sz="1900" spc="-10" dirty="0">
                <a:latin typeface="Cambria Math"/>
                <a:cs typeface="Cambria Math"/>
              </a:rPr>
              <a:t>and</a:t>
            </a:r>
            <a:r>
              <a:rPr sz="1900" spc="-5" dirty="0">
                <a:latin typeface="Cambria Math"/>
                <a:cs typeface="Cambria Math"/>
              </a:rPr>
              <a:t> so </a:t>
            </a:r>
            <a:r>
              <a:rPr sz="1900" spc="-10" dirty="0">
                <a:latin typeface="Cambria Math"/>
                <a:cs typeface="Cambria Math"/>
              </a:rPr>
              <a:t>the</a:t>
            </a:r>
            <a:r>
              <a:rPr sz="1900" spc="-5" dirty="0">
                <a:latin typeface="Cambria Math"/>
                <a:cs typeface="Cambria Math"/>
              </a:rPr>
              <a:t> coefficient</a:t>
            </a:r>
            <a:r>
              <a:rPr sz="1900" spc="-20" dirty="0">
                <a:latin typeface="Cambria Math"/>
                <a:cs typeface="Cambria Math"/>
              </a:rPr>
              <a:t> </a:t>
            </a:r>
            <a:r>
              <a:rPr sz="1900" spc="-5" dirty="0">
                <a:latin typeface="Cambria Math"/>
                <a:cs typeface="Cambria Math"/>
              </a:rPr>
              <a:t>of</a:t>
            </a:r>
            <a:r>
              <a:rPr sz="1900" spc="55" dirty="0">
                <a:latin typeface="Cambria Math"/>
                <a:cs typeface="Cambria Math"/>
              </a:rPr>
              <a:t> </a:t>
            </a:r>
            <a:r>
              <a:rPr sz="1900" i="1" spc="5" dirty="0">
                <a:latin typeface="Constantia"/>
                <a:cs typeface="Constantia"/>
              </a:rPr>
              <a:t>xy</a:t>
            </a:r>
            <a:r>
              <a:rPr sz="1875" spc="7" baseline="26666" dirty="0">
                <a:latin typeface="Cambria Math"/>
                <a:cs typeface="Cambria Math"/>
              </a:rPr>
              <a:t>2</a:t>
            </a:r>
            <a:r>
              <a:rPr sz="1875" spc="419" baseline="26666" dirty="0">
                <a:latin typeface="Cambria Math"/>
                <a:cs typeface="Cambria Math"/>
              </a:rPr>
              <a:t> </a:t>
            </a:r>
            <a:r>
              <a:rPr sz="1900" spc="-5" dirty="0">
                <a:latin typeface="Cambria Math"/>
                <a:cs typeface="Cambria Math"/>
              </a:rPr>
              <a:t>is</a:t>
            </a:r>
            <a:r>
              <a:rPr sz="1900" spc="-20" dirty="0">
                <a:latin typeface="Cambria Math"/>
                <a:cs typeface="Cambria Math"/>
              </a:rPr>
              <a:t> </a:t>
            </a:r>
            <a:r>
              <a:rPr sz="1900" spc="-10" dirty="0">
                <a:latin typeface="Cambria Math"/>
                <a:cs typeface="Cambria Math"/>
              </a:rPr>
              <a:t>3.</a:t>
            </a:r>
            <a:endParaRPr sz="1900">
              <a:latin typeface="Cambria Math"/>
              <a:cs typeface="Cambria Math"/>
            </a:endParaRPr>
          </a:p>
          <a:p>
            <a:pPr marL="716280" marR="170815" lvl="1" indent="-247015">
              <a:lnSpc>
                <a:spcPct val="80000"/>
              </a:lnSpc>
              <a:spcBef>
                <a:spcPts val="455"/>
              </a:spcBef>
              <a:buClr>
                <a:srgbClr val="0E6EC5"/>
              </a:buClr>
              <a:buSzPct val="84210"/>
              <a:buFont typeface="Segoe UI Symbol"/>
              <a:buChar char="⚫"/>
              <a:tabLst>
                <a:tab pos="715645" algn="l"/>
                <a:tab pos="716280" algn="l"/>
              </a:tabLst>
            </a:pPr>
            <a:r>
              <a:rPr sz="1900" spc="-80" dirty="0">
                <a:latin typeface="Cambria Math"/>
                <a:cs typeface="Cambria Math"/>
              </a:rPr>
              <a:t>To</a:t>
            </a:r>
            <a:r>
              <a:rPr sz="1900" spc="-5" dirty="0">
                <a:latin typeface="Cambria Math"/>
                <a:cs typeface="Cambria Math"/>
              </a:rPr>
              <a:t> obtain</a:t>
            </a:r>
            <a:r>
              <a:rPr sz="1900" dirty="0">
                <a:latin typeface="Cambria Math"/>
                <a:cs typeface="Cambria Math"/>
              </a:rPr>
              <a:t> </a:t>
            </a:r>
            <a:r>
              <a:rPr sz="1900" i="1" spc="5" dirty="0">
                <a:latin typeface="Constantia"/>
                <a:cs typeface="Constantia"/>
              </a:rPr>
              <a:t>y</a:t>
            </a:r>
            <a:r>
              <a:rPr sz="1875" spc="7" baseline="26666" dirty="0">
                <a:latin typeface="Cambria Math"/>
                <a:cs typeface="Cambria Math"/>
              </a:rPr>
              <a:t>3</a:t>
            </a:r>
            <a:r>
              <a:rPr sz="1875" baseline="26666" dirty="0">
                <a:latin typeface="Cambria Math"/>
                <a:cs typeface="Cambria Math"/>
              </a:rPr>
              <a:t> </a:t>
            </a:r>
            <a:r>
              <a:rPr sz="1900" spc="-5" dirty="0">
                <a:latin typeface="Cambria Math"/>
                <a:cs typeface="Cambria Math"/>
              </a:rPr>
              <a:t>,</a:t>
            </a:r>
            <a:r>
              <a:rPr sz="1900" spc="-15" dirty="0">
                <a:latin typeface="Cambria Math"/>
                <a:cs typeface="Cambria Math"/>
              </a:rPr>
              <a:t> </a:t>
            </a:r>
            <a:r>
              <a:rPr sz="1900" spc="-5" dirty="0">
                <a:latin typeface="Cambria Math"/>
                <a:cs typeface="Cambria Math"/>
              </a:rPr>
              <a:t>a</a:t>
            </a:r>
            <a:r>
              <a:rPr sz="1900" dirty="0">
                <a:latin typeface="Cambria Math"/>
                <a:cs typeface="Cambria Math"/>
              </a:rPr>
              <a:t> </a:t>
            </a:r>
            <a:r>
              <a:rPr sz="1900" i="1" spc="-5" dirty="0">
                <a:latin typeface="Constantia"/>
                <a:cs typeface="Constantia"/>
              </a:rPr>
              <a:t>y</a:t>
            </a:r>
            <a:r>
              <a:rPr sz="1900" i="1" spc="-40" dirty="0">
                <a:latin typeface="Constantia"/>
                <a:cs typeface="Constantia"/>
              </a:rPr>
              <a:t> </a:t>
            </a:r>
            <a:r>
              <a:rPr sz="1900" spc="-10" dirty="0">
                <a:latin typeface="Cambria Math"/>
                <a:cs typeface="Cambria Math"/>
              </a:rPr>
              <a:t>must</a:t>
            </a:r>
            <a:r>
              <a:rPr sz="1900" dirty="0">
                <a:latin typeface="Cambria Math"/>
                <a:cs typeface="Cambria Math"/>
              </a:rPr>
              <a:t> </a:t>
            </a:r>
            <a:r>
              <a:rPr sz="1900" spc="-10" dirty="0">
                <a:latin typeface="Cambria Math"/>
                <a:cs typeface="Cambria Math"/>
              </a:rPr>
              <a:t>be</a:t>
            </a:r>
            <a:r>
              <a:rPr sz="1900" spc="-5" dirty="0">
                <a:latin typeface="Cambria Math"/>
                <a:cs typeface="Cambria Math"/>
              </a:rPr>
              <a:t> chosen</a:t>
            </a:r>
            <a:r>
              <a:rPr sz="1900" dirty="0">
                <a:latin typeface="Cambria Math"/>
                <a:cs typeface="Cambria Math"/>
              </a:rPr>
              <a:t> </a:t>
            </a:r>
            <a:r>
              <a:rPr sz="1900" spc="-10" dirty="0">
                <a:latin typeface="Cambria Math"/>
                <a:cs typeface="Cambria Math"/>
              </a:rPr>
              <a:t>from</a:t>
            </a:r>
            <a:r>
              <a:rPr sz="1900" spc="5" dirty="0">
                <a:latin typeface="Cambria Math"/>
                <a:cs typeface="Cambria Math"/>
              </a:rPr>
              <a:t> </a:t>
            </a:r>
            <a:r>
              <a:rPr sz="1900" spc="-5" dirty="0">
                <a:latin typeface="Cambria Math"/>
                <a:cs typeface="Cambria Math"/>
              </a:rPr>
              <a:t>each</a:t>
            </a:r>
            <a:r>
              <a:rPr sz="1900" dirty="0">
                <a:latin typeface="Cambria Math"/>
                <a:cs typeface="Cambria Math"/>
              </a:rPr>
              <a:t> </a:t>
            </a:r>
            <a:r>
              <a:rPr sz="1900" spc="-5" dirty="0">
                <a:latin typeface="Cambria Math"/>
                <a:cs typeface="Cambria Math"/>
              </a:rPr>
              <a:t>of </a:t>
            </a:r>
            <a:r>
              <a:rPr sz="1900" spc="-10" dirty="0">
                <a:latin typeface="Cambria Math"/>
                <a:cs typeface="Cambria Math"/>
              </a:rPr>
              <a:t>the</a:t>
            </a:r>
            <a:r>
              <a:rPr sz="1900" dirty="0">
                <a:latin typeface="Cambria Math"/>
                <a:cs typeface="Cambria Math"/>
              </a:rPr>
              <a:t> </a:t>
            </a:r>
            <a:r>
              <a:rPr sz="1900" spc="-5" dirty="0">
                <a:latin typeface="Cambria Math"/>
                <a:cs typeface="Cambria Math"/>
              </a:rPr>
              <a:t>sums. </a:t>
            </a:r>
            <a:r>
              <a:rPr sz="1900" spc="-10" dirty="0">
                <a:latin typeface="Cambria Math"/>
                <a:cs typeface="Cambria Math"/>
              </a:rPr>
              <a:t>There</a:t>
            </a:r>
            <a:r>
              <a:rPr sz="1900" dirty="0">
                <a:latin typeface="Cambria Math"/>
                <a:cs typeface="Cambria Math"/>
              </a:rPr>
              <a:t> </a:t>
            </a:r>
            <a:r>
              <a:rPr sz="1900" spc="-5" dirty="0">
                <a:latin typeface="Cambria Math"/>
                <a:cs typeface="Cambria Math"/>
              </a:rPr>
              <a:t>is</a:t>
            </a:r>
            <a:r>
              <a:rPr sz="1900" spc="-10" dirty="0">
                <a:latin typeface="Cambria Math"/>
                <a:cs typeface="Cambria Math"/>
              </a:rPr>
              <a:t> </a:t>
            </a:r>
            <a:r>
              <a:rPr sz="1900" spc="-15" dirty="0">
                <a:latin typeface="Cambria Math"/>
                <a:cs typeface="Cambria Math"/>
              </a:rPr>
              <a:t>only</a:t>
            </a:r>
            <a:r>
              <a:rPr sz="1900" spc="5" dirty="0">
                <a:latin typeface="Cambria Math"/>
                <a:cs typeface="Cambria Math"/>
              </a:rPr>
              <a:t> </a:t>
            </a:r>
            <a:r>
              <a:rPr sz="1900" spc="-5" dirty="0">
                <a:latin typeface="Cambria Math"/>
                <a:cs typeface="Cambria Math"/>
              </a:rPr>
              <a:t>one </a:t>
            </a:r>
            <a:r>
              <a:rPr sz="1900" spc="-30" dirty="0">
                <a:latin typeface="Cambria Math"/>
                <a:cs typeface="Cambria Math"/>
              </a:rPr>
              <a:t>way</a:t>
            </a:r>
            <a:r>
              <a:rPr sz="1900" spc="20" dirty="0">
                <a:latin typeface="Cambria Math"/>
                <a:cs typeface="Cambria Math"/>
              </a:rPr>
              <a:t> </a:t>
            </a:r>
            <a:r>
              <a:rPr sz="1900" spc="-15" dirty="0">
                <a:latin typeface="Cambria Math"/>
                <a:cs typeface="Cambria Math"/>
              </a:rPr>
              <a:t>to </a:t>
            </a:r>
            <a:r>
              <a:rPr sz="1900" spc="-405" dirty="0">
                <a:latin typeface="Cambria Math"/>
                <a:cs typeface="Cambria Math"/>
              </a:rPr>
              <a:t> </a:t>
            </a:r>
            <a:r>
              <a:rPr sz="1900" spc="-5" dirty="0">
                <a:latin typeface="Cambria Math"/>
                <a:cs typeface="Cambria Math"/>
              </a:rPr>
              <a:t>do</a:t>
            </a:r>
            <a:r>
              <a:rPr sz="1900" spc="-10" dirty="0">
                <a:latin typeface="Cambria Math"/>
                <a:cs typeface="Cambria Math"/>
              </a:rPr>
              <a:t> </a:t>
            </a:r>
            <a:r>
              <a:rPr sz="1900" spc="-5" dirty="0">
                <a:latin typeface="Cambria Math"/>
                <a:cs typeface="Cambria Math"/>
              </a:rPr>
              <a:t>this. So, </a:t>
            </a:r>
            <a:r>
              <a:rPr sz="1900" spc="-10" dirty="0">
                <a:latin typeface="Cambria Math"/>
                <a:cs typeface="Cambria Math"/>
              </a:rPr>
              <a:t>the</a:t>
            </a:r>
            <a:r>
              <a:rPr sz="1900" spc="-5" dirty="0">
                <a:latin typeface="Cambria Math"/>
                <a:cs typeface="Cambria Math"/>
              </a:rPr>
              <a:t> coefficient</a:t>
            </a:r>
            <a:r>
              <a:rPr sz="1900" spc="-10" dirty="0">
                <a:latin typeface="Cambria Math"/>
                <a:cs typeface="Cambria Math"/>
              </a:rPr>
              <a:t> </a:t>
            </a:r>
            <a:r>
              <a:rPr sz="1900" spc="-5" dirty="0">
                <a:latin typeface="Cambria Math"/>
                <a:cs typeface="Cambria Math"/>
              </a:rPr>
              <a:t>of</a:t>
            </a:r>
            <a:r>
              <a:rPr sz="1900" spc="45" dirty="0">
                <a:latin typeface="Cambria Math"/>
                <a:cs typeface="Cambria Math"/>
              </a:rPr>
              <a:t> </a:t>
            </a:r>
            <a:r>
              <a:rPr sz="1900" i="1" spc="5" dirty="0">
                <a:latin typeface="Constantia"/>
                <a:cs typeface="Constantia"/>
              </a:rPr>
              <a:t>y</a:t>
            </a:r>
            <a:r>
              <a:rPr sz="1875" spc="7" baseline="26666" dirty="0">
                <a:latin typeface="Cambria Math"/>
                <a:cs typeface="Cambria Math"/>
              </a:rPr>
              <a:t>3</a:t>
            </a:r>
            <a:r>
              <a:rPr sz="1875" spc="397" baseline="26666" dirty="0">
                <a:latin typeface="Cambria Math"/>
                <a:cs typeface="Cambria Math"/>
              </a:rPr>
              <a:t> </a:t>
            </a:r>
            <a:r>
              <a:rPr sz="1900" spc="-5" dirty="0">
                <a:latin typeface="Cambria Math"/>
                <a:cs typeface="Cambria Math"/>
              </a:rPr>
              <a:t>is</a:t>
            </a:r>
            <a:r>
              <a:rPr sz="1900" spc="-10" dirty="0">
                <a:latin typeface="Cambria Math"/>
                <a:cs typeface="Cambria Math"/>
              </a:rPr>
              <a:t> 1.</a:t>
            </a:r>
            <a:endParaRPr sz="1900">
              <a:latin typeface="Cambria Math"/>
              <a:cs typeface="Cambria Math"/>
            </a:endParaRPr>
          </a:p>
          <a:p>
            <a:pPr marL="350520" marR="247015" indent="-274320">
              <a:lnSpc>
                <a:spcPts val="1920"/>
              </a:lnSpc>
              <a:spcBef>
                <a:spcPts val="465"/>
              </a:spcBef>
              <a:buClr>
                <a:srgbClr val="0AD0D9"/>
              </a:buClr>
              <a:buSzPct val="95000"/>
              <a:buFont typeface="Segoe UI Symbol"/>
              <a:buChar char="⚫"/>
              <a:tabLst>
                <a:tab pos="349885" algn="l"/>
                <a:tab pos="350520" algn="l"/>
              </a:tabLst>
            </a:pPr>
            <a:r>
              <a:rPr sz="2000" spc="-75" dirty="0">
                <a:latin typeface="Constantia"/>
                <a:cs typeface="Constantia"/>
              </a:rPr>
              <a:t>We </a:t>
            </a:r>
            <a:r>
              <a:rPr sz="2000" spc="-25" dirty="0">
                <a:latin typeface="Constantia"/>
                <a:cs typeface="Constantia"/>
              </a:rPr>
              <a:t>have </a:t>
            </a:r>
            <a:r>
              <a:rPr sz="2000" spc="-5" dirty="0">
                <a:latin typeface="Constantia"/>
                <a:cs typeface="Constantia"/>
              </a:rPr>
              <a:t>used </a:t>
            </a:r>
            <a:r>
              <a:rPr sz="2000" dirty="0">
                <a:latin typeface="Constantia"/>
                <a:cs typeface="Constantia"/>
              </a:rPr>
              <a:t>a </a:t>
            </a:r>
            <a:r>
              <a:rPr sz="2000" spc="-10" dirty="0">
                <a:latin typeface="Constantia"/>
                <a:cs typeface="Constantia"/>
              </a:rPr>
              <a:t>counting </a:t>
            </a:r>
            <a:r>
              <a:rPr sz="2000" spc="-5" dirty="0">
                <a:latin typeface="Constantia"/>
                <a:cs typeface="Constantia"/>
              </a:rPr>
              <a:t>argument </a:t>
            </a:r>
            <a:r>
              <a:rPr sz="2000" spc="-15" dirty="0">
                <a:latin typeface="Constantia"/>
                <a:cs typeface="Constantia"/>
              </a:rPr>
              <a:t>to </a:t>
            </a:r>
            <a:r>
              <a:rPr sz="2000" spc="-10" dirty="0">
                <a:latin typeface="Constantia"/>
                <a:cs typeface="Constantia"/>
              </a:rPr>
              <a:t>show </a:t>
            </a:r>
            <a:r>
              <a:rPr sz="2000" spc="-5" dirty="0">
                <a:latin typeface="Constantia"/>
                <a:cs typeface="Constantia"/>
              </a:rPr>
              <a:t>that </a:t>
            </a:r>
            <a:r>
              <a:rPr sz="2000" spc="5" dirty="0">
                <a:latin typeface="Constantia"/>
                <a:cs typeface="Constantia"/>
              </a:rPr>
              <a:t>(</a:t>
            </a:r>
            <a:r>
              <a:rPr sz="2000" i="1" spc="5" dirty="0">
                <a:latin typeface="Constantia"/>
                <a:cs typeface="Constantia"/>
              </a:rPr>
              <a:t>x </a:t>
            </a:r>
            <a:r>
              <a:rPr sz="2000" dirty="0">
                <a:latin typeface="Constantia"/>
                <a:cs typeface="Constantia"/>
              </a:rPr>
              <a:t>+ </a:t>
            </a:r>
            <a:r>
              <a:rPr sz="2000" i="1" spc="5" dirty="0">
                <a:latin typeface="Constantia"/>
                <a:cs typeface="Constantia"/>
              </a:rPr>
              <a:t>y</a:t>
            </a:r>
            <a:r>
              <a:rPr sz="2000" spc="5" dirty="0">
                <a:latin typeface="Constantia"/>
                <a:cs typeface="Constantia"/>
              </a:rPr>
              <a:t>)</a:t>
            </a:r>
            <a:r>
              <a:rPr sz="1950" spc="7" baseline="25641" dirty="0">
                <a:latin typeface="Cambria Math"/>
                <a:cs typeface="Cambria Math"/>
              </a:rPr>
              <a:t>3 </a:t>
            </a:r>
            <a:r>
              <a:rPr sz="2000" dirty="0">
                <a:latin typeface="Constantia"/>
                <a:cs typeface="Constantia"/>
              </a:rPr>
              <a:t>= </a:t>
            </a:r>
            <a:r>
              <a:rPr sz="2000" i="1" spc="10" dirty="0">
                <a:latin typeface="Constantia"/>
                <a:cs typeface="Constantia"/>
              </a:rPr>
              <a:t>x</a:t>
            </a:r>
            <a:r>
              <a:rPr sz="1950" spc="15" baseline="25641" dirty="0">
                <a:latin typeface="Cambria Math"/>
                <a:cs typeface="Cambria Math"/>
              </a:rPr>
              <a:t>3 </a:t>
            </a:r>
            <a:r>
              <a:rPr sz="2000" i="1" dirty="0">
                <a:latin typeface="Constantia"/>
                <a:cs typeface="Constantia"/>
              </a:rPr>
              <a:t>+</a:t>
            </a:r>
            <a:r>
              <a:rPr sz="2000" i="1" spc="5" dirty="0">
                <a:latin typeface="Constantia"/>
                <a:cs typeface="Constantia"/>
              </a:rPr>
              <a:t> </a:t>
            </a:r>
            <a:r>
              <a:rPr sz="2000" dirty="0">
                <a:latin typeface="Cambria Math"/>
                <a:cs typeface="Cambria Math"/>
              </a:rPr>
              <a:t>3</a:t>
            </a:r>
            <a:r>
              <a:rPr sz="2000" i="1" dirty="0">
                <a:latin typeface="Constantia"/>
                <a:cs typeface="Constantia"/>
              </a:rPr>
              <a:t>x</a:t>
            </a:r>
            <a:r>
              <a:rPr sz="1950" baseline="25641" dirty="0">
                <a:latin typeface="Cambria Math"/>
                <a:cs typeface="Cambria Math"/>
              </a:rPr>
              <a:t>2</a:t>
            </a:r>
            <a:r>
              <a:rPr sz="2000" i="1" dirty="0">
                <a:latin typeface="Constantia"/>
                <a:cs typeface="Constantia"/>
              </a:rPr>
              <a:t>y</a:t>
            </a:r>
            <a:r>
              <a:rPr sz="2000" i="1" spc="5" dirty="0">
                <a:latin typeface="Constantia"/>
                <a:cs typeface="Constantia"/>
              </a:rPr>
              <a:t> </a:t>
            </a:r>
            <a:r>
              <a:rPr sz="2000" i="1" dirty="0">
                <a:latin typeface="Constantia"/>
                <a:cs typeface="Constantia"/>
              </a:rPr>
              <a:t>+ </a:t>
            </a:r>
            <a:r>
              <a:rPr sz="2000" spc="-5" dirty="0">
                <a:latin typeface="Cambria Math"/>
                <a:cs typeface="Cambria Math"/>
              </a:rPr>
              <a:t>3</a:t>
            </a:r>
            <a:r>
              <a:rPr sz="2000" i="1" spc="-5" dirty="0">
                <a:latin typeface="Constantia"/>
                <a:cs typeface="Constantia"/>
              </a:rPr>
              <a:t>x </a:t>
            </a:r>
            <a:r>
              <a:rPr sz="2000" i="1" spc="5" dirty="0">
                <a:latin typeface="Constantia"/>
                <a:cs typeface="Constantia"/>
              </a:rPr>
              <a:t>y</a:t>
            </a:r>
            <a:r>
              <a:rPr sz="1950" spc="7" baseline="25641" dirty="0">
                <a:latin typeface="Cambria Math"/>
                <a:cs typeface="Cambria Math"/>
              </a:rPr>
              <a:t>2</a:t>
            </a:r>
            <a:r>
              <a:rPr sz="1950" spc="450" baseline="25641" dirty="0">
                <a:latin typeface="Cambria Math"/>
                <a:cs typeface="Cambria Math"/>
              </a:rPr>
              <a:t> </a:t>
            </a:r>
            <a:r>
              <a:rPr sz="2000" i="1" dirty="0">
                <a:latin typeface="Constantia"/>
                <a:cs typeface="Constantia"/>
              </a:rPr>
              <a:t>+ </a:t>
            </a:r>
            <a:r>
              <a:rPr sz="2000" i="1" spc="-465" dirty="0">
                <a:latin typeface="Constantia"/>
                <a:cs typeface="Constantia"/>
              </a:rPr>
              <a:t> </a:t>
            </a:r>
            <a:r>
              <a:rPr sz="2000" i="1" spc="5" dirty="0">
                <a:latin typeface="Constantia"/>
                <a:cs typeface="Constantia"/>
              </a:rPr>
              <a:t>y</a:t>
            </a:r>
            <a:r>
              <a:rPr sz="1950" spc="7" baseline="25641" dirty="0">
                <a:latin typeface="Cambria Math"/>
                <a:cs typeface="Cambria Math"/>
              </a:rPr>
              <a:t>3</a:t>
            </a:r>
            <a:r>
              <a:rPr sz="1950" spc="277" baseline="25641" dirty="0">
                <a:latin typeface="Cambria Math"/>
                <a:cs typeface="Cambria Math"/>
              </a:rPr>
              <a:t> </a:t>
            </a:r>
            <a:r>
              <a:rPr sz="2000" i="1" dirty="0">
                <a:latin typeface="Constantia"/>
                <a:cs typeface="Constantia"/>
              </a:rPr>
              <a:t>.</a:t>
            </a:r>
            <a:endParaRPr sz="2000">
              <a:latin typeface="Constantia"/>
              <a:cs typeface="Constantia"/>
            </a:endParaRPr>
          </a:p>
          <a:p>
            <a:pPr marL="350520" marR="248285" indent="-274320">
              <a:lnSpc>
                <a:spcPct val="79000"/>
              </a:lnSpc>
              <a:spcBef>
                <a:spcPts val="545"/>
              </a:spcBef>
              <a:buClr>
                <a:srgbClr val="0AD0D9"/>
              </a:buClr>
              <a:buSzPct val="95000"/>
              <a:buFont typeface="Segoe UI Symbol"/>
              <a:buChar char="⚫"/>
              <a:tabLst>
                <a:tab pos="349885" algn="l"/>
                <a:tab pos="350520" algn="l"/>
              </a:tabLst>
            </a:pPr>
            <a:r>
              <a:rPr sz="2000" spc="-10" dirty="0">
                <a:latin typeface="Cambria Math"/>
                <a:cs typeface="Cambria Math"/>
              </a:rPr>
              <a:t>Next</a:t>
            </a:r>
            <a:r>
              <a:rPr sz="2000" spc="-15" dirty="0">
                <a:latin typeface="Cambria Math"/>
                <a:cs typeface="Cambria Math"/>
              </a:rPr>
              <a:t> we </a:t>
            </a:r>
            <a:r>
              <a:rPr sz="2000" spc="-5" dirty="0">
                <a:latin typeface="Cambria Math"/>
                <a:cs typeface="Cambria Math"/>
              </a:rPr>
              <a:t>present</a:t>
            </a:r>
            <a:r>
              <a:rPr sz="2000" spc="-20" dirty="0">
                <a:latin typeface="Cambria Math"/>
                <a:cs typeface="Cambria Math"/>
              </a:rPr>
              <a:t> </a:t>
            </a:r>
            <a:r>
              <a:rPr sz="2000" dirty="0">
                <a:latin typeface="Cambria Math"/>
                <a:cs typeface="Cambria Math"/>
              </a:rPr>
              <a:t>the</a:t>
            </a:r>
            <a:r>
              <a:rPr sz="2000" spc="-15" dirty="0">
                <a:latin typeface="Cambria Math"/>
                <a:cs typeface="Cambria Math"/>
              </a:rPr>
              <a:t> </a:t>
            </a:r>
            <a:r>
              <a:rPr sz="2000" spc="-5" dirty="0">
                <a:latin typeface="Cambria Math"/>
                <a:cs typeface="Cambria Math"/>
              </a:rPr>
              <a:t>binomial</a:t>
            </a:r>
            <a:r>
              <a:rPr sz="2000" spc="-20" dirty="0">
                <a:latin typeface="Cambria Math"/>
                <a:cs typeface="Cambria Math"/>
              </a:rPr>
              <a:t> </a:t>
            </a:r>
            <a:r>
              <a:rPr sz="2000" spc="-5" dirty="0">
                <a:latin typeface="Cambria Math"/>
                <a:cs typeface="Cambria Math"/>
              </a:rPr>
              <a:t>theorem</a:t>
            </a:r>
            <a:r>
              <a:rPr sz="2000" spc="-40" dirty="0">
                <a:latin typeface="Cambria Math"/>
                <a:cs typeface="Cambria Math"/>
              </a:rPr>
              <a:t> </a:t>
            </a:r>
            <a:r>
              <a:rPr sz="2000" spc="-20" dirty="0">
                <a:latin typeface="Cambria Math"/>
                <a:cs typeface="Cambria Math"/>
              </a:rPr>
              <a:t>gives</a:t>
            </a:r>
            <a:r>
              <a:rPr sz="2000" spc="-25" dirty="0">
                <a:latin typeface="Cambria Math"/>
                <a:cs typeface="Cambria Math"/>
              </a:rPr>
              <a:t> </a:t>
            </a:r>
            <a:r>
              <a:rPr sz="2000" dirty="0">
                <a:latin typeface="Cambria Math"/>
                <a:cs typeface="Cambria Math"/>
              </a:rPr>
              <a:t>the</a:t>
            </a:r>
            <a:r>
              <a:rPr sz="2000" spc="-15" dirty="0">
                <a:latin typeface="Cambria Math"/>
                <a:cs typeface="Cambria Math"/>
              </a:rPr>
              <a:t> </a:t>
            </a:r>
            <a:r>
              <a:rPr sz="2000" dirty="0">
                <a:latin typeface="Cambria Math"/>
                <a:cs typeface="Cambria Math"/>
              </a:rPr>
              <a:t>coefficients</a:t>
            </a:r>
            <a:r>
              <a:rPr sz="2000" spc="-40" dirty="0">
                <a:latin typeface="Cambria Math"/>
                <a:cs typeface="Cambria Math"/>
              </a:rPr>
              <a:t> </a:t>
            </a:r>
            <a:r>
              <a:rPr sz="2000" dirty="0">
                <a:latin typeface="Cambria Math"/>
                <a:cs typeface="Cambria Math"/>
              </a:rPr>
              <a:t>of</a:t>
            </a:r>
            <a:r>
              <a:rPr sz="2000" spc="-15" dirty="0">
                <a:latin typeface="Cambria Math"/>
                <a:cs typeface="Cambria Math"/>
              </a:rPr>
              <a:t> </a:t>
            </a:r>
            <a:r>
              <a:rPr sz="2000" dirty="0">
                <a:latin typeface="Cambria Math"/>
                <a:cs typeface="Cambria Math"/>
              </a:rPr>
              <a:t>the</a:t>
            </a:r>
            <a:r>
              <a:rPr sz="2000" spc="-30" dirty="0">
                <a:latin typeface="Cambria Math"/>
                <a:cs typeface="Cambria Math"/>
              </a:rPr>
              <a:t> </a:t>
            </a:r>
            <a:r>
              <a:rPr sz="2000" spc="-5" dirty="0">
                <a:latin typeface="Cambria Math"/>
                <a:cs typeface="Cambria Math"/>
              </a:rPr>
              <a:t>terms</a:t>
            </a:r>
            <a:r>
              <a:rPr sz="2000" spc="-15" dirty="0">
                <a:latin typeface="Cambria Math"/>
                <a:cs typeface="Cambria Math"/>
              </a:rPr>
              <a:t> </a:t>
            </a:r>
            <a:r>
              <a:rPr sz="2000" dirty="0">
                <a:latin typeface="Cambria Math"/>
                <a:cs typeface="Cambria Math"/>
              </a:rPr>
              <a:t>in</a:t>
            </a:r>
            <a:r>
              <a:rPr sz="2000" spc="-20" dirty="0">
                <a:latin typeface="Cambria Math"/>
                <a:cs typeface="Cambria Math"/>
              </a:rPr>
              <a:t> </a:t>
            </a:r>
            <a:r>
              <a:rPr sz="2000" dirty="0">
                <a:latin typeface="Cambria Math"/>
                <a:cs typeface="Cambria Math"/>
              </a:rPr>
              <a:t>the </a:t>
            </a:r>
            <a:r>
              <a:rPr sz="2000" spc="-425" dirty="0">
                <a:latin typeface="Cambria Math"/>
                <a:cs typeface="Cambria Math"/>
              </a:rPr>
              <a:t> </a:t>
            </a:r>
            <a:r>
              <a:rPr sz="2000" spc="-5" dirty="0">
                <a:latin typeface="Cambria Math"/>
                <a:cs typeface="Cambria Math"/>
              </a:rPr>
              <a:t>expansion</a:t>
            </a:r>
            <a:r>
              <a:rPr sz="2000" spc="-45" dirty="0">
                <a:latin typeface="Cambria Math"/>
                <a:cs typeface="Cambria Math"/>
              </a:rPr>
              <a:t> </a:t>
            </a:r>
            <a:r>
              <a:rPr sz="2000" dirty="0">
                <a:latin typeface="Cambria Math"/>
                <a:cs typeface="Cambria Math"/>
              </a:rPr>
              <a:t>of</a:t>
            </a:r>
            <a:r>
              <a:rPr sz="2000" spc="-5" dirty="0">
                <a:latin typeface="Cambria Math"/>
                <a:cs typeface="Cambria Math"/>
              </a:rPr>
              <a:t> </a:t>
            </a:r>
            <a:r>
              <a:rPr sz="2000" dirty="0">
                <a:latin typeface="Constantia"/>
                <a:cs typeface="Constantia"/>
              </a:rPr>
              <a:t>(</a:t>
            </a:r>
            <a:r>
              <a:rPr sz="2000" i="1" dirty="0">
                <a:latin typeface="Constantia"/>
                <a:cs typeface="Constantia"/>
              </a:rPr>
              <a:t>x</a:t>
            </a:r>
            <a:r>
              <a:rPr sz="2000" i="1" spc="-15" dirty="0">
                <a:latin typeface="Constantia"/>
                <a:cs typeface="Constantia"/>
              </a:rPr>
              <a:t> </a:t>
            </a:r>
            <a:r>
              <a:rPr sz="2000" dirty="0">
                <a:latin typeface="Constantia"/>
                <a:cs typeface="Constantia"/>
              </a:rPr>
              <a:t>+</a:t>
            </a:r>
            <a:r>
              <a:rPr sz="2000" spc="-15" dirty="0">
                <a:latin typeface="Constantia"/>
                <a:cs typeface="Constantia"/>
              </a:rPr>
              <a:t> </a:t>
            </a:r>
            <a:r>
              <a:rPr sz="2000" i="1" spc="-15" dirty="0">
                <a:latin typeface="Constantia"/>
                <a:cs typeface="Constantia"/>
              </a:rPr>
              <a:t>y</a:t>
            </a:r>
            <a:r>
              <a:rPr sz="2000" spc="-15" dirty="0">
                <a:latin typeface="Constantia"/>
                <a:cs typeface="Constantia"/>
              </a:rPr>
              <a:t>)</a:t>
            </a:r>
            <a:r>
              <a:rPr sz="2100" spc="-22" baseline="23809" dirty="0">
                <a:latin typeface="Cambria Math"/>
                <a:cs typeface="Cambria Math"/>
              </a:rPr>
              <a:t>n</a:t>
            </a:r>
            <a:r>
              <a:rPr sz="2100" spc="202" baseline="23809" dirty="0">
                <a:latin typeface="Cambria Math"/>
                <a:cs typeface="Cambria Math"/>
              </a:rPr>
              <a:t> </a:t>
            </a:r>
            <a:r>
              <a:rPr sz="2000" dirty="0">
                <a:latin typeface="Cambria Math"/>
                <a:cs typeface="Cambria Math"/>
              </a:rPr>
              <a:t>.</a:t>
            </a:r>
            <a:endParaRPr sz="2000">
              <a:latin typeface="Cambria Math"/>
              <a:cs typeface="Cambria Math"/>
            </a:endParaRPr>
          </a:p>
        </p:txBody>
      </p:sp>
      <p:pic>
        <p:nvPicPr>
          <p:cNvPr id="4" name="object 4"/>
          <p:cNvPicPr/>
          <p:nvPr/>
        </p:nvPicPr>
        <p:blipFill>
          <a:blip r:embed="rId2" cstate="print"/>
          <a:stretch>
            <a:fillRect/>
          </a:stretch>
        </p:blipFill>
        <p:spPr>
          <a:xfrm>
            <a:off x="2164079" y="4075176"/>
            <a:ext cx="259080" cy="243839"/>
          </a:xfrm>
          <a:prstGeom prst="rect">
            <a:avLst/>
          </a:prstGeom>
        </p:spPr>
      </p:pic>
      <p:pic>
        <p:nvPicPr>
          <p:cNvPr id="5" name="object 5"/>
          <p:cNvPicPr/>
          <p:nvPr/>
        </p:nvPicPr>
        <p:blipFill>
          <a:blip r:embed="rId3" cstate="print"/>
          <a:stretch>
            <a:fillRect/>
          </a:stretch>
        </p:blipFill>
        <p:spPr>
          <a:xfrm>
            <a:off x="1905000" y="4605528"/>
            <a:ext cx="259080" cy="243839"/>
          </a:xfrm>
          <a:prstGeom prst="rect">
            <a:avLst/>
          </a:prstGeom>
        </p:spPr>
      </p:pic>
    </p:spTree>
    <p:extLst>
      <p:ext uri="{BB962C8B-B14F-4D97-AF65-F5344CB8AC3E}">
        <p14:creationId xmlns:p14="http://schemas.microsoft.com/office/powerpoint/2010/main" val="2719189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85799" y="76200"/>
            <a:ext cx="7251700" cy="504625"/>
          </a:xfrm>
          <a:prstGeom prst="rect">
            <a:avLst/>
          </a:prstGeom>
        </p:spPr>
        <p:txBody>
          <a:bodyPr vert="horz" wrap="square" lIns="0" tIns="12065" rIns="0" bIns="0" rtlCol="0">
            <a:spAutoFit/>
          </a:bodyPr>
          <a:lstStyle/>
          <a:p>
            <a:pPr marL="12700" marR="5080">
              <a:lnSpc>
                <a:spcPct val="100000"/>
              </a:lnSpc>
              <a:spcBef>
                <a:spcPts val="95"/>
              </a:spcBef>
            </a:pPr>
            <a:r>
              <a:rPr sz="3200" spc="-5" dirty="0">
                <a:solidFill>
                  <a:srgbClr val="04607A"/>
                </a:solidFill>
                <a:latin typeface="Calibri"/>
                <a:cs typeface="Calibri"/>
              </a:rPr>
              <a:t>Basic</a:t>
            </a:r>
            <a:r>
              <a:rPr sz="3200" spc="-25" dirty="0">
                <a:solidFill>
                  <a:srgbClr val="04607A"/>
                </a:solidFill>
                <a:latin typeface="Calibri"/>
                <a:cs typeface="Calibri"/>
              </a:rPr>
              <a:t> </a:t>
            </a:r>
            <a:r>
              <a:rPr sz="3200" spc="-10" dirty="0">
                <a:solidFill>
                  <a:srgbClr val="04607A"/>
                </a:solidFill>
                <a:latin typeface="Calibri"/>
                <a:cs typeface="Calibri"/>
              </a:rPr>
              <a:t>Counting</a:t>
            </a:r>
            <a:r>
              <a:rPr sz="3200" dirty="0">
                <a:solidFill>
                  <a:srgbClr val="04607A"/>
                </a:solidFill>
                <a:latin typeface="Calibri"/>
                <a:cs typeface="Calibri"/>
              </a:rPr>
              <a:t> </a:t>
            </a:r>
            <a:r>
              <a:rPr sz="3200" spc="-10" dirty="0">
                <a:solidFill>
                  <a:srgbClr val="04607A"/>
                </a:solidFill>
                <a:latin typeface="Calibri"/>
                <a:cs typeface="Calibri"/>
              </a:rPr>
              <a:t>Principles:</a:t>
            </a:r>
            <a:r>
              <a:rPr sz="3200" spc="-5" dirty="0">
                <a:solidFill>
                  <a:srgbClr val="04607A"/>
                </a:solidFill>
                <a:latin typeface="Calibri"/>
                <a:cs typeface="Calibri"/>
              </a:rPr>
              <a:t> </a:t>
            </a:r>
            <a:r>
              <a:rPr sz="3200" spc="-10" dirty="0">
                <a:solidFill>
                  <a:srgbClr val="04607A"/>
                </a:solidFill>
                <a:latin typeface="Calibri"/>
                <a:cs typeface="Calibri"/>
              </a:rPr>
              <a:t>The</a:t>
            </a:r>
            <a:r>
              <a:rPr sz="3200" dirty="0">
                <a:solidFill>
                  <a:srgbClr val="04607A"/>
                </a:solidFill>
                <a:latin typeface="Calibri"/>
                <a:cs typeface="Calibri"/>
              </a:rPr>
              <a:t> </a:t>
            </a:r>
            <a:r>
              <a:rPr sz="3200" spc="-15" dirty="0">
                <a:solidFill>
                  <a:srgbClr val="04607A"/>
                </a:solidFill>
                <a:latin typeface="Calibri"/>
                <a:cs typeface="Calibri"/>
              </a:rPr>
              <a:t>Product </a:t>
            </a:r>
            <a:r>
              <a:rPr sz="3200" spc="-890" dirty="0">
                <a:solidFill>
                  <a:srgbClr val="04607A"/>
                </a:solidFill>
                <a:latin typeface="Calibri"/>
                <a:cs typeface="Calibri"/>
              </a:rPr>
              <a:t> </a:t>
            </a:r>
            <a:r>
              <a:rPr sz="3200" spc="-5" dirty="0">
                <a:solidFill>
                  <a:srgbClr val="04607A"/>
                </a:solidFill>
                <a:latin typeface="Calibri"/>
                <a:cs typeface="Calibri"/>
              </a:rPr>
              <a:t>Rule</a:t>
            </a:r>
            <a:endParaRPr sz="3200" dirty="0">
              <a:latin typeface="Calibri"/>
              <a:cs typeface="Calibri"/>
            </a:endParaRPr>
          </a:p>
        </p:txBody>
      </p:sp>
      <p:sp>
        <p:nvSpPr>
          <p:cNvPr id="9" name="object 9"/>
          <p:cNvSpPr txBox="1"/>
          <p:nvPr/>
        </p:nvSpPr>
        <p:spPr>
          <a:xfrm>
            <a:off x="533400" y="575746"/>
            <a:ext cx="7872095" cy="5601533"/>
          </a:xfrm>
          <a:prstGeom prst="rect">
            <a:avLst/>
          </a:prstGeom>
        </p:spPr>
        <p:txBody>
          <a:bodyPr vert="horz" wrap="square" lIns="0" tIns="12700" rIns="0" bIns="0" rtlCol="0">
            <a:spAutoFit/>
          </a:bodyPr>
          <a:lstStyle/>
          <a:p>
            <a:pPr marL="61594" marR="17780" indent="-36830" algn="just">
              <a:lnSpc>
                <a:spcPct val="100000"/>
              </a:lnSpc>
              <a:spcBef>
                <a:spcPts val="100"/>
              </a:spcBef>
            </a:pPr>
            <a:r>
              <a:rPr sz="3200" b="1" dirty="0">
                <a:latin typeface="Constantia"/>
                <a:cs typeface="Constantia"/>
              </a:rPr>
              <a:t>The </a:t>
            </a:r>
            <a:r>
              <a:rPr sz="3200" b="1" spc="-10" dirty="0">
                <a:latin typeface="Constantia"/>
                <a:cs typeface="Constantia"/>
              </a:rPr>
              <a:t>Product </a:t>
            </a:r>
            <a:r>
              <a:rPr sz="3200" b="1" spc="-15" dirty="0">
                <a:latin typeface="Constantia"/>
                <a:cs typeface="Constantia"/>
              </a:rPr>
              <a:t>Rule</a:t>
            </a:r>
            <a:r>
              <a:rPr sz="2000" spc="-15" dirty="0">
                <a:latin typeface="Constantia"/>
                <a:cs typeface="Constantia"/>
              </a:rPr>
              <a:t>: </a:t>
            </a:r>
            <a:r>
              <a:rPr sz="2400" dirty="0">
                <a:latin typeface="Constantia"/>
                <a:cs typeface="Constantia"/>
              </a:rPr>
              <a:t>A </a:t>
            </a:r>
            <a:r>
              <a:rPr sz="2400" spc="-25" dirty="0">
                <a:latin typeface="Constantia"/>
                <a:cs typeface="Constantia"/>
              </a:rPr>
              <a:t>procedure </a:t>
            </a:r>
            <a:r>
              <a:rPr sz="2400" spc="-5" dirty="0">
                <a:latin typeface="Constantia"/>
                <a:cs typeface="Constantia"/>
              </a:rPr>
              <a:t>can be </a:t>
            </a:r>
            <a:r>
              <a:rPr sz="2400" spc="-890" dirty="0">
                <a:latin typeface="Constantia"/>
                <a:cs typeface="Constantia"/>
              </a:rPr>
              <a:t> </a:t>
            </a:r>
            <a:r>
              <a:rPr sz="2400" spc="-25" dirty="0">
                <a:latin typeface="Constantia"/>
                <a:cs typeface="Constantia"/>
              </a:rPr>
              <a:t>broken</a:t>
            </a:r>
            <a:r>
              <a:rPr sz="2400" spc="-20" dirty="0">
                <a:latin typeface="Constantia"/>
                <a:cs typeface="Constantia"/>
              </a:rPr>
              <a:t> </a:t>
            </a:r>
            <a:r>
              <a:rPr sz="2400" spc="-25" dirty="0">
                <a:latin typeface="Constantia"/>
                <a:cs typeface="Constantia"/>
              </a:rPr>
              <a:t>down</a:t>
            </a:r>
            <a:r>
              <a:rPr sz="2400" spc="-20" dirty="0">
                <a:latin typeface="Constantia"/>
                <a:cs typeface="Constantia"/>
              </a:rPr>
              <a:t> </a:t>
            </a:r>
            <a:r>
              <a:rPr sz="2400" spc="-15" dirty="0">
                <a:latin typeface="Constantia"/>
                <a:cs typeface="Constantia"/>
              </a:rPr>
              <a:t>into </a:t>
            </a:r>
            <a:r>
              <a:rPr sz="2400" dirty="0">
                <a:latin typeface="Constantia"/>
                <a:cs typeface="Constantia"/>
              </a:rPr>
              <a:t>a </a:t>
            </a:r>
            <a:r>
              <a:rPr sz="2400" spc="-10" dirty="0">
                <a:latin typeface="Constantia"/>
                <a:cs typeface="Constantia"/>
              </a:rPr>
              <a:t>sequence </a:t>
            </a:r>
            <a:r>
              <a:rPr sz="2400" spc="-5" dirty="0">
                <a:latin typeface="Constantia"/>
                <a:cs typeface="Constantia"/>
              </a:rPr>
              <a:t>of</a:t>
            </a:r>
            <a:r>
              <a:rPr sz="2400" dirty="0">
                <a:latin typeface="Constantia"/>
                <a:cs typeface="Constantia"/>
              </a:rPr>
              <a:t> </a:t>
            </a:r>
            <a:r>
              <a:rPr sz="2400" spc="-25" dirty="0">
                <a:latin typeface="Constantia"/>
                <a:cs typeface="Constantia"/>
              </a:rPr>
              <a:t>two </a:t>
            </a:r>
            <a:r>
              <a:rPr sz="2400" spc="-20" dirty="0">
                <a:latin typeface="Constantia"/>
                <a:cs typeface="Constantia"/>
              </a:rPr>
              <a:t> </a:t>
            </a:r>
            <a:r>
              <a:rPr sz="2400" spc="-15" dirty="0">
                <a:latin typeface="Constantia"/>
                <a:cs typeface="Constantia"/>
              </a:rPr>
              <a:t>tasks. </a:t>
            </a:r>
            <a:r>
              <a:rPr sz="2400" spc="-10" dirty="0">
                <a:latin typeface="Constantia"/>
                <a:cs typeface="Constantia"/>
              </a:rPr>
              <a:t>There </a:t>
            </a:r>
            <a:r>
              <a:rPr sz="2400" spc="-25" dirty="0">
                <a:latin typeface="Constantia"/>
                <a:cs typeface="Constantia"/>
              </a:rPr>
              <a:t>are </a:t>
            </a:r>
            <a:r>
              <a:rPr sz="2400" i="1" spc="-5" dirty="0">
                <a:latin typeface="Constantia"/>
                <a:cs typeface="Constantia"/>
              </a:rPr>
              <a:t>n</a:t>
            </a:r>
            <a:r>
              <a:rPr sz="2400" spc="-7" baseline="-20833" dirty="0">
                <a:latin typeface="Cambria Math"/>
                <a:cs typeface="Cambria Math"/>
              </a:rPr>
              <a:t>1</a:t>
            </a:r>
            <a:r>
              <a:rPr sz="2400" baseline="-20833" dirty="0">
                <a:latin typeface="Cambria Math"/>
                <a:cs typeface="Cambria Math"/>
              </a:rPr>
              <a:t> </a:t>
            </a:r>
            <a:r>
              <a:rPr sz="2400" spc="-40" dirty="0">
                <a:latin typeface="Constantia"/>
                <a:cs typeface="Constantia"/>
              </a:rPr>
              <a:t>ways </a:t>
            </a:r>
            <a:r>
              <a:rPr sz="2400" spc="-25" dirty="0">
                <a:latin typeface="Constantia"/>
                <a:cs typeface="Constantia"/>
              </a:rPr>
              <a:t>to </a:t>
            </a:r>
            <a:r>
              <a:rPr sz="2400" spc="-5" dirty="0">
                <a:latin typeface="Constantia"/>
                <a:cs typeface="Constantia"/>
              </a:rPr>
              <a:t>do the </a:t>
            </a:r>
            <a:r>
              <a:rPr sz="2400" spc="10" dirty="0">
                <a:latin typeface="Constantia"/>
                <a:cs typeface="Constantia"/>
              </a:rPr>
              <a:t>first </a:t>
            </a:r>
            <a:r>
              <a:rPr sz="2400" spc="15" dirty="0">
                <a:latin typeface="Constantia"/>
                <a:cs typeface="Constantia"/>
              </a:rPr>
              <a:t> </a:t>
            </a:r>
            <a:r>
              <a:rPr sz="2400" spc="-5" dirty="0">
                <a:latin typeface="Constantia"/>
                <a:cs typeface="Constantia"/>
              </a:rPr>
              <a:t>task </a:t>
            </a:r>
            <a:r>
              <a:rPr sz="2400" dirty="0">
                <a:latin typeface="Constantia"/>
                <a:cs typeface="Constantia"/>
              </a:rPr>
              <a:t>and </a:t>
            </a:r>
            <a:r>
              <a:rPr sz="2400" i="1" spc="-5" dirty="0">
                <a:latin typeface="Constantia"/>
                <a:cs typeface="Constantia"/>
              </a:rPr>
              <a:t>n</a:t>
            </a:r>
            <a:r>
              <a:rPr sz="2400" spc="-7" baseline="-20833" dirty="0">
                <a:latin typeface="Cambria Math"/>
                <a:cs typeface="Cambria Math"/>
              </a:rPr>
              <a:t>2</a:t>
            </a:r>
            <a:r>
              <a:rPr sz="2400" baseline="-20833" dirty="0">
                <a:latin typeface="Cambria Math"/>
                <a:cs typeface="Cambria Math"/>
              </a:rPr>
              <a:t> </a:t>
            </a:r>
            <a:r>
              <a:rPr sz="2400" spc="-40" dirty="0">
                <a:latin typeface="Constantia"/>
                <a:cs typeface="Constantia"/>
              </a:rPr>
              <a:t>ways </a:t>
            </a:r>
            <a:r>
              <a:rPr sz="2400" spc="-25" dirty="0">
                <a:latin typeface="Constantia"/>
                <a:cs typeface="Constantia"/>
              </a:rPr>
              <a:t>to </a:t>
            </a:r>
            <a:r>
              <a:rPr sz="2400" spc="-5" dirty="0">
                <a:latin typeface="Constantia"/>
                <a:cs typeface="Constantia"/>
              </a:rPr>
              <a:t>do the </a:t>
            </a:r>
            <a:r>
              <a:rPr sz="2400" spc="-15" dirty="0">
                <a:latin typeface="Constantia"/>
                <a:cs typeface="Constantia"/>
              </a:rPr>
              <a:t>second </a:t>
            </a:r>
            <a:r>
              <a:rPr sz="2400" spc="-5" dirty="0">
                <a:latin typeface="Constantia"/>
                <a:cs typeface="Constantia"/>
              </a:rPr>
              <a:t>task. </a:t>
            </a:r>
            <a:r>
              <a:rPr sz="2400" spc="-890" dirty="0">
                <a:latin typeface="Constantia"/>
                <a:cs typeface="Constantia"/>
              </a:rPr>
              <a:t> </a:t>
            </a:r>
            <a:r>
              <a:rPr sz="2400" spc="-5" dirty="0">
                <a:latin typeface="Constantia"/>
                <a:cs typeface="Constantia"/>
              </a:rPr>
              <a:t>Then</a:t>
            </a:r>
            <a:r>
              <a:rPr sz="2400" dirty="0">
                <a:latin typeface="Constantia"/>
                <a:cs typeface="Constantia"/>
              </a:rPr>
              <a:t> </a:t>
            </a:r>
            <a:r>
              <a:rPr sz="2400" spc="-15" dirty="0">
                <a:latin typeface="Constantia"/>
                <a:cs typeface="Constantia"/>
              </a:rPr>
              <a:t>there</a:t>
            </a:r>
            <a:r>
              <a:rPr sz="2400" spc="-10" dirty="0">
                <a:latin typeface="Constantia"/>
                <a:cs typeface="Constantia"/>
              </a:rPr>
              <a:t> </a:t>
            </a:r>
            <a:r>
              <a:rPr sz="2400" spc="-25" dirty="0">
                <a:latin typeface="Constantia"/>
                <a:cs typeface="Constantia"/>
              </a:rPr>
              <a:t>are</a:t>
            </a:r>
            <a:r>
              <a:rPr sz="2400" spc="-20" dirty="0">
                <a:latin typeface="Constantia"/>
                <a:cs typeface="Constantia"/>
              </a:rPr>
              <a:t> </a:t>
            </a:r>
            <a:r>
              <a:rPr sz="2400" i="1" spc="-5" dirty="0">
                <a:latin typeface="Constantia"/>
                <a:cs typeface="Constantia"/>
              </a:rPr>
              <a:t>n</a:t>
            </a:r>
            <a:r>
              <a:rPr sz="2400" spc="-7" baseline="-20833" dirty="0">
                <a:latin typeface="Cambria Math"/>
                <a:cs typeface="Cambria Math"/>
              </a:rPr>
              <a:t>1</a:t>
            </a:r>
            <a:r>
              <a:rPr sz="2400" i="1" spc="-5" dirty="0">
                <a:latin typeface="Constantia"/>
                <a:cs typeface="Constantia"/>
              </a:rPr>
              <a:t>∙n</a:t>
            </a:r>
            <a:r>
              <a:rPr sz="2400" spc="-7" baseline="-20833" dirty="0">
                <a:latin typeface="Cambria Math"/>
                <a:cs typeface="Cambria Math"/>
              </a:rPr>
              <a:t>2</a:t>
            </a:r>
            <a:r>
              <a:rPr sz="2400" baseline="-20833" dirty="0">
                <a:latin typeface="Cambria Math"/>
                <a:cs typeface="Cambria Math"/>
              </a:rPr>
              <a:t> </a:t>
            </a:r>
            <a:r>
              <a:rPr sz="2400" spc="-40" dirty="0">
                <a:latin typeface="Constantia"/>
                <a:cs typeface="Constantia"/>
              </a:rPr>
              <a:t>ways</a:t>
            </a:r>
            <a:r>
              <a:rPr sz="2400" spc="-35" dirty="0">
                <a:latin typeface="Constantia"/>
                <a:cs typeface="Constantia"/>
              </a:rPr>
              <a:t> </a:t>
            </a:r>
            <a:r>
              <a:rPr sz="2400" spc="-25" dirty="0">
                <a:latin typeface="Constantia"/>
                <a:cs typeface="Constantia"/>
              </a:rPr>
              <a:t>to</a:t>
            </a:r>
            <a:r>
              <a:rPr sz="2400" spc="-20" dirty="0">
                <a:latin typeface="Constantia"/>
                <a:cs typeface="Constantia"/>
              </a:rPr>
              <a:t> </a:t>
            </a:r>
            <a:r>
              <a:rPr sz="2400" spc="-5" dirty="0">
                <a:latin typeface="Constantia"/>
                <a:cs typeface="Constantia"/>
              </a:rPr>
              <a:t>do</a:t>
            </a:r>
            <a:r>
              <a:rPr sz="2400" dirty="0">
                <a:latin typeface="Constantia"/>
                <a:cs typeface="Constantia"/>
              </a:rPr>
              <a:t> </a:t>
            </a:r>
            <a:r>
              <a:rPr sz="2400" spc="-5" dirty="0">
                <a:latin typeface="Constantia"/>
                <a:cs typeface="Constantia"/>
              </a:rPr>
              <a:t>the </a:t>
            </a:r>
            <a:r>
              <a:rPr sz="2400" dirty="0">
                <a:latin typeface="Constantia"/>
                <a:cs typeface="Constantia"/>
              </a:rPr>
              <a:t> </a:t>
            </a:r>
            <a:r>
              <a:rPr sz="2400" spc="-20" dirty="0">
                <a:latin typeface="Constantia"/>
                <a:cs typeface="Constantia"/>
              </a:rPr>
              <a:t>procedure.</a:t>
            </a:r>
            <a:endParaRPr lang="en-US" sz="2400" spc="-20" dirty="0">
              <a:latin typeface="Constantia"/>
              <a:cs typeface="Constantia"/>
            </a:endParaRPr>
          </a:p>
          <a:p>
            <a:pPr marL="61594" marR="17780" indent="-36830" algn="ctr">
              <a:lnSpc>
                <a:spcPct val="100000"/>
              </a:lnSpc>
              <a:spcBef>
                <a:spcPts val="100"/>
              </a:spcBef>
            </a:pPr>
            <a:r>
              <a:rPr lang="en-US" sz="2800" b="1" spc="-15" dirty="0">
                <a:solidFill>
                  <a:srgbClr val="04607A"/>
                </a:solidFill>
                <a:cs typeface="Calibri"/>
              </a:rPr>
              <a:t>Product</a:t>
            </a:r>
            <a:r>
              <a:rPr lang="en-US" sz="2800" b="1" spc="-35" dirty="0">
                <a:solidFill>
                  <a:srgbClr val="04607A"/>
                </a:solidFill>
                <a:cs typeface="Calibri"/>
              </a:rPr>
              <a:t> </a:t>
            </a:r>
            <a:r>
              <a:rPr lang="en-US" sz="2800" b="1" dirty="0">
                <a:solidFill>
                  <a:srgbClr val="04607A"/>
                </a:solidFill>
                <a:cs typeface="Calibri"/>
              </a:rPr>
              <a:t>Rule</a:t>
            </a:r>
            <a:r>
              <a:rPr lang="en-US" sz="2800" b="1" spc="-30" dirty="0">
                <a:solidFill>
                  <a:srgbClr val="04607A"/>
                </a:solidFill>
                <a:cs typeface="Calibri"/>
              </a:rPr>
              <a:t> </a:t>
            </a:r>
            <a:r>
              <a:rPr lang="en-US" sz="2800" b="1" dirty="0">
                <a:solidFill>
                  <a:srgbClr val="04607A"/>
                </a:solidFill>
                <a:cs typeface="Calibri"/>
              </a:rPr>
              <a:t>in</a:t>
            </a:r>
            <a:r>
              <a:rPr lang="en-US" sz="2800" b="1" spc="-30" dirty="0">
                <a:solidFill>
                  <a:srgbClr val="04607A"/>
                </a:solidFill>
                <a:cs typeface="Calibri"/>
              </a:rPr>
              <a:t> </a:t>
            </a:r>
            <a:r>
              <a:rPr lang="en-US" sz="2800" b="1" spc="-90" dirty="0">
                <a:solidFill>
                  <a:srgbClr val="04607A"/>
                </a:solidFill>
                <a:cs typeface="Calibri"/>
              </a:rPr>
              <a:t>Terms</a:t>
            </a:r>
            <a:r>
              <a:rPr lang="en-US" sz="2800" b="1" spc="-15" dirty="0">
                <a:solidFill>
                  <a:srgbClr val="04607A"/>
                </a:solidFill>
                <a:cs typeface="Calibri"/>
              </a:rPr>
              <a:t> </a:t>
            </a:r>
            <a:r>
              <a:rPr lang="en-US" sz="2800" b="1" dirty="0">
                <a:solidFill>
                  <a:srgbClr val="04607A"/>
                </a:solidFill>
                <a:cs typeface="Calibri"/>
              </a:rPr>
              <a:t>of</a:t>
            </a:r>
            <a:r>
              <a:rPr lang="en-US" sz="2800" b="1" spc="-15" dirty="0">
                <a:solidFill>
                  <a:srgbClr val="04607A"/>
                </a:solidFill>
                <a:cs typeface="Calibri"/>
              </a:rPr>
              <a:t> </a:t>
            </a:r>
            <a:r>
              <a:rPr lang="en-US" sz="2800" b="1" spc="-10" dirty="0">
                <a:solidFill>
                  <a:srgbClr val="04607A"/>
                </a:solidFill>
                <a:cs typeface="Calibri"/>
              </a:rPr>
              <a:t>Sets</a:t>
            </a:r>
          </a:p>
          <a:p>
            <a:pPr marL="61594" marR="17780" indent="-36830" algn="ctr">
              <a:lnSpc>
                <a:spcPct val="100000"/>
              </a:lnSpc>
              <a:spcBef>
                <a:spcPts val="100"/>
              </a:spcBef>
            </a:pPr>
            <a:endParaRPr lang="en-US" sz="2800" b="1" spc="-20" dirty="0">
              <a:latin typeface="Constantia"/>
              <a:cs typeface="Constantia"/>
            </a:endParaRPr>
          </a:p>
          <a:p>
            <a:pPr marL="299085" marR="271780" indent="-274320">
              <a:lnSpc>
                <a:spcPct val="100000"/>
              </a:lnSpc>
              <a:spcBef>
                <a:spcPts val="95"/>
              </a:spcBef>
              <a:buClr>
                <a:srgbClr val="0AD0D9"/>
              </a:buClr>
              <a:buSzPct val="94230"/>
              <a:buFont typeface="Segoe UI Symbol"/>
              <a:buChar char="⚫"/>
              <a:tabLst>
                <a:tab pos="299720" algn="l"/>
              </a:tabLst>
            </a:pPr>
            <a:r>
              <a:rPr lang="en-US" sz="2400" dirty="0">
                <a:latin typeface="Constantia"/>
                <a:cs typeface="Constantia"/>
              </a:rPr>
              <a:t>If </a:t>
            </a:r>
            <a:r>
              <a:rPr lang="en-US" sz="2400" i="1" dirty="0">
                <a:latin typeface="Constantia"/>
                <a:cs typeface="Constantia"/>
              </a:rPr>
              <a:t>A</a:t>
            </a:r>
            <a:r>
              <a:rPr lang="en-US" sz="2400" baseline="-21021" dirty="0">
                <a:latin typeface="Cambria Math"/>
                <a:cs typeface="Cambria Math"/>
              </a:rPr>
              <a:t>1</a:t>
            </a:r>
            <a:r>
              <a:rPr lang="en-US" sz="2400" dirty="0">
                <a:latin typeface="Cambria Math"/>
                <a:cs typeface="Cambria Math"/>
              </a:rPr>
              <a:t>, </a:t>
            </a:r>
            <a:r>
              <a:rPr lang="en-US" sz="2400" i="1" dirty="0">
                <a:latin typeface="Constantia"/>
                <a:cs typeface="Constantia"/>
              </a:rPr>
              <a:t>A</a:t>
            </a:r>
            <a:r>
              <a:rPr lang="en-US" sz="2400" baseline="-21021" dirty="0">
                <a:latin typeface="Cambria Math"/>
                <a:cs typeface="Cambria Math"/>
              </a:rPr>
              <a:t>2</a:t>
            </a:r>
            <a:r>
              <a:rPr lang="en-US" sz="2400" dirty="0">
                <a:latin typeface="Cambria Math"/>
                <a:cs typeface="Cambria Math"/>
              </a:rPr>
              <a:t>, </a:t>
            </a:r>
            <a:r>
              <a:rPr lang="en-US" sz="2400" spc="-5" dirty="0">
                <a:latin typeface="Constantia"/>
                <a:cs typeface="Constantia"/>
              </a:rPr>
              <a:t>… </a:t>
            </a:r>
            <a:r>
              <a:rPr lang="en-US" sz="2400" spc="-5" dirty="0">
                <a:latin typeface="Cambria Math"/>
                <a:cs typeface="Cambria Math"/>
              </a:rPr>
              <a:t>, </a:t>
            </a:r>
            <a:r>
              <a:rPr lang="en-US" sz="2400" i="1" spc="5" dirty="0">
                <a:latin typeface="Constantia"/>
                <a:cs typeface="Constantia"/>
              </a:rPr>
              <a:t>A</a:t>
            </a:r>
            <a:r>
              <a:rPr lang="en-US" sz="2400" i="1" spc="7" baseline="-21021" dirty="0">
                <a:latin typeface="Constantia"/>
                <a:cs typeface="Constantia"/>
              </a:rPr>
              <a:t>m </a:t>
            </a:r>
            <a:r>
              <a:rPr lang="en-US" sz="2400" spc="-15" dirty="0">
                <a:latin typeface="Constantia"/>
                <a:cs typeface="Constantia"/>
              </a:rPr>
              <a:t>are </a:t>
            </a:r>
            <a:r>
              <a:rPr lang="en-US" sz="2400" spc="-5" dirty="0">
                <a:latin typeface="Constantia"/>
                <a:cs typeface="Constantia"/>
              </a:rPr>
              <a:t>finite sets, then the number </a:t>
            </a:r>
            <a:r>
              <a:rPr lang="en-US" sz="2400" dirty="0">
                <a:latin typeface="Constantia"/>
                <a:cs typeface="Constantia"/>
              </a:rPr>
              <a:t>of </a:t>
            </a:r>
            <a:r>
              <a:rPr lang="en-US" sz="2400" spc="5" dirty="0">
                <a:latin typeface="Constantia"/>
                <a:cs typeface="Constantia"/>
              </a:rPr>
              <a:t> </a:t>
            </a:r>
            <a:r>
              <a:rPr lang="en-US" sz="2400" dirty="0">
                <a:latin typeface="Constantia"/>
                <a:cs typeface="Constantia"/>
              </a:rPr>
              <a:t>elements</a:t>
            </a:r>
            <a:r>
              <a:rPr lang="en-US" sz="2400" spc="-75" dirty="0">
                <a:latin typeface="Constantia"/>
                <a:cs typeface="Constantia"/>
              </a:rPr>
              <a:t> </a:t>
            </a:r>
            <a:r>
              <a:rPr lang="en-US" sz="2400" spc="-5" dirty="0">
                <a:latin typeface="Constantia"/>
                <a:cs typeface="Constantia"/>
              </a:rPr>
              <a:t>in</a:t>
            </a:r>
            <a:r>
              <a:rPr lang="en-US" sz="2400" spc="-65" dirty="0">
                <a:latin typeface="Constantia"/>
                <a:cs typeface="Constantia"/>
              </a:rPr>
              <a:t> </a:t>
            </a:r>
            <a:r>
              <a:rPr lang="en-US" sz="2400" dirty="0">
                <a:latin typeface="Constantia"/>
                <a:cs typeface="Constantia"/>
              </a:rPr>
              <a:t>the</a:t>
            </a:r>
            <a:r>
              <a:rPr lang="en-US" sz="2400" spc="-75" dirty="0">
                <a:latin typeface="Constantia"/>
                <a:cs typeface="Constantia"/>
              </a:rPr>
              <a:t> </a:t>
            </a:r>
            <a:r>
              <a:rPr lang="en-US" sz="2400" spc="-5" dirty="0">
                <a:latin typeface="Constantia"/>
                <a:cs typeface="Constantia"/>
              </a:rPr>
              <a:t>Cartesian</a:t>
            </a:r>
            <a:r>
              <a:rPr lang="en-US" sz="2400" spc="-70" dirty="0">
                <a:latin typeface="Constantia"/>
                <a:cs typeface="Constantia"/>
              </a:rPr>
              <a:t> </a:t>
            </a:r>
            <a:r>
              <a:rPr lang="en-US" sz="2400" spc="-5" dirty="0">
                <a:latin typeface="Constantia"/>
                <a:cs typeface="Constantia"/>
              </a:rPr>
              <a:t>product</a:t>
            </a:r>
            <a:r>
              <a:rPr lang="en-US" sz="2400" spc="-155" dirty="0">
                <a:latin typeface="Constantia"/>
                <a:cs typeface="Constantia"/>
              </a:rPr>
              <a:t> </a:t>
            </a:r>
            <a:r>
              <a:rPr lang="en-US" sz="2400" dirty="0">
                <a:latin typeface="Constantia"/>
                <a:cs typeface="Constantia"/>
              </a:rPr>
              <a:t>of</a:t>
            </a:r>
            <a:r>
              <a:rPr lang="en-US" sz="2400" spc="15" dirty="0">
                <a:latin typeface="Constantia"/>
                <a:cs typeface="Constantia"/>
              </a:rPr>
              <a:t> </a:t>
            </a:r>
            <a:r>
              <a:rPr lang="en-US" sz="2400" dirty="0">
                <a:latin typeface="Constantia"/>
                <a:cs typeface="Constantia"/>
              </a:rPr>
              <a:t>these</a:t>
            </a:r>
            <a:r>
              <a:rPr lang="en-US" sz="2400" spc="-120" dirty="0">
                <a:latin typeface="Constantia"/>
                <a:cs typeface="Constantia"/>
              </a:rPr>
              <a:t> </a:t>
            </a:r>
            <a:r>
              <a:rPr lang="en-US" sz="2400" dirty="0">
                <a:latin typeface="Constantia"/>
                <a:cs typeface="Constantia"/>
              </a:rPr>
              <a:t>sets</a:t>
            </a:r>
            <a:r>
              <a:rPr lang="en-US" sz="2400" spc="-70" dirty="0">
                <a:latin typeface="Constantia"/>
                <a:cs typeface="Constantia"/>
              </a:rPr>
              <a:t> </a:t>
            </a:r>
            <a:r>
              <a:rPr lang="en-US" sz="2400" spc="-5" dirty="0">
                <a:latin typeface="Constantia"/>
                <a:cs typeface="Constantia"/>
              </a:rPr>
              <a:t>is</a:t>
            </a:r>
            <a:r>
              <a:rPr lang="en-US" sz="2400" spc="-75" dirty="0">
                <a:latin typeface="Constantia"/>
                <a:cs typeface="Constantia"/>
              </a:rPr>
              <a:t> </a:t>
            </a:r>
            <a:r>
              <a:rPr lang="en-US" sz="2400" dirty="0">
                <a:latin typeface="Constantia"/>
                <a:cs typeface="Constantia"/>
              </a:rPr>
              <a:t>the </a:t>
            </a:r>
            <a:r>
              <a:rPr lang="en-US" sz="2400" spc="-635" dirty="0">
                <a:latin typeface="Constantia"/>
                <a:cs typeface="Constantia"/>
              </a:rPr>
              <a:t> </a:t>
            </a:r>
            <a:r>
              <a:rPr lang="en-US" sz="2400" dirty="0">
                <a:latin typeface="Constantia"/>
                <a:cs typeface="Constantia"/>
              </a:rPr>
              <a:t>p</a:t>
            </a:r>
            <a:r>
              <a:rPr lang="en-US" sz="2400" spc="-40" dirty="0">
                <a:latin typeface="Constantia"/>
                <a:cs typeface="Constantia"/>
              </a:rPr>
              <a:t>r</a:t>
            </a:r>
            <a:r>
              <a:rPr lang="en-US" sz="2400" dirty="0">
                <a:latin typeface="Constantia"/>
                <a:cs typeface="Constantia"/>
              </a:rPr>
              <a:t>od</a:t>
            </a:r>
            <a:r>
              <a:rPr lang="en-US" sz="2400" spc="5" dirty="0">
                <a:latin typeface="Constantia"/>
                <a:cs typeface="Constantia"/>
              </a:rPr>
              <a:t>u</a:t>
            </a:r>
            <a:r>
              <a:rPr lang="en-US" sz="2400" spc="-5" dirty="0">
                <a:latin typeface="Constantia"/>
                <a:cs typeface="Constantia"/>
              </a:rPr>
              <a:t>c</a:t>
            </a:r>
            <a:r>
              <a:rPr lang="en-US" sz="2400" dirty="0">
                <a:latin typeface="Constantia"/>
                <a:cs typeface="Constantia"/>
              </a:rPr>
              <a:t>t</a:t>
            </a:r>
            <a:r>
              <a:rPr lang="en-US" sz="2400" spc="-155" dirty="0">
                <a:latin typeface="Constantia"/>
                <a:cs typeface="Constantia"/>
              </a:rPr>
              <a:t> </a:t>
            </a:r>
            <a:r>
              <a:rPr lang="en-US" sz="2400" dirty="0">
                <a:latin typeface="Constantia"/>
                <a:cs typeface="Constantia"/>
              </a:rPr>
              <a:t>of</a:t>
            </a:r>
            <a:r>
              <a:rPr lang="en-US" sz="2400" spc="30" dirty="0">
                <a:latin typeface="Constantia"/>
                <a:cs typeface="Constantia"/>
              </a:rPr>
              <a:t> </a:t>
            </a:r>
            <a:r>
              <a:rPr lang="en-US" sz="2400" spc="-5" dirty="0">
                <a:latin typeface="Constantia"/>
                <a:cs typeface="Constantia"/>
              </a:rPr>
              <a:t>t</a:t>
            </a:r>
            <a:r>
              <a:rPr lang="en-US" sz="2400" spc="5" dirty="0">
                <a:latin typeface="Constantia"/>
                <a:cs typeface="Constantia"/>
              </a:rPr>
              <a:t>h</a:t>
            </a:r>
            <a:r>
              <a:rPr lang="en-US" sz="2400" dirty="0">
                <a:latin typeface="Constantia"/>
                <a:cs typeface="Constantia"/>
              </a:rPr>
              <a:t>e</a:t>
            </a:r>
            <a:r>
              <a:rPr lang="en-US" sz="2400" spc="-75" dirty="0">
                <a:latin typeface="Constantia"/>
                <a:cs typeface="Constantia"/>
              </a:rPr>
              <a:t> </a:t>
            </a:r>
            <a:r>
              <a:rPr lang="en-US" sz="2400" spc="-5" dirty="0">
                <a:latin typeface="Constantia"/>
                <a:cs typeface="Constantia"/>
              </a:rPr>
              <a:t>nu</a:t>
            </a:r>
            <a:r>
              <a:rPr lang="en-US" sz="2400" spc="5" dirty="0">
                <a:latin typeface="Constantia"/>
                <a:cs typeface="Constantia"/>
              </a:rPr>
              <a:t>m</a:t>
            </a:r>
            <a:r>
              <a:rPr lang="en-US" sz="2400" spc="-5" dirty="0">
                <a:latin typeface="Constantia"/>
                <a:cs typeface="Constantia"/>
              </a:rPr>
              <a:t>be</a:t>
            </a:r>
            <a:r>
              <a:rPr lang="en-US" sz="2400" dirty="0">
                <a:latin typeface="Constantia"/>
                <a:cs typeface="Constantia"/>
              </a:rPr>
              <a:t>r</a:t>
            </a:r>
            <a:r>
              <a:rPr lang="en-US" sz="2400" spc="-165" dirty="0">
                <a:latin typeface="Constantia"/>
                <a:cs typeface="Constantia"/>
              </a:rPr>
              <a:t> </a:t>
            </a:r>
            <a:r>
              <a:rPr lang="en-US" sz="2400" dirty="0">
                <a:latin typeface="Constantia"/>
                <a:cs typeface="Constantia"/>
              </a:rPr>
              <a:t>of</a:t>
            </a:r>
            <a:r>
              <a:rPr lang="en-US" sz="2400" spc="-10" dirty="0">
                <a:latin typeface="Constantia"/>
                <a:cs typeface="Constantia"/>
              </a:rPr>
              <a:t> </a:t>
            </a:r>
            <a:r>
              <a:rPr lang="en-US" sz="2400" dirty="0">
                <a:latin typeface="Constantia"/>
                <a:cs typeface="Constantia"/>
              </a:rPr>
              <a:t>el</a:t>
            </a:r>
            <a:r>
              <a:rPr lang="en-US" sz="2400" spc="5" dirty="0">
                <a:latin typeface="Constantia"/>
                <a:cs typeface="Constantia"/>
              </a:rPr>
              <a:t>e</a:t>
            </a:r>
            <a:r>
              <a:rPr lang="en-US" sz="2400" spc="-5" dirty="0">
                <a:latin typeface="Constantia"/>
                <a:cs typeface="Constantia"/>
              </a:rPr>
              <a:t>men</a:t>
            </a:r>
            <a:r>
              <a:rPr lang="en-US" sz="2400" spc="5" dirty="0">
                <a:latin typeface="Constantia"/>
                <a:cs typeface="Constantia"/>
              </a:rPr>
              <a:t>t</a:t>
            </a:r>
            <a:r>
              <a:rPr lang="en-US" sz="2400" dirty="0">
                <a:latin typeface="Constantia"/>
                <a:cs typeface="Constantia"/>
              </a:rPr>
              <a:t>s</a:t>
            </a:r>
            <a:r>
              <a:rPr lang="en-US" sz="2400" spc="-145" dirty="0">
                <a:latin typeface="Constantia"/>
                <a:cs typeface="Constantia"/>
              </a:rPr>
              <a:t> </a:t>
            </a:r>
            <a:r>
              <a:rPr lang="en-US" sz="2400" dirty="0">
                <a:latin typeface="Constantia"/>
                <a:cs typeface="Constantia"/>
              </a:rPr>
              <a:t>of</a:t>
            </a:r>
            <a:r>
              <a:rPr lang="en-US" sz="2400" spc="-10" dirty="0">
                <a:latin typeface="Constantia"/>
                <a:cs typeface="Constantia"/>
              </a:rPr>
              <a:t> </a:t>
            </a:r>
            <a:r>
              <a:rPr lang="en-US" sz="2400" dirty="0">
                <a:latin typeface="Constantia"/>
                <a:cs typeface="Constantia"/>
              </a:rPr>
              <a:t>each</a:t>
            </a:r>
            <a:r>
              <a:rPr lang="en-US" sz="2400" spc="-80" dirty="0">
                <a:latin typeface="Constantia"/>
                <a:cs typeface="Constantia"/>
              </a:rPr>
              <a:t> </a:t>
            </a:r>
            <a:r>
              <a:rPr lang="en-US" sz="2400" dirty="0">
                <a:latin typeface="Constantia"/>
                <a:cs typeface="Constantia"/>
              </a:rPr>
              <a:t>se</a:t>
            </a:r>
            <a:r>
              <a:rPr lang="en-US" sz="2400" spc="10" dirty="0">
                <a:latin typeface="Constantia"/>
                <a:cs typeface="Constantia"/>
              </a:rPr>
              <a:t>t</a:t>
            </a:r>
            <a:r>
              <a:rPr lang="en-US" sz="2400" dirty="0">
                <a:latin typeface="Constantia"/>
                <a:cs typeface="Constantia"/>
              </a:rPr>
              <a:t>.</a:t>
            </a:r>
          </a:p>
          <a:p>
            <a:pPr marL="299085" marR="17780" indent="-274320">
              <a:lnSpc>
                <a:spcPct val="100000"/>
              </a:lnSpc>
              <a:spcBef>
                <a:spcPts val="620"/>
              </a:spcBef>
              <a:buClr>
                <a:srgbClr val="0AD0D9"/>
              </a:buClr>
              <a:buSzPct val="94230"/>
              <a:buFont typeface="Segoe UI Symbol"/>
              <a:buChar char="⚫"/>
              <a:tabLst>
                <a:tab pos="299720" algn="l"/>
              </a:tabLst>
            </a:pPr>
            <a:r>
              <a:rPr lang="en-US" sz="2400" spc="-5" dirty="0">
                <a:latin typeface="Constantia"/>
                <a:cs typeface="Constantia"/>
              </a:rPr>
              <a:t>The </a:t>
            </a:r>
            <a:r>
              <a:rPr lang="en-US" sz="2400" dirty="0">
                <a:latin typeface="Constantia"/>
                <a:cs typeface="Constantia"/>
              </a:rPr>
              <a:t>task of </a:t>
            </a:r>
            <a:r>
              <a:rPr lang="en-US" sz="2400" spc="-5" dirty="0">
                <a:latin typeface="Constantia"/>
                <a:cs typeface="Constantia"/>
              </a:rPr>
              <a:t>choosing </a:t>
            </a:r>
            <a:r>
              <a:rPr lang="en-US" sz="2400" dirty="0">
                <a:latin typeface="Constantia"/>
                <a:cs typeface="Constantia"/>
              </a:rPr>
              <a:t>an element </a:t>
            </a:r>
            <a:r>
              <a:rPr lang="en-US" sz="2400" spc="-5" dirty="0">
                <a:latin typeface="Constantia"/>
                <a:cs typeface="Constantia"/>
              </a:rPr>
              <a:t>in </a:t>
            </a:r>
            <a:r>
              <a:rPr lang="en-US" sz="2400" dirty="0">
                <a:latin typeface="Constantia"/>
                <a:cs typeface="Constantia"/>
              </a:rPr>
              <a:t>the </a:t>
            </a:r>
            <a:r>
              <a:rPr lang="en-US" sz="2400" spc="-5" dirty="0">
                <a:latin typeface="Constantia"/>
                <a:cs typeface="Constantia"/>
              </a:rPr>
              <a:t>Cartesian </a:t>
            </a:r>
            <a:r>
              <a:rPr lang="en-US" sz="2400" dirty="0">
                <a:latin typeface="Constantia"/>
                <a:cs typeface="Constantia"/>
              </a:rPr>
              <a:t> </a:t>
            </a:r>
            <a:r>
              <a:rPr lang="en-US" sz="2400" spc="-5" dirty="0">
                <a:latin typeface="Constantia"/>
                <a:cs typeface="Constantia"/>
              </a:rPr>
              <a:t>product </a:t>
            </a:r>
            <a:r>
              <a:rPr lang="en-US" sz="2400" i="1" dirty="0">
                <a:latin typeface="Constantia"/>
                <a:cs typeface="Constantia"/>
              </a:rPr>
              <a:t>A</a:t>
            </a:r>
            <a:r>
              <a:rPr lang="en-US" sz="2400" baseline="-21021" dirty="0">
                <a:latin typeface="Cambria Math"/>
                <a:cs typeface="Cambria Math"/>
              </a:rPr>
              <a:t>1 </a:t>
            </a:r>
            <a:r>
              <a:rPr lang="en-US" sz="2400" spc="-5" dirty="0">
                <a:latin typeface="Cambria Math"/>
                <a:cs typeface="Cambria Math"/>
              </a:rPr>
              <a:t>⨉ </a:t>
            </a:r>
            <a:r>
              <a:rPr lang="en-US" sz="2400" i="1" spc="5" dirty="0">
                <a:latin typeface="Constantia"/>
                <a:cs typeface="Constantia"/>
              </a:rPr>
              <a:t>A</a:t>
            </a:r>
            <a:r>
              <a:rPr lang="en-US" sz="2400" spc="7" baseline="-21021" dirty="0">
                <a:latin typeface="Cambria Math"/>
                <a:cs typeface="Cambria Math"/>
              </a:rPr>
              <a:t>2 </a:t>
            </a:r>
            <a:r>
              <a:rPr lang="en-US" sz="2400" spc="-5" dirty="0">
                <a:latin typeface="Cambria Math"/>
                <a:cs typeface="Cambria Math"/>
              </a:rPr>
              <a:t>⨉ ∙∙∙ ⨉ </a:t>
            </a:r>
            <a:r>
              <a:rPr lang="en-US" sz="2400" i="1" spc="5" dirty="0">
                <a:latin typeface="Constantia"/>
                <a:cs typeface="Constantia"/>
              </a:rPr>
              <a:t>A</a:t>
            </a:r>
            <a:r>
              <a:rPr lang="en-US" sz="2400" i="1" spc="7" baseline="-21021" dirty="0">
                <a:latin typeface="Constantia"/>
                <a:cs typeface="Constantia"/>
              </a:rPr>
              <a:t>m</a:t>
            </a:r>
            <a:r>
              <a:rPr lang="en-US" sz="2400" i="1" spc="15" baseline="-21021" dirty="0">
                <a:latin typeface="Constantia"/>
                <a:cs typeface="Constantia"/>
              </a:rPr>
              <a:t> </a:t>
            </a:r>
            <a:r>
              <a:rPr lang="en-US" sz="2400" spc="-5" dirty="0">
                <a:latin typeface="Constantia"/>
                <a:cs typeface="Constantia"/>
              </a:rPr>
              <a:t>is done </a:t>
            </a:r>
            <a:r>
              <a:rPr lang="en-US" sz="2400" spc="-20" dirty="0">
                <a:latin typeface="Constantia"/>
                <a:cs typeface="Constantia"/>
              </a:rPr>
              <a:t>by </a:t>
            </a:r>
            <a:r>
              <a:rPr lang="en-US" sz="2400" spc="-10" dirty="0">
                <a:latin typeface="Constantia"/>
                <a:cs typeface="Constantia"/>
              </a:rPr>
              <a:t>choosing </a:t>
            </a:r>
            <a:r>
              <a:rPr lang="en-US" sz="2400" spc="-5" dirty="0">
                <a:latin typeface="Constantia"/>
                <a:cs typeface="Constantia"/>
              </a:rPr>
              <a:t>an </a:t>
            </a:r>
            <a:r>
              <a:rPr lang="en-US" sz="2400" dirty="0">
                <a:latin typeface="Constantia"/>
                <a:cs typeface="Constantia"/>
              </a:rPr>
              <a:t> </a:t>
            </a:r>
            <a:r>
              <a:rPr lang="en-US" sz="2400" spc="-5" dirty="0">
                <a:latin typeface="Constantia"/>
                <a:cs typeface="Constantia"/>
              </a:rPr>
              <a:t>element</a:t>
            </a:r>
            <a:r>
              <a:rPr lang="en-US" sz="2400" spc="-85" dirty="0">
                <a:latin typeface="Constantia"/>
                <a:cs typeface="Constantia"/>
              </a:rPr>
              <a:t> </a:t>
            </a:r>
            <a:r>
              <a:rPr lang="en-US" sz="2400" spc="-5" dirty="0">
                <a:latin typeface="Constantia"/>
                <a:cs typeface="Constantia"/>
              </a:rPr>
              <a:t>in</a:t>
            </a:r>
            <a:r>
              <a:rPr lang="en-US" sz="2400" spc="-60" dirty="0">
                <a:latin typeface="Constantia"/>
                <a:cs typeface="Constantia"/>
              </a:rPr>
              <a:t> </a:t>
            </a:r>
            <a:r>
              <a:rPr lang="en-US" sz="2400" i="1" dirty="0">
                <a:latin typeface="Constantia"/>
                <a:cs typeface="Constantia"/>
              </a:rPr>
              <a:t>A</a:t>
            </a:r>
            <a:r>
              <a:rPr lang="en-US" sz="2400" baseline="-21021" dirty="0">
                <a:latin typeface="Cambria Math"/>
                <a:cs typeface="Cambria Math"/>
              </a:rPr>
              <a:t>1</a:t>
            </a:r>
            <a:r>
              <a:rPr lang="en-US" sz="2400" dirty="0">
                <a:latin typeface="Cambria Math"/>
                <a:cs typeface="Cambria Math"/>
              </a:rPr>
              <a:t>,</a:t>
            </a:r>
            <a:r>
              <a:rPr lang="en-US" sz="2400" spc="10" dirty="0">
                <a:latin typeface="Cambria Math"/>
                <a:cs typeface="Cambria Math"/>
              </a:rPr>
              <a:t> </a:t>
            </a:r>
            <a:r>
              <a:rPr lang="en-US" sz="2400" spc="-5" dirty="0">
                <a:latin typeface="Constantia"/>
                <a:cs typeface="Constantia"/>
              </a:rPr>
              <a:t>an</a:t>
            </a:r>
            <a:r>
              <a:rPr lang="en-US" sz="2400" spc="-110" dirty="0">
                <a:latin typeface="Constantia"/>
                <a:cs typeface="Constantia"/>
              </a:rPr>
              <a:t> </a:t>
            </a:r>
            <a:r>
              <a:rPr lang="en-US" sz="2400" spc="-5" dirty="0">
                <a:latin typeface="Constantia"/>
                <a:cs typeface="Constantia"/>
              </a:rPr>
              <a:t>element</a:t>
            </a:r>
            <a:r>
              <a:rPr lang="en-US" sz="2400" spc="-80" dirty="0">
                <a:latin typeface="Constantia"/>
                <a:cs typeface="Constantia"/>
              </a:rPr>
              <a:t> </a:t>
            </a:r>
            <a:r>
              <a:rPr lang="en-US" sz="2400" spc="-5" dirty="0">
                <a:latin typeface="Constantia"/>
                <a:cs typeface="Constantia"/>
              </a:rPr>
              <a:t>in</a:t>
            </a:r>
            <a:r>
              <a:rPr lang="en-US" sz="2400" spc="-100" dirty="0">
                <a:latin typeface="Constantia"/>
                <a:cs typeface="Constantia"/>
              </a:rPr>
              <a:t> </a:t>
            </a:r>
            <a:r>
              <a:rPr lang="en-US" sz="2400" i="1" dirty="0">
                <a:latin typeface="Constantia"/>
                <a:cs typeface="Constantia"/>
              </a:rPr>
              <a:t>A</a:t>
            </a:r>
            <a:r>
              <a:rPr lang="en-US" sz="2400" baseline="-21021" dirty="0">
                <a:latin typeface="Cambria Math"/>
                <a:cs typeface="Cambria Math"/>
              </a:rPr>
              <a:t>2</a:t>
            </a:r>
            <a:r>
              <a:rPr lang="en-US" sz="2400" spc="315" baseline="-21021" dirty="0">
                <a:latin typeface="Cambria Math"/>
                <a:cs typeface="Cambria Math"/>
              </a:rPr>
              <a:t> </a:t>
            </a:r>
            <a:r>
              <a:rPr lang="en-US" sz="2400" spc="-5" dirty="0">
                <a:latin typeface="Cambria Math"/>
                <a:cs typeface="Cambria Math"/>
              </a:rPr>
              <a:t>, </a:t>
            </a:r>
            <a:r>
              <a:rPr lang="en-US" sz="2400" spc="-5" dirty="0">
                <a:latin typeface="Constantia"/>
                <a:cs typeface="Constantia"/>
              </a:rPr>
              <a:t>…</a:t>
            </a:r>
            <a:r>
              <a:rPr lang="en-US" sz="2400" spc="-5" dirty="0">
                <a:latin typeface="Cambria Math"/>
                <a:cs typeface="Cambria Math"/>
              </a:rPr>
              <a:t>,</a:t>
            </a:r>
            <a:r>
              <a:rPr lang="en-US" sz="2400" spc="5" dirty="0">
                <a:latin typeface="Cambria Math"/>
                <a:cs typeface="Cambria Math"/>
              </a:rPr>
              <a:t> </a:t>
            </a:r>
            <a:r>
              <a:rPr lang="en-US" sz="2400" spc="-10" dirty="0">
                <a:latin typeface="Cambria Math"/>
                <a:cs typeface="Cambria Math"/>
              </a:rPr>
              <a:t>and</a:t>
            </a:r>
            <a:r>
              <a:rPr lang="en-US" sz="2400" spc="-5" dirty="0">
                <a:latin typeface="Cambria Math"/>
                <a:cs typeface="Cambria Math"/>
              </a:rPr>
              <a:t> an</a:t>
            </a:r>
            <a:r>
              <a:rPr lang="en-US" sz="2400" spc="-20" dirty="0">
                <a:latin typeface="Cambria Math"/>
                <a:cs typeface="Cambria Math"/>
              </a:rPr>
              <a:t> </a:t>
            </a:r>
            <a:r>
              <a:rPr lang="en-US" sz="2400" spc="-5" dirty="0">
                <a:latin typeface="Cambria Math"/>
                <a:cs typeface="Cambria Math"/>
              </a:rPr>
              <a:t>element </a:t>
            </a:r>
            <a:r>
              <a:rPr lang="en-US" sz="2400" spc="-600" dirty="0">
                <a:latin typeface="Cambria Math"/>
                <a:cs typeface="Cambria Math"/>
              </a:rPr>
              <a:t> </a:t>
            </a:r>
            <a:r>
              <a:rPr lang="en-US" sz="2400" spc="-5" dirty="0">
                <a:latin typeface="Cambria Math"/>
                <a:cs typeface="Cambria Math"/>
              </a:rPr>
              <a:t>in</a:t>
            </a:r>
            <a:r>
              <a:rPr lang="en-US" sz="2400" spc="-10" dirty="0">
                <a:latin typeface="Cambria Math"/>
                <a:cs typeface="Cambria Math"/>
              </a:rPr>
              <a:t> </a:t>
            </a:r>
            <a:r>
              <a:rPr lang="en-US" sz="2400" i="1" dirty="0">
                <a:latin typeface="Constantia"/>
                <a:cs typeface="Constantia"/>
              </a:rPr>
              <a:t>A</a:t>
            </a:r>
            <a:r>
              <a:rPr lang="en-US" sz="2400" i="1" baseline="-21021" dirty="0">
                <a:latin typeface="Constantia"/>
                <a:cs typeface="Constantia"/>
              </a:rPr>
              <a:t>m</a:t>
            </a:r>
            <a:r>
              <a:rPr lang="en-US" sz="2400" dirty="0">
                <a:latin typeface="Cambria Math"/>
                <a:cs typeface="Cambria Math"/>
              </a:rPr>
              <a:t>.</a:t>
            </a:r>
          </a:p>
          <a:p>
            <a:pPr marL="299720" indent="-274320">
              <a:lnSpc>
                <a:spcPts val="2935"/>
              </a:lnSpc>
              <a:spcBef>
                <a:spcPts val="630"/>
              </a:spcBef>
              <a:buClr>
                <a:srgbClr val="0AD0D9"/>
              </a:buClr>
              <a:buSzPct val="94230"/>
              <a:buFont typeface="Segoe UI Symbol"/>
              <a:buChar char="⚫"/>
              <a:tabLst>
                <a:tab pos="299720" algn="l"/>
              </a:tabLst>
            </a:pPr>
            <a:r>
              <a:rPr lang="en-US" sz="2400" dirty="0">
                <a:latin typeface="Constantia"/>
                <a:cs typeface="Constantia"/>
              </a:rPr>
              <a:t>By</a:t>
            </a:r>
            <a:r>
              <a:rPr lang="en-US" sz="2400" spc="-105" dirty="0">
                <a:latin typeface="Constantia"/>
                <a:cs typeface="Constantia"/>
              </a:rPr>
              <a:t> </a:t>
            </a:r>
            <a:r>
              <a:rPr lang="en-US" sz="2400" dirty="0">
                <a:latin typeface="Constantia"/>
                <a:cs typeface="Constantia"/>
              </a:rPr>
              <a:t>the</a:t>
            </a:r>
            <a:r>
              <a:rPr lang="en-US" sz="2400" spc="-114" dirty="0">
                <a:latin typeface="Constantia"/>
                <a:cs typeface="Constantia"/>
              </a:rPr>
              <a:t> </a:t>
            </a:r>
            <a:r>
              <a:rPr lang="en-US" sz="2400" spc="-5" dirty="0">
                <a:latin typeface="Constantia"/>
                <a:cs typeface="Constantia"/>
              </a:rPr>
              <a:t>product</a:t>
            </a:r>
            <a:r>
              <a:rPr lang="en-US" sz="2400" spc="-130" dirty="0">
                <a:latin typeface="Constantia"/>
                <a:cs typeface="Constantia"/>
              </a:rPr>
              <a:t> </a:t>
            </a:r>
            <a:r>
              <a:rPr lang="en-US" sz="2400" dirty="0">
                <a:latin typeface="Constantia"/>
                <a:cs typeface="Constantia"/>
              </a:rPr>
              <a:t>rule,</a:t>
            </a:r>
            <a:r>
              <a:rPr lang="en-US" sz="2400" spc="-20" dirty="0">
                <a:latin typeface="Constantia"/>
                <a:cs typeface="Constantia"/>
              </a:rPr>
              <a:t> </a:t>
            </a:r>
            <a:r>
              <a:rPr lang="en-US" sz="2400" spc="-5" dirty="0">
                <a:latin typeface="Constantia"/>
                <a:cs typeface="Constantia"/>
              </a:rPr>
              <a:t>it</a:t>
            </a:r>
            <a:r>
              <a:rPr lang="en-US" sz="2400" spc="-90" dirty="0">
                <a:latin typeface="Constantia"/>
                <a:cs typeface="Constantia"/>
              </a:rPr>
              <a:t> </a:t>
            </a:r>
            <a:r>
              <a:rPr lang="en-US" sz="2400" spc="-10" dirty="0">
                <a:latin typeface="Constantia"/>
                <a:cs typeface="Constantia"/>
              </a:rPr>
              <a:t>follows</a:t>
            </a:r>
            <a:r>
              <a:rPr lang="en-US" sz="2400" spc="-120" dirty="0">
                <a:latin typeface="Constantia"/>
                <a:cs typeface="Constantia"/>
              </a:rPr>
              <a:t> </a:t>
            </a:r>
            <a:r>
              <a:rPr lang="en-US" sz="2400" dirty="0">
                <a:latin typeface="Constantia"/>
                <a:cs typeface="Constantia"/>
              </a:rPr>
              <a:t>that:</a:t>
            </a:r>
          </a:p>
          <a:p>
            <a:pPr marL="558800">
              <a:lnSpc>
                <a:spcPts val="2695"/>
              </a:lnSpc>
              <a:tabLst>
                <a:tab pos="5001895" algn="l"/>
                <a:tab pos="5358130" algn="l"/>
              </a:tabLst>
            </a:pPr>
            <a:r>
              <a:rPr lang="en-US" sz="2000" spc="-5" dirty="0">
                <a:latin typeface="Constantia"/>
                <a:cs typeface="Constantia"/>
              </a:rPr>
              <a:t>|</a:t>
            </a:r>
            <a:r>
              <a:rPr lang="en-US" sz="2000" i="1" spc="-5" dirty="0">
                <a:latin typeface="Constantia"/>
                <a:cs typeface="Constantia"/>
              </a:rPr>
              <a:t>A</a:t>
            </a:r>
            <a:r>
              <a:rPr lang="en-US" sz="2000" spc="-7" baseline="-20833" dirty="0">
                <a:latin typeface="Cambria Math"/>
                <a:cs typeface="Cambria Math"/>
              </a:rPr>
              <a:t>1</a:t>
            </a:r>
            <a:r>
              <a:rPr lang="en-US" sz="2000" spc="270" baseline="-20833" dirty="0">
                <a:latin typeface="Cambria Math"/>
                <a:cs typeface="Cambria Math"/>
              </a:rPr>
              <a:t> </a:t>
            </a:r>
            <a:r>
              <a:rPr lang="en-US" sz="2000" dirty="0">
                <a:latin typeface="Cambria Math"/>
                <a:cs typeface="Cambria Math"/>
              </a:rPr>
              <a:t>⨉</a:t>
            </a:r>
            <a:r>
              <a:rPr lang="en-US" sz="2000" spc="-5" dirty="0">
                <a:latin typeface="Cambria Math"/>
                <a:cs typeface="Cambria Math"/>
              </a:rPr>
              <a:t> </a:t>
            </a:r>
            <a:r>
              <a:rPr lang="en-US" sz="2000" i="1" spc="-5" dirty="0">
                <a:latin typeface="Constantia"/>
                <a:cs typeface="Constantia"/>
              </a:rPr>
              <a:t>A</a:t>
            </a:r>
            <a:r>
              <a:rPr lang="en-US" sz="2000" spc="-7" baseline="-20833" dirty="0">
                <a:latin typeface="Cambria Math"/>
                <a:cs typeface="Cambria Math"/>
              </a:rPr>
              <a:t>2</a:t>
            </a:r>
            <a:r>
              <a:rPr lang="en-US" sz="2000" spc="270" baseline="-20833" dirty="0">
                <a:latin typeface="Cambria Math"/>
                <a:cs typeface="Cambria Math"/>
              </a:rPr>
              <a:t> </a:t>
            </a:r>
            <a:r>
              <a:rPr lang="en-US" sz="2000" dirty="0">
                <a:latin typeface="Cambria Math"/>
                <a:cs typeface="Cambria Math"/>
              </a:rPr>
              <a:t>⨉ </a:t>
            </a:r>
            <a:r>
              <a:rPr lang="en-US" sz="2000" spc="-5" dirty="0">
                <a:latin typeface="Cambria Math"/>
                <a:cs typeface="Cambria Math"/>
              </a:rPr>
              <a:t>∙∙∙ </a:t>
            </a:r>
            <a:r>
              <a:rPr lang="en-US" sz="2000" dirty="0">
                <a:latin typeface="Cambria Math"/>
                <a:cs typeface="Cambria Math"/>
              </a:rPr>
              <a:t>⨉ </a:t>
            </a:r>
            <a:r>
              <a:rPr lang="en-US" sz="2000" i="1" spc="-5" dirty="0">
                <a:latin typeface="Constantia"/>
                <a:cs typeface="Constantia"/>
              </a:rPr>
              <a:t>A</a:t>
            </a:r>
            <a:r>
              <a:rPr lang="en-US" sz="2000" i="1" spc="-7" baseline="-20833" dirty="0">
                <a:latin typeface="Constantia"/>
                <a:cs typeface="Constantia"/>
              </a:rPr>
              <a:t>m</a:t>
            </a:r>
            <a:r>
              <a:rPr lang="en-US" sz="2000" i="1" spc="337" baseline="-20833" dirty="0">
                <a:latin typeface="Constantia"/>
                <a:cs typeface="Constantia"/>
              </a:rPr>
              <a:t> </a:t>
            </a:r>
            <a:r>
              <a:rPr lang="en-US" sz="2000" dirty="0">
                <a:latin typeface="Constantia"/>
                <a:cs typeface="Constantia"/>
              </a:rPr>
              <a:t>|=</a:t>
            </a:r>
            <a:r>
              <a:rPr lang="en-US" sz="2000" spc="5" dirty="0">
                <a:latin typeface="Constantia"/>
                <a:cs typeface="Constantia"/>
              </a:rPr>
              <a:t> </a:t>
            </a:r>
            <a:r>
              <a:rPr lang="en-US" sz="2000" spc="-5" dirty="0">
                <a:latin typeface="Constantia"/>
                <a:cs typeface="Constantia"/>
              </a:rPr>
              <a:t>|</a:t>
            </a:r>
            <a:r>
              <a:rPr lang="en-US" sz="2000" i="1" spc="-5" dirty="0">
                <a:latin typeface="Constantia"/>
                <a:cs typeface="Constantia"/>
              </a:rPr>
              <a:t>A</a:t>
            </a:r>
            <a:r>
              <a:rPr lang="en-US" sz="2000" spc="-7" baseline="-20833" dirty="0">
                <a:latin typeface="Cambria Math"/>
                <a:cs typeface="Cambria Math"/>
              </a:rPr>
              <a:t>1</a:t>
            </a:r>
            <a:r>
              <a:rPr lang="en-US" sz="2000" spc="-5" dirty="0">
                <a:latin typeface="Constantia"/>
                <a:cs typeface="Constantia"/>
              </a:rPr>
              <a:t>| </a:t>
            </a:r>
            <a:r>
              <a:rPr lang="en-US" sz="2000" dirty="0">
                <a:latin typeface="Cambria Math"/>
                <a:cs typeface="Cambria Math"/>
              </a:rPr>
              <a:t>∙</a:t>
            </a:r>
            <a:r>
              <a:rPr lang="en-US" sz="2000" spc="70" dirty="0">
                <a:latin typeface="Cambria Math"/>
                <a:cs typeface="Cambria Math"/>
              </a:rPr>
              <a:t> </a:t>
            </a:r>
            <a:r>
              <a:rPr lang="en-US" sz="2000" dirty="0">
                <a:latin typeface="Constantia"/>
                <a:cs typeface="Constantia"/>
              </a:rPr>
              <a:t>|</a:t>
            </a:r>
            <a:r>
              <a:rPr lang="en-US" sz="2000" i="1" dirty="0">
                <a:latin typeface="Constantia"/>
                <a:cs typeface="Constantia"/>
              </a:rPr>
              <a:t>A</a:t>
            </a:r>
            <a:r>
              <a:rPr lang="en-US" sz="2000" baseline="-20833" dirty="0">
                <a:latin typeface="Cambria Math"/>
                <a:cs typeface="Cambria Math"/>
              </a:rPr>
              <a:t>2</a:t>
            </a:r>
            <a:r>
              <a:rPr lang="en-US" sz="2000" dirty="0">
                <a:latin typeface="Constantia"/>
                <a:cs typeface="Constantia"/>
              </a:rPr>
              <a:t>|</a:t>
            </a:r>
            <a:r>
              <a:rPr lang="en-US" sz="2000" spc="-70" dirty="0">
                <a:latin typeface="Constantia"/>
                <a:cs typeface="Constantia"/>
              </a:rPr>
              <a:t> </a:t>
            </a:r>
            <a:r>
              <a:rPr lang="en-US" sz="2000" dirty="0">
                <a:latin typeface="Cambria Math"/>
                <a:cs typeface="Cambria Math"/>
              </a:rPr>
              <a:t>∙	</a:t>
            </a:r>
            <a:r>
              <a:rPr lang="en-US" sz="2000" spc="-5" dirty="0">
                <a:latin typeface="Cambria Math"/>
                <a:cs typeface="Cambria Math"/>
              </a:rPr>
              <a:t>∙∙∙	</a:t>
            </a:r>
            <a:r>
              <a:rPr lang="en-US" sz="2000" dirty="0">
                <a:latin typeface="Cambria Math"/>
                <a:cs typeface="Cambria Math"/>
              </a:rPr>
              <a:t>∙</a:t>
            </a:r>
            <a:r>
              <a:rPr lang="en-US" sz="2000" spc="-40" dirty="0">
                <a:latin typeface="Cambria Math"/>
                <a:cs typeface="Cambria Math"/>
              </a:rPr>
              <a:t> </a:t>
            </a:r>
            <a:r>
              <a:rPr lang="en-US" sz="2000" spc="-5" dirty="0">
                <a:latin typeface="Constantia"/>
                <a:cs typeface="Constantia"/>
              </a:rPr>
              <a:t>|</a:t>
            </a:r>
            <a:r>
              <a:rPr lang="en-US" sz="2000" i="1" spc="-5" dirty="0">
                <a:latin typeface="Constantia"/>
                <a:cs typeface="Constantia"/>
              </a:rPr>
              <a:t>A</a:t>
            </a:r>
            <a:r>
              <a:rPr lang="en-US" sz="2000" i="1" spc="-7" baseline="-20833" dirty="0">
                <a:latin typeface="Constantia"/>
                <a:cs typeface="Constantia"/>
              </a:rPr>
              <a:t>m</a:t>
            </a:r>
            <a:r>
              <a:rPr lang="en-US" sz="2000" spc="-5" dirty="0">
                <a:latin typeface="Constantia"/>
                <a:cs typeface="Constantia"/>
              </a:rPr>
              <a:t>|.</a:t>
            </a:r>
            <a:endParaRPr lang="en-US" sz="2000" dirty="0">
              <a:latin typeface="Constantia"/>
              <a:cs typeface="Constantia"/>
            </a:endParaRP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273388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81000" y="20515"/>
            <a:ext cx="6617334" cy="1273810"/>
          </a:xfrm>
          <a:prstGeom prst="rect">
            <a:avLst/>
          </a:prstGeom>
        </p:spPr>
        <p:txBody>
          <a:bodyPr vert="horz" wrap="square" lIns="0" tIns="117475" rIns="0" bIns="0" rtlCol="0">
            <a:spAutoFit/>
          </a:bodyPr>
          <a:lstStyle/>
          <a:p>
            <a:pPr marL="12700">
              <a:lnSpc>
                <a:spcPct val="100000"/>
              </a:lnSpc>
              <a:spcBef>
                <a:spcPts val="925"/>
              </a:spcBef>
              <a:tabLst>
                <a:tab pos="2339975" algn="l"/>
              </a:tabLst>
            </a:pPr>
            <a:r>
              <a:rPr sz="4500" dirty="0">
                <a:solidFill>
                  <a:srgbClr val="04607A"/>
                </a:solidFill>
                <a:latin typeface="Calibri"/>
                <a:cs typeface="Calibri"/>
              </a:rPr>
              <a:t>Using the	Binomial</a:t>
            </a:r>
            <a:r>
              <a:rPr sz="4500" spc="-90" dirty="0">
                <a:solidFill>
                  <a:srgbClr val="04607A"/>
                </a:solidFill>
                <a:latin typeface="Calibri"/>
                <a:cs typeface="Calibri"/>
              </a:rPr>
              <a:t> </a:t>
            </a:r>
            <a:r>
              <a:rPr sz="4500" spc="-10" dirty="0">
                <a:solidFill>
                  <a:srgbClr val="04607A"/>
                </a:solidFill>
                <a:latin typeface="Calibri"/>
                <a:cs typeface="Calibri"/>
              </a:rPr>
              <a:t>Theorem</a:t>
            </a:r>
            <a:endParaRPr sz="4500" dirty="0">
              <a:latin typeface="Calibri"/>
              <a:cs typeface="Calibri"/>
            </a:endParaRPr>
          </a:p>
          <a:p>
            <a:pPr marL="341630">
              <a:lnSpc>
                <a:spcPct val="100000"/>
              </a:lnSpc>
              <a:spcBef>
                <a:spcPts val="480"/>
              </a:spcBef>
            </a:pPr>
            <a:r>
              <a:rPr b="1" spc="-5" dirty="0">
                <a:solidFill>
                  <a:srgbClr val="000000"/>
                </a:solidFill>
                <a:latin typeface="Constantia"/>
                <a:cs typeface="Constantia"/>
              </a:rPr>
              <a:t>Example</a:t>
            </a:r>
            <a:r>
              <a:rPr spc="-5" dirty="0">
                <a:solidFill>
                  <a:srgbClr val="000000"/>
                </a:solidFill>
              </a:rPr>
              <a:t>:</a:t>
            </a:r>
          </a:p>
        </p:txBody>
      </p:sp>
      <p:pic>
        <p:nvPicPr>
          <p:cNvPr id="9" name="object 9"/>
          <p:cNvPicPr/>
          <p:nvPr/>
        </p:nvPicPr>
        <p:blipFill>
          <a:blip r:embed="rId2" cstate="print"/>
          <a:stretch>
            <a:fillRect/>
          </a:stretch>
        </p:blipFill>
        <p:spPr>
          <a:xfrm>
            <a:off x="609600" y="1676400"/>
            <a:ext cx="7315200" cy="3542225"/>
          </a:xfrm>
          <a:prstGeom prst="rect">
            <a:avLst/>
          </a:prstGeom>
        </p:spPr>
      </p:pic>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289588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304800" y="152400"/>
            <a:ext cx="7349490" cy="788670"/>
          </a:xfrm>
          <a:prstGeom prst="rect">
            <a:avLst/>
          </a:prstGeom>
        </p:spPr>
        <p:txBody>
          <a:bodyPr vert="horz" wrap="square" lIns="0" tIns="13335" rIns="0" bIns="0" rtlCol="0">
            <a:spAutoFit/>
          </a:bodyPr>
          <a:lstStyle/>
          <a:p>
            <a:pPr marL="12700">
              <a:lnSpc>
                <a:spcPct val="100000"/>
              </a:lnSpc>
              <a:spcBef>
                <a:spcPts val="105"/>
              </a:spcBef>
            </a:pPr>
            <a:r>
              <a:rPr sz="5000" dirty="0">
                <a:solidFill>
                  <a:srgbClr val="04607A"/>
                </a:solidFill>
                <a:latin typeface="Calibri"/>
                <a:cs typeface="Calibri"/>
              </a:rPr>
              <a:t>Using</a:t>
            </a:r>
            <a:r>
              <a:rPr sz="5000" spc="-40" dirty="0">
                <a:solidFill>
                  <a:srgbClr val="04607A"/>
                </a:solidFill>
                <a:latin typeface="Calibri"/>
                <a:cs typeface="Calibri"/>
              </a:rPr>
              <a:t> </a:t>
            </a:r>
            <a:r>
              <a:rPr sz="5000" dirty="0">
                <a:solidFill>
                  <a:srgbClr val="04607A"/>
                </a:solidFill>
                <a:latin typeface="Calibri"/>
                <a:cs typeface="Calibri"/>
              </a:rPr>
              <a:t>the</a:t>
            </a:r>
            <a:r>
              <a:rPr sz="5000" spc="-10" dirty="0">
                <a:solidFill>
                  <a:srgbClr val="04607A"/>
                </a:solidFill>
                <a:latin typeface="Calibri"/>
                <a:cs typeface="Calibri"/>
              </a:rPr>
              <a:t> </a:t>
            </a:r>
            <a:r>
              <a:rPr sz="5000" dirty="0">
                <a:solidFill>
                  <a:srgbClr val="04607A"/>
                </a:solidFill>
                <a:latin typeface="Calibri"/>
                <a:cs typeface="Calibri"/>
              </a:rPr>
              <a:t>Binomial</a:t>
            </a:r>
            <a:r>
              <a:rPr sz="5000" spc="-25" dirty="0">
                <a:solidFill>
                  <a:srgbClr val="04607A"/>
                </a:solidFill>
                <a:latin typeface="Calibri"/>
                <a:cs typeface="Calibri"/>
              </a:rPr>
              <a:t> </a:t>
            </a:r>
            <a:r>
              <a:rPr sz="5000" spc="-15" dirty="0">
                <a:solidFill>
                  <a:srgbClr val="04607A"/>
                </a:solidFill>
                <a:latin typeface="Calibri"/>
                <a:cs typeface="Calibri"/>
              </a:rPr>
              <a:t>Theorem</a:t>
            </a:r>
            <a:endParaRPr sz="5000" dirty="0">
              <a:latin typeface="Calibri"/>
              <a:cs typeface="Calibri"/>
            </a:endParaRPr>
          </a:p>
        </p:txBody>
      </p:sp>
      <p:pic>
        <p:nvPicPr>
          <p:cNvPr id="9" name="object 9"/>
          <p:cNvPicPr/>
          <p:nvPr/>
        </p:nvPicPr>
        <p:blipFill>
          <a:blip r:embed="rId2" cstate="print"/>
          <a:stretch>
            <a:fillRect/>
          </a:stretch>
        </p:blipFill>
        <p:spPr>
          <a:xfrm>
            <a:off x="609600" y="1066800"/>
            <a:ext cx="7620000" cy="2971800"/>
          </a:xfrm>
          <a:prstGeom prst="rect">
            <a:avLst/>
          </a:prstGeom>
        </p:spPr>
      </p:pic>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203262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228600" y="61659"/>
            <a:ext cx="6617334" cy="711200"/>
          </a:xfrm>
          <a:prstGeom prst="rect">
            <a:avLst/>
          </a:prstGeom>
        </p:spPr>
        <p:txBody>
          <a:bodyPr vert="horz" wrap="square" lIns="0" tIns="12700" rIns="0" bIns="0" rtlCol="0">
            <a:spAutoFit/>
          </a:bodyPr>
          <a:lstStyle/>
          <a:p>
            <a:pPr marL="12700">
              <a:lnSpc>
                <a:spcPct val="100000"/>
              </a:lnSpc>
              <a:spcBef>
                <a:spcPts val="100"/>
              </a:spcBef>
              <a:tabLst>
                <a:tab pos="2339975" algn="l"/>
              </a:tabLst>
            </a:pPr>
            <a:r>
              <a:rPr sz="4500" dirty="0">
                <a:solidFill>
                  <a:srgbClr val="04607A"/>
                </a:solidFill>
                <a:latin typeface="Calibri"/>
                <a:cs typeface="Calibri"/>
              </a:rPr>
              <a:t>Using the	Binomial</a:t>
            </a:r>
            <a:r>
              <a:rPr sz="4500" spc="-90" dirty="0">
                <a:solidFill>
                  <a:srgbClr val="04607A"/>
                </a:solidFill>
                <a:latin typeface="Calibri"/>
                <a:cs typeface="Calibri"/>
              </a:rPr>
              <a:t> </a:t>
            </a:r>
            <a:r>
              <a:rPr sz="4500" spc="-10" dirty="0">
                <a:solidFill>
                  <a:srgbClr val="04607A"/>
                </a:solidFill>
                <a:latin typeface="Calibri"/>
                <a:cs typeface="Calibri"/>
              </a:rPr>
              <a:t>Theorem</a:t>
            </a:r>
            <a:endParaRPr sz="4500" dirty="0">
              <a:latin typeface="Calibri"/>
              <a:cs typeface="Calibri"/>
            </a:endParaRPr>
          </a:p>
        </p:txBody>
      </p:sp>
      <p:sp>
        <p:nvSpPr>
          <p:cNvPr id="9" name="object 9"/>
          <p:cNvSpPr txBox="1"/>
          <p:nvPr/>
        </p:nvSpPr>
        <p:spPr>
          <a:xfrm>
            <a:off x="623887" y="1219200"/>
            <a:ext cx="7743825" cy="3361690"/>
          </a:xfrm>
          <a:prstGeom prst="rect">
            <a:avLst/>
          </a:prstGeom>
        </p:spPr>
        <p:txBody>
          <a:bodyPr vert="horz" wrap="square" lIns="0" tIns="10160" rIns="0" bIns="0" rtlCol="0">
            <a:spAutoFit/>
          </a:bodyPr>
          <a:lstStyle/>
          <a:p>
            <a:pPr marL="105410" marR="789940" indent="-36830">
              <a:lnSpc>
                <a:spcPct val="100800"/>
              </a:lnSpc>
              <a:spcBef>
                <a:spcPts val="80"/>
              </a:spcBef>
            </a:pPr>
            <a:r>
              <a:rPr sz="2600" b="1" spc="-5" dirty="0">
                <a:latin typeface="Constantia"/>
                <a:cs typeface="Constantia"/>
              </a:rPr>
              <a:t>Example</a:t>
            </a:r>
            <a:r>
              <a:rPr sz="2600" spc="-5" dirty="0">
                <a:latin typeface="Constantia"/>
                <a:cs typeface="Constantia"/>
              </a:rPr>
              <a:t>:</a:t>
            </a:r>
            <a:r>
              <a:rPr sz="2600" spc="-85" dirty="0">
                <a:latin typeface="Constantia"/>
                <a:cs typeface="Constantia"/>
              </a:rPr>
              <a:t> </a:t>
            </a:r>
            <a:r>
              <a:rPr sz="2600" dirty="0">
                <a:latin typeface="Constantia"/>
                <a:cs typeface="Constantia"/>
              </a:rPr>
              <a:t>What</a:t>
            </a:r>
            <a:r>
              <a:rPr sz="2600" spc="-80" dirty="0">
                <a:latin typeface="Constantia"/>
                <a:cs typeface="Constantia"/>
              </a:rPr>
              <a:t> </a:t>
            </a:r>
            <a:r>
              <a:rPr sz="2600" spc="-5" dirty="0">
                <a:latin typeface="Constantia"/>
                <a:cs typeface="Constantia"/>
              </a:rPr>
              <a:t>is</a:t>
            </a:r>
            <a:r>
              <a:rPr sz="2600" spc="-85" dirty="0">
                <a:latin typeface="Constantia"/>
                <a:cs typeface="Constantia"/>
              </a:rPr>
              <a:t> </a:t>
            </a:r>
            <a:r>
              <a:rPr sz="2600" spc="-5" dirty="0">
                <a:latin typeface="Constantia"/>
                <a:cs typeface="Constantia"/>
              </a:rPr>
              <a:t>the</a:t>
            </a:r>
            <a:r>
              <a:rPr sz="2600" spc="-130" dirty="0">
                <a:latin typeface="Constantia"/>
                <a:cs typeface="Constantia"/>
              </a:rPr>
              <a:t> </a:t>
            </a:r>
            <a:r>
              <a:rPr sz="2600" spc="-5" dirty="0">
                <a:latin typeface="Constantia"/>
                <a:cs typeface="Constantia"/>
              </a:rPr>
              <a:t>coefficient</a:t>
            </a:r>
            <a:r>
              <a:rPr sz="2600" spc="-135" dirty="0">
                <a:latin typeface="Constantia"/>
                <a:cs typeface="Constantia"/>
              </a:rPr>
              <a:t> </a:t>
            </a:r>
            <a:r>
              <a:rPr sz="2600" dirty="0">
                <a:latin typeface="Constantia"/>
                <a:cs typeface="Constantia"/>
              </a:rPr>
              <a:t>of</a:t>
            </a:r>
            <a:r>
              <a:rPr sz="2600" spc="55" dirty="0">
                <a:latin typeface="Constantia"/>
                <a:cs typeface="Constantia"/>
              </a:rPr>
              <a:t> </a:t>
            </a:r>
            <a:r>
              <a:rPr sz="2600" i="1" spc="10" dirty="0">
                <a:latin typeface="Constantia"/>
                <a:cs typeface="Constantia"/>
              </a:rPr>
              <a:t>x</a:t>
            </a:r>
            <a:r>
              <a:rPr sz="2550" spc="15" baseline="26143" dirty="0">
                <a:latin typeface="Cambria Math"/>
                <a:cs typeface="Cambria Math"/>
              </a:rPr>
              <a:t>12</a:t>
            </a:r>
            <a:r>
              <a:rPr sz="2600" i="1" spc="10" dirty="0">
                <a:latin typeface="Constantia"/>
                <a:cs typeface="Constantia"/>
              </a:rPr>
              <a:t>y</a:t>
            </a:r>
            <a:r>
              <a:rPr sz="2550" spc="15" baseline="26143" dirty="0">
                <a:latin typeface="Cambria Math"/>
                <a:cs typeface="Cambria Math"/>
              </a:rPr>
              <a:t>13</a:t>
            </a:r>
            <a:r>
              <a:rPr sz="2550" spc="419" baseline="26143" dirty="0">
                <a:latin typeface="Cambria Math"/>
                <a:cs typeface="Cambria Math"/>
              </a:rPr>
              <a:t> </a:t>
            </a:r>
            <a:r>
              <a:rPr sz="2600" spc="-5" dirty="0">
                <a:latin typeface="Constantia"/>
                <a:cs typeface="Constantia"/>
              </a:rPr>
              <a:t>in</a:t>
            </a:r>
            <a:r>
              <a:rPr sz="2600" spc="-75" dirty="0">
                <a:latin typeface="Constantia"/>
                <a:cs typeface="Constantia"/>
              </a:rPr>
              <a:t> </a:t>
            </a:r>
            <a:r>
              <a:rPr sz="2600" spc="-5" dirty="0">
                <a:latin typeface="Constantia"/>
                <a:cs typeface="Constantia"/>
              </a:rPr>
              <a:t>the </a:t>
            </a:r>
            <a:r>
              <a:rPr sz="2600" spc="-640" dirty="0">
                <a:latin typeface="Constantia"/>
                <a:cs typeface="Constantia"/>
              </a:rPr>
              <a:t> </a:t>
            </a:r>
            <a:r>
              <a:rPr sz="2600" spc="-5" dirty="0">
                <a:latin typeface="Constantia"/>
                <a:cs typeface="Constantia"/>
              </a:rPr>
              <a:t>expansion</a:t>
            </a:r>
            <a:r>
              <a:rPr sz="2600" spc="-110" dirty="0">
                <a:latin typeface="Constantia"/>
                <a:cs typeface="Constantia"/>
              </a:rPr>
              <a:t> </a:t>
            </a:r>
            <a:r>
              <a:rPr sz="2600" dirty="0">
                <a:latin typeface="Constantia"/>
                <a:cs typeface="Constantia"/>
              </a:rPr>
              <a:t>of</a:t>
            </a:r>
            <a:r>
              <a:rPr sz="2600" spc="40" dirty="0">
                <a:latin typeface="Constantia"/>
                <a:cs typeface="Constantia"/>
              </a:rPr>
              <a:t> </a:t>
            </a:r>
            <a:r>
              <a:rPr sz="2600" spc="-10" dirty="0">
                <a:latin typeface="Constantia"/>
                <a:cs typeface="Constantia"/>
              </a:rPr>
              <a:t>(</a:t>
            </a:r>
            <a:r>
              <a:rPr sz="2600" spc="-10" dirty="0">
                <a:latin typeface="Cambria Math"/>
                <a:cs typeface="Cambria Math"/>
              </a:rPr>
              <a:t>2</a:t>
            </a:r>
            <a:r>
              <a:rPr sz="2600" i="1" spc="-10" dirty="0">
                <a:latin typeface="Constantia"/>
                <a:cs typeface="Constantia"/>
              </a:rPr>
              <a:t>x</a:t>
            </a:r>
            <a:r>
              <a:rPr sz="2600" i="1" spc="35" dirty="0">
                <a:latin typeface="Constantia"/>
                <a:cs typeface="Constantia"/>
              </a:rPr>
              <a:t> </a:t>
            </a:r>
            <a:r>
              <a:rPr sz="2600" dirty="0">
                <a:latin typeface="Cambria Math"/>
                <a:cs typeface="Cambria Math"/>
              </a:rPr>
              <a:t>−</a:t>
            </a:r>
            <a:r>
              <a:rPr sz="2600" spc="70" dirty="0">
                <a:latin typeface="Cambria Math"/>
                <a:cs typeface="Cambria Math"/>
              </a:rPr>
              <a:t> </a:t>
            </a:r>
            <a:r>
              <a:rPr sz="2600" dirty="0">
                <a:latin typeface="Cambria Math"/>
                <a:cs typeface="Cambria Math"/>
              </a:rPr>
              <a:t>3</a:t>
            </a:r>
            <a:r>
              <a:rPr sz="2600" i="1" dirty="0">
                <a:latin typeface="Constantia"/>
                <a:cs typeface="Constantia"/>
              </a:rPr>
              <a:t>y</a:t>
            </a:r>
            <a:r>
              <a:rPr sz="2600" dirty="0">
                <a:latin typeface="Constantia"/>
                <a:cs typeface="Constantia"/>
              </a:rPr>
              <a:t>)</a:t>
            </a:r>
            <a:r>
              <a:rPr sz="2550" baseline="26143" dirty="0">
                <a:latin typeface="Cambria Math"/>
                <a:cs typeface="Cambria Math"/>
              </a:rPr>
              <a:t>25</a:t>
            </a:r>
            <a:r>
              <a:rPr sz="2600" dirty="0">
                <a:latin typeface="Constantia"/>
                <a:cs typeface="Constantia"/>
              </a:rPr>
              <a:t>?</a:t>
            </a:r>
          </a:p>
          <a:p>
            <a:pPr marL="105410" marR="408940" indent="-36830">
              <a:lnSpc>
                <a:spcPts val="3100"/>
              </a:lnSpc>
              <a:spcBef>
                <a:spcPts val="740"/>
              </a:spcBef>
            </a:pPr>
            <a:r>
              <a:rPr sz="2600" b="1" dirty="0">
                <a:latin typeface="Constantia"/>
                <a:cs typeface="Constantia"/>
              </a:rPr>
              <a:t>Solution</a:t>
            </a:r>
            <a:r>
              <a:rPr sz="2600" dirty="0">
                <a:latin typeface="Constantia"/>
                <a:cs typeface="Constantia"/>
              </a:rPr>
              <a:t>:</a:t>
            </a:r>
            <a:r>
              <a:rPr sz="2600" spc="-50" dirty="0">
                <a:latin typeface="Constantia"/>
                <a:cs typeface="Constantia"/>
              </a:rPr>
              <a:t> </a:t>
            </a:r>
            <a:r>
              <a:rPr sz="2600" spc="-95" dirty="0">
                <a:latin typeface="Constantia"/>
                <a:cs typeface="Constantia"/>
              </a:rPr>
              <a:t>We</a:t>
            </a:r>
            <a:r>
              <a:rPr sz="2600" spc="-150" dirty="0">
                <a:latin typeface="Constantia"/>
                <a:cs typeface="Constantia"/>
              </a:rPr>
              <a:t> </a:t>
            </a:r>
            <a:r>
              <a:rPr sz="2600" dirty="0">
                <a:latin typeface="Constantia"/>
                <a:cs typeface="Constantia"/>
              </a:rPr>
              <a:t>view</a:t>
            </a:r>
            <a:r>
              <a:rPr sz="2600" spc="-90" dirty="0">
                <a:latin typeface="Constantia"/>
                <a:cs typeface="Constantia"/>
              </a:rPr>
              <a:t> </a:t>
            </a:r>
            <a:r>
              <a:rPr sz="2600" spc="-5" dirty="0">
                <a:latin typeface="Constantia"/>
                <a:cs typeface="Constantia"/>
              </a:rPr>
              <a:t>the</a:t>
            </a:r>
            <a:r>
              <a:rPr sz="2600" spc="-150" dirty="0">
                <a:latin typeface="Constantia"/>
                <a:cs typeface="Constantia"/>
              </a:rPr>
              <a:t> </a:t>
            </a:r>
            <a:r>
              <a:rPr sz="2600" spc="-10" dirty="0">
                <a:latin typeface="Constantia"/>
                <a:cs typeface="Constantia"/>
              </a:rPr>
              <a:t>expression</a:t>
            </a:r>
            <a:r>
              <a:rPr sz="2600" spc="-105" dirty="0">
                <a:latin typeface="Constantia"/>
                <a:cs typeface="Constantia"/>
              </a:rPr>
              <a:t> </a:t>
            </a:r>
            <a:r>
              <a:rPr sz="2600" dirty="0">
                <a:latin typeface="Constantia"/>
                <a:cs typeface="Constantia"/>
              </a:rPr>
              <a:t>as</a:t>
            </a:r>
            <a:r>
              <a:rPr sz="2600" spc="-70" dirty="0">
                <a:latin typeface="Constantia"/>
                <a:cs typeface="Constantia"/>
              </a:rPr>
              <a:t> </a:t>
            </a:r>
            <a:r>
              <a:rPr sz="2600" dirty="0">
                <a:latin typeface="Constantia"/>
                <a:cs typeface="Constantia"/>
              </a:rPr>
              <a:t>(</a:t>
            </a:r>
            <a:r>
              <a:rPr sz="2600" dirty="0">
                <a:latin typeface="Cambria Math"/>
                <a:cs typeface="Cambria Math"/>
              </a:rPr>
              <a:t>2</a:t>
            </a:r>
            <a:r>
              <a:rPr sz="2600" i="1" dirty="0">
                <a:latin typeface="Constantia"/>
                <a:cs typeface="Constantia"/>
              </a:rPr>
              <a:t>x</a:t>
            </a:r>
            <a:r>
              <a:rPr sz="2600" i="1" spc="40" dirty="0">
                <a:latin typeface="Constantia"/>
                <a:cs typeface="Constantia"/>
              </a:rPr>
              <a:t> </a:t>
            </a:r>
            <a:r>
              <a:rPr sz="2600" dirty="0">
                <a:latin typeface="Constantia"/>
                <a:cs typeface="Constantia"/>
              </a:rPr>
              <a:t>+(</a:t>
            </a:r>
            <a:r>
              <a:rPr sz="2600" dirty="0">
                <a:latin typeface="Cambria Math"/>
                <a:cs typeface="Cambria Math"/>
              </a:rPr>
              <a:t>−3</a:t>
            </a:r>
            <a:r>
              <a:rPr sz="2600" i="1" dirty="0">
                <a:latin typeface="Constantia"/>
                <a:cs typeface="Constantia"/>
              </a:rPr>
              <a:t>y)</a:t>
            </a:r>
            <a:r>
              <a:rPr sz="2600" dirty="0">
                <a:latin typeface="Constantia"/>
                <a:cs typeface="Constantia"/>
              </a:rPr>
              <a:t>)</a:t>
            </a:r>
            <a:r>
              <a:rPr sz="2550" baseline="26143" dirty="0">
                <a:latin typeface="Cambria Math"/>
                <a:cs typeface="Cambria Math"/>
              </a:rPr>
              <a:t>25</a:t>
            </a:r>
            <a:r>
              <a:rPr sz="2600" dirty="0">
                <a:latin typeface="Constantia"/>
                <a:cs typeface="Constantia"/>
              </a:rPr>
              <a:t>. </a:t>
            </a:r>
            <a:r>
              <a:rPr sz="2600" spc="-640" dirty="0">
                <a:latin typeface="Constantia"/>
                <a:cs typeface="Constantia"/>
              </a:rPr>
              <a:t> </a:t>
            </a:r>
            <a:r>
              <a:rPr sz="2600" spc="-5" dirty="0">
                <a:latin typeface="Constantia"/>
                <a:cs typeface="Constantia"/>
              </a:rPr>
              <a:t>By</a:t>
            </a:r>
            <a:r>
              <a:rPr sz="2600" spc="-100" dirty="0">
                <a:latin typeface="Constantia"/>
                <a:cs typeface="Constantia"/>
              </a:rPr>
              <a:t> </a:t>
            </a:r>
            <a:r>
              <a:rPr sz="2600" dirty="0">
                <a:latin typeface="Constantia"/>
                <a:cs typeface="Constantia"/>
              </a:rPr>
              <a:t>the</a:t>
            </a:r>
            <a:r>
              <a:rPr sz="2600" spc="-75" dirty="0">
                <a:latin typeface="Constantia"/>
                <a:cs typeface="Constantia"/>
              </a:rPr>
              <a:t> </a:t>
            </a:r>
            <a:r>
              <a:rPr sz="2600" spc="-5" dirty="0">
                <a:latin typeface="Constantia"/>
                <a:cs typeface="Constantia"/>
              </a:rPr>
              <a:t>binomial</a:t>
            </a:r>
            <a:r>
              <a:rPr sz="2600" spc="-30" dirty="0">
                <a:latin typeface="Constantia"/>
                <a:cs typeface="Constantia"/>
              </a:rPr>
              <a:t> </a:t>
            </a:r>
            <a:r>
              <a:rPr sz="2600" spc="-5" dirty="0">
                <a:latin typeface="Constantia"/>
                <a:cs typeface="Constantia"/>
              </a:rPr>
              <a:t>theorem</a:t>
            </a:r>
            <a:endParaRPr sz="2600" dirty="0">
              <a:latin typeface="Constantia"/>
              <a:cs typeface="Constantia"/>
            </a:endParaRPr>
          </a:p>
          <a:p>
            <a:pPr>
              <a:lnSpc>
                <a:spcPct val="100000"/>
              </a:lnSpc>
            </a:pPr>
            <a:endParaRPr sz="2600" dirty="0">
              <a:latin typeface="Constantia"/>
              <a:cs typeface="Constantia"/>
            </a:endParaRPr>
          </a:p>
          <a:p>
            <a:pPr>
              <a:lnSpc>
                <a:spcPct val="100000"/>
              </a:lnSpc>
              <a:spcBef>
                <a:spcPts val="60"/>
              </a:spcBef>
            </a:pPr>
            <a:endParaRPr sz="3000" dirty="0">
              <a:latin typeface="Constantia"/>
              <a:cs typeface="Constantia"/>
            </a:endParaRPr>
          </a:p>
          <a:p>
            <a:pPr marL="105410" marR="43180" indent="-55244">
              <a:lnSpc>
                <a:spcPts val="3120"/>
              </a:lnSpc>
            </a:pPr>
            <a:r>
              <a:rPr sz="2600" spc="-25" dirty="0">
                <a:latin typeface="Cambria Math"/>
                <a:cs typeface="Cambria Math"/>
              </a:rPr>
              <a:t>Consequently,</a:t>
            </a:r>
            <a:r>
              <a:rPr sz="2600" spc="-15" dirty="0">
                <a:latin typeface="Cambria Math"/>
                <a:cs typeface="Cambria Math"/>
              </a:rPr>
              <a:t> </a:t>
            </a:r>
            <a:r>
              <a:rPr sz="2600" spc="-5" dirty="0">
                <a:latin typeface="Cambria Math"/>
                <a:cs typeface="Cambria Math"/>
              </a:rPr>
              <a:t>the</a:t>
            </a:r>
            <a:r>
              <a:rPr sz="2600" spc="-20" dirty="0">
                <a:latin typeface="Cambria Math"/>
                <a:cs typeface="Cambria Math"/>
              </a:rPr>
              <a:t> </a:t>
            </a:r>
            <a:r>
              <a:rPr sz="2600" dirty="0">
                <a:latin typeface="Cambria Math"/>
                <a:cs typeface="Cambria Math"/>
              </a:rPr>
              <a:t>coefficient</a:t>
            </a:r>
            <a:r>
              <a:rPr sz="2600" spc="-20" dirty="0">
                <a:latin typeface="Cambria Math"/>
                <a:cs typeface="Cambria Math"/>
              </a:rPr>
              <a:t> </a:t>
            </a:r>
            <a:r>
              <a:rPr sz="2600" dirty="0">
                <a:latin typeface="Cambria Math"/>
                <a:cs typeface="Cambria Math"/>
              </a:rPr>
              <a:t>of</a:t>
            </a:r>
            <a:r>
              <a:rPr sz="2600" spc="-15" dirty="0">
                <a:latin typeface="Cambria Math"/>
                <a:cs typeface="Cambria Math"/>
              </a:rPr>
              <a:t> </a:t>
            </a:r>
            <a:r>
              <a:rPr sz="2600" i="1" spc="10" dirty="0">
                <a:latin typeface="Constantia"/>
                <a:cs typeface="Constantia"/>
              </a:rPr>
              <a:t>x</a:t>
            </a:r>
            <a:r>
              <a:rPr sz="2550" spc="15" baseline="26143" dirty="0">
                <a:latin typeface="Cambria Math"/>
                <a:cs typeface="Cambria Math"/>
              </a:rPr>
              <a:t>12</a:t>
            </a:r>
            <a:r>
              <a:rPr sz="2600" i="1" spc="10" dirty="0">
                <a:latin typeface="Constantia"/>
                <a:cs typeface="Constantia"/>
              </a:rPr>
              <a:t>y</a:t>
            </a:r>
            <a:r>
              <a:rPr sz="2550" spc="15" baseline="26143" dirty="0">
                <a:latin typeface="Cambria Math"/>
                <a:cs typeface="Cambria Math"/>
              </a:rPr>
              <a:t>13</a:t>
            </a:r>
            <a:r>
              <a:rPr sz="2550" spc="315" baseline="26143" dirty="0">
                <a:latin typeface="Cambria Math"/>
                <a:cs typeface="Cambria Math"/>
              </a:rPr>
              <a:t> </a:t>
            </a:r>
            <a:r>
              <a:rPr sz="2600" dirty="0">
                <a:latin typeface="Cambria Math"/>
                <a:cs typeface="Cambria Math"/>
              </a:rPr>
              <a:t>in</a:t>
            </a:r>
            <a:r>
              <a:rPr sz="2600" spc="5" dirty="0">
                <a:latin typeface="Cambria Math"/>
                <a:cs typeface="Cambria Math"/>
              </a:rPr>
              <a:t> </a:t>
            </a:r>
            <a:r>
              <a:rPr sz="2600" spc="-5" dirty="0">
                <a:latin typeface="Cambria Math"/>
                <a:cs typeface="Cambria Math"/>
              </a:rPr>
              <a:t>the</a:t>
            </a:r>
            <a:r>
              <a:rPr sz="2600" spc="-10" dirty="0">
                <a:latin typeface="Cambria Math"/>
                <a:cs typeface="Cambria Math"/>
              </a:rPr>
              <a:t> expansion </a:t>
            </a:r>
            <a:r>
              <a:rPr sz="2600" spc="-560" dirty="0">
                <a:latin typeface="Cambria Math"/>
                <a:cs typeface="Cambria Math"/>
              </a:rPr>
              <a:t> </a:t>
            </a:r>
            <a:r>
              <a:rPr sz="2600" dirty="0">
                <a:latin typeface="Cambria Math"/>
                <a:cs typeface="Cambria Math"/>
              </a:rPr>
              <a:t>is</a:t>
            </a:r>
            <a:r>
              <a:rPr sz="2600" spc="-5" dirty="0">
                <a:latin typeface="Cambria Math"/>
                <a:cs typeface="Cambria Math"/>
              </a:rPr>
              <a:t> obtained when</a:t>
            </a:r>
            <a:r>
              <a:rPr sz="2600" spc="-40" dirty="0">
                <a:latin typeface="Cambria Math"/>
                <a:cs typeface="Cambria Math"/>
              </a:rPr>
              <a:t> </a:t>
            </a:r>
            <a:r>
              <a:rPr sz="2750" spc="-40" dirty="0">
                <a:latin typeface="Cambria Math"/>
                <a:cs typeface="Cambria Math"/>
              </a:rPr>
              <a:t>j </a:t>
            </a:r>
            <a:r>
              <a:rPr sz="2600" dirty="0">
                <a:latin typeface="Cambria Math"/>
                <a:cs typeface="Cambria Math"/>
              </a:rPr>
              <a:t>= 13.</a:t>
            </a:r>
          </a:p>
        </p:txBody>
      </p:sp>
      <p:pic>
        <p:nvPicPr>
          <p:cNvPr id="10" name="object 10"/>
          <p:cNvPicPr/>
          <p:nvPr/>
        </p:nvPicPr>
        <p:blipFill>
          <a:blip r:embed="rId2" cstate="print"/>
          <a:stretch>
            <a:fillRect/>
          </a:stretch>
        </p:blipFill>
        <p:spPr>
          <a:xfrm>
            <a:off x="1447800" y="2900045"/>
            <a:ext cx="5943600" cy="777240"/>
          </a:xfrm>
          <a:prstGeom prst="rect">
            <a:avLst/>
          </a:prstGeom>
        </p:spPr>
      </p:pic>
      <p:pic>
        <p:nvPicPr>
          <p:cNvPr id="11" name="object 11"/>
          <p:cNvPicPr/>
          <p:nvPr/>
        </p:nvPicPr>
        <p:blipFill>
          <a:blip r:embed="rId3" cstate="print"/>
          <a:stretch>
            <a:fillRect/>
          </a:stretch>
        </p:blipFill>
        <p:spPr>
          <a:xfrm>
            <a:off x="1605718" y="4629594"/>
            <a:ext cx="5181600" cy="806196"/>
          </a:xfrm>
          <a:prstGeom prst="rect">
            <a:avLst/>
          </a:prstGeom>
        </p:spPr>
      </p:pic>
      <p:sp>
        <p:nvSpPr>
          <p:cNvPr id="12" name="Rectangle 11">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7195679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7755" y="809488"/>
            <a:ext cx="4316095" cy="1442085"/>
          </a:xfrm>
          <a:prstGeom prst="rect">
            <a:avLst/>
          </a:prstGeom>
        </p:spPr>
        <p:txBody>
          <a:bodyPr vert="horz" wrap="square" lIns="0" tIns="234950" rIns="0" bIns="0" rtlCol="0">
            <a:spAutoFit/>
          </a:bodyPr>
          <a:lstStyle/>
          <a:p>
            <a:pPr marL="12700">
              <a:lnSpc>
                <a:spcPct val="100000"/>
              </a:lnSpc>
              <a:spcBef>
                <a:spcPts val="1850"/>
              </a:spcBef>
            </a:pPr>
            <a:r>
              <a:rPr sz="5000" dirty="0">
                <a:solidFill>
                  <a:srgbClr val="04607A"/>
                </a:solidFill>
                <a:latin typeface="Calibri"/>
                <a:cs typeface="Calibri"/>
              </a:rPr>
              <a:t>A</a:t>
            </a:r>
            <a:r>
              <a:rPr sz="5000" spc="-55" dirty="0">
                <a:solidFill>
                  <a:srgbClr val="04607A"/>
                </a:solidFill>
                <a:latin typeface="Calibri"/>
                <a:cs typeface="Calibri"/>
              </a:rPr>
              <a:t> </a:t>
            </a:r>
            <a:r>
              <a:rPr sz="5000" spc="-10" dirty="0">
                <a:solidFill>
                  <a:srgbClr val="04607A"/>
                </a:solidFill>
                <a:latin typeface="Calibri"/>
                <a:cs typeface="Calibri"/>
              </a:rPr>
              <a:t>Useful</a:t>
            </a:r>
            <a:r>
              <a:rPr sz="5000" spc="-55" dirty="0">
                <a:solidFill>
                  <a:srgbClr val="04607A"/>
                </a:solidFill>
                <a:latin typeface="Calibri"/>
                <a:cs typeface="Calibri"/>
              </a:rPr>
              <a:t> </a:t>
            </a:r>
            <a:r>
              <a:rPr sz="5000" spc="-5" dirty="0">
                <a:solidFill>
                  <a:srgbClr val="04607A"/>
                </a:solidFill>
                <a:latin typeface="Calibri"/>
                <a:cs typeface="Calibri"/>
              </a:rPr>
              <a:t>Identity</a:t>
            </a:r>
            <a:endParaRPr sz="5000">
              <a:latin typeface="Calibri"/>
              <a:cs typeface="Calibri"/>
            </a:endParaRPr>
          </a:p>
          <a:p>
            <a:pPr marL="227329">
              <a:lnSpc>
                <a:spcPct val="100000"/>
              </a:lnSpc>
              <a:spcBef>
                <a:spcPts val="765"/>
              </a:spcBef>
            </a:pPr>
            <a:r>
              <a:rPr sz="2200" b="1" spc="-10" dirty="0">
                <a:solidFill>
                  <a:srgbClr val="000000"/>
                </a:solidFill>
                <a:latin typeface="Constantia"/>
                <a:cs typeface="Constantia"/>
              </a:rPr>
              <a:t>Corollary</a:t>
            </a:r>
            <a:r>
              <a:rPr sz="2200" b="1" spc="-75" dirty="0">
                <a:solidFill>
                  <a:srgbClr val="000000"/>
                </a:solidFill>
                <a:latin typeface="Constantia"/>
                <a:cs typeface="Constantia"/>
              </a:rPr>
              <a:t> </a:t>
            </a:r>
            <a:r>
              <a:rPr sz="2200" spc="-5" dirty="0">
                <a:solidFill>
                  <a:srgbClr val="000000"/>
                </a:solidFill>
                <a:latin typeface="Cambria Math"/>
                <a:cs typeface="Cambria Math"/>
              </a:rPr>
              <a:t>1</a:t>
            </a:r>
            <a:r>
              <a:rPr sz="2200" spc="-5" dirty="0">
                <a:solidFill>
                  <a:srgbClr val="000000"/>
                </a:solidFill>
              </a:rPr>
              <a:t>:</a:t>
            </a:r>
            <a:r>
              <a:rPr sz="2200" spc="-55" dirty="0">
                <a:solidFill>
                  <a:srgbClr val="000000"/>
                </a:solidFill>
              </a:rPr>
              <a:t> </a:t>
            </a:r>
            <a:r>
              <a:rPr sz="2200" spc="-5" dirty="0">
                <a:solidFill>
                  <a:srgbClr val="000000"/>
                </a:solidFill>
              </a:rPr>
              <a:t>With</a:t>
            </a:r>
            <a:r>
              <a:rPr sz="2200" spc="-50" dirty="0">
                <a:solidFill>
                  <a:srgbClr val="000000"/>
                </a:solidFill>
              </a:rPr>
              <a:t> </a:t>
            </a:r>
            <a:r>
              <a:rPr sz="2200" i="1" spc="-5" dirty="0">
                <a:solidFill>
                  <a:srgbClr val="000000"/>
                </a:solidFill>
                <a:latin typeface="Constantia"/>
                <a:cs typeface="Constantia"/>
              </a:rPr>
              <a:t>n</a:t>
            </a:r>
            <a:r>
              <a:rPr sz="2200" i="1" spc="25" dirty="0">
                <a:solidFill>
                  <a:srgbClr val="000000"/>
                </a:solidFill>
                <a:latin typeface="Constantia"/>
                <a:cs typeface="Constantia"/>
              </a:rPr>
              <a:t> </a:t>
            </a:r>
            <a:r>
              <a:rPr sz="2200" spc="-10" dirty="0">
                <a:solidFill>
                  <a:srgbClr val="000000"/>
                </a:solidFill>
                <a:latin typeface="Cambria Math"/>
                <a:cs typeface="Cambria Math"/>
              </a:rPr>
              <a:t>≥0,</a:t>
            </a:r>
            <a:endParaRPr sz="2200">
              <a:latin typeface="Cambria Math"/>
              <a:cs typeface="Cambria Math"/>
            </a:endParaRPr>
          </a:p>
        </p:txBody>
      </p:sp>
      <p:sp>
        <p:nvSpPr>
          <p:cNvPr id="3" name="object 3"/>
          <p:cNvSpPr txBox="1"/>
          <p:nvPr/>
        </p:nvSpPr>
        <p:spPr>
          <a:xfrm>
            <a:off x="772159" y="2561666"/>
            <a:ext cx="7806690" cy="3378835"/>
          </a:xfrm>
          <a:prstGeom prst="rect">
            <a:avLst/>
          </a:prstGeom>
        </p:spPr>
        <p:txBody>
          <a:bodyPr vert="horz" wrap="square" lIns="0" tIns="12065" rIns="0" bIns="0" rtlCol="0">
            <a:spAutoFit/>
          </a:bodyPr>
          <a:lstStyle/>
          <a:p>
            <a:pPr marL="43180">
              <a:lnSpc>
                <a:spcPts val="2375"/>
              </a:lnSpc>
              <a:spcBef>
                <a:spcPts val="95"/>
              </a:spcBef>
            </a:pPr>
            <a:r>
              <a:rPr sz="2200" b="1" spc="-10" dirty="0">
                <a:latin typeface="Constantia"/>
                <a:cs typeface="Constantia"/>
              </a:rPr>
              <a:t>Proof</a:t>
            </a:r>
            <a:r>
              <a:rPr sz="2200" b="1" spc="5" dirty="0">
                <a:latin typeface="Constantia"/>
                <a:cs typeface="Constantia"/>
              </a:rPr>
              <a:t> </a:t>
            </a:r>
            <a:r>
              <a:rPr sz="2200" spc="-10" dirty="0">
                <a:latin typeface="Constantia"/>
                <a:cs typeface="Constantia"/>
              </a:rPr>
              <a:t>(</a:t>
            </a:r>
            <a:r>
              <a:rPr sz="2200" i="1" spc="-10" dirty="0">
                <a:latin typeface="Constantia"/>
                <a:cs typeface="Constantia"/>
              </a:rPr>
              <a:t>using</a:t>
            </a:r>
            <a:r>
              <a:rPr sz="2200" i="1" spc="10" dirty="0">
                <a:latin typeface="Constantia"/>
                <a:cs typeface="Constantia"/>
              </a:rPr>
              <a:t> </a:t>
            </a:r>
            <a:r>
              <a:rPr sz="2200" i="1" spc="-10" dirty="0">
                <a:latin typeface="Constantia"/>
                <a:cs typeface="Constantia"/>
              </a:rPr>
              <a:t>binomial</a:t>
            </a:r>
            <a:r>
              <a:rPr sz="2200" i="1" dirty="0">
                <a:latin typeface="Constantia"/>
                <a:cs typeface="Constantia"/>
              </a:rPr>
              <a:t> </a:t>
            </a:r>
            <a:r>
              <a:rPr sz="2200" i="1" spc="-10" dirty="0">
                <a:latin typeface="Constantia"/>
                <a:cs typeface="Constantia"/>
              </a:rPr>
              <a:t>theorem</a:t>
            </a:r>
            <a:r>
              <a:rPr sz="2200" spc="-10" dirty="0">
                <a:latin typeface="Constantia"/>
                <a:cs typeface="Constantia"/>
              </a:rPr>
              <a:t>):</a:t>
            </a:r>
            <a:r>
              <a:rPr sz="2200" spc="-25" dirty="0">
                <a:latin typeface="Constantia"/>
                <a:cs typeface="Constantia"/>
              </a:rPr>
              <a:t> </a:t>
            </a:r>
            <a:r>
              <a:rPr sz="2200" dirty="0">
                <a:latin typeface="Constantia"/>
                <a:cs typeface="Constantia"/>
              </a:rPr>
              <a:t>With</a:t>
            </a:r>
            <a:r>
              <a:rPr sz="2200" spc="-45" dirty="0">
                <a:latin typeface="Constantia"/>
                <a:cs typeface="Constantia"/>
              </a:rPr>
              <a:t> </a:t>
            </a:r>
            <a:r>
              <a:rPr sz="2200" i="1" spc="-5" dirty="0">
                <a:latin typeface="Constantia"/>
                <a:cs typeface="Constantia"/>
              </a:rPr>
              <a:t>x</a:t>
            </a:r>
            <a:r>
              <a:rPr sz="2200" i="1" spc="30" dirty="0">
                <a:latin typeface="Constantia"/>
                <a:cs typeface="Constantia"/>
              </a:rPr>
              <a:t> </a:t>
            </a:r>
            <a:r>
              <a:rPr sz="2200" spc="-5" dirty="0">
                <a:latin typeface="Constantia"/>
                <a:cs typeface="Constantia"/>
              </a:rPr>
              <a:t>=</a:t>
            </a:r>
            <a:r>
              <a:rPr sz="2200" dirty="0">
                <a:latin typeface="Constantia"/>
                <a:cs typeface="Constantia"/>
              </a:rPr>
              <a:t> </a:t>
            </a:r>
            <a:r>
              <a:rPr sz="2200" spc="-5" dirty="0">
                <a:latin typeface="Cambria Math"/>
                <a:cs typeface="Cambria Math"/>
              </a:rPr>
              <a:t>1</a:t>
            </a:r>
            <a:r>
              <a:rPr sz="2200" dirty="0">
                <a:latin typeface="Cambria Math"/>
                <a:cs typeface="Cambria Math"/>
              </a:rPr>
              <a:t> </a:t>
            </a:r>
            <a:r>
              <a:rPr sz="2200" spc="-5" dirty="0">
                <a:latin typeface="Constantia"/>
                <a:cs typeface="Constantia"/>
              </a:rPr>
              <a:t>and</a:t>
            </a:r>
            <a:r>
              <a:rPr sz="2200" spc="-10" dirty="0">
                <a:latin typeface="Constantia"/>
                <a:cs typeface="Constantia"/>
              </a:rPr>
              <a:t> </a:t>
            </a:r>
            <a:r>
              <a:rPr sz="2200" i="1" spc="-5" dirty="0">
                <a:latin typeface="Constantia"/>
                <a:cs typeface="Constantia"/>
              </a:rPr>
              <a:t>y</a:t>
            </a:r>
            <a:r>
              <a:rPr sz="2200" i="1" spc="30" dirty="0">
                <a:latin typeface="Constantia"/>
                <a:cs typeface="Constantia"/>
              </a:rPr>
              <a:t> </a:t>
            </a:r>
            <a:r>
              <a:rPr sz="2200" spc="-5" dirty="0">
                <a:latin typeface="Constantia"/>
                <a:cs typeface="Constantia"/>
              </a:rPr>
              <a:t>= </a:t>
            </a:r>
            <a:r>
              <a:rPr sz="2200" spc="-10" dirty="0">
                <a:latin typeface="Cambria Math"/>
                <a:cs typeface="Cambria Math"/>
              </a:rPr>
              <a:t>1</a:t>
            </a:r>
            <a:r>
              <a:rPr sz="2200" spc="-10" dirty="0">
                <a:latin typeface="Constantia"/>
                <a:cs typeface="Constantia"/>
              </a:rPr>
              <a:t>, from</a:t>
            </a:r>
            <a:r>
              <a:rPr sz="2200" spc="-70" dirty="0">
                <a:latin typeface="Constantia"/>
                <a:cs typeface="Constantia"/>
              </a:rPr>
              <a:t> </a:t>
            </a:r>
            <a:r>
              <a:rPr sz="2200" spc="-10" dirty="0">
                <a:latin typeface="Constantia"/>
                <a:cs typeface="Constantia"/>
              </a:rPr>
              <a:t>the</a:t>
            </a:r>
            <a:endParaRPr sz="2200">
              <a:latin typeface="Constantia"/>
              <a:cs typeface="Constantia"/>
            </a:endParaRPr>
          </a:p>
          <a:p>
            <a:pPr marL="50800">
              <a:lnSpc>
                <a:spcPts val="2375"/>
              </a:lnSpc>
            </a:pPr>
            <a:r>
              <a:rPr sz="2200" spc="-5" dirty="0">
                <a:latin typeface="Constantia"/>
                <a:cs typeface="Constantia"/>
              </a:rPr>
              <a:t>binomial</a:t>
            </a:r>
            <a:r>
              <a:rPr sz="2200" spc="-55" dirty="0">
                <a:latin typeface="Constantia"/>
                <a:cs typeface="Constantia"/>
              </a:rPr>
              <a:t> </a:t>
            </a:r>
            <a:r>
              <a:rPr sz="2200" spc="-10" dirty="0">
                <a:latin typeface="Constantia"/>
                <a:cs typeface="Constantia"/>
              </a:rPr>
              <a:t>theorem</a:t>
            </a:r>
            <a:r>
              <a:rPr sz="2200" spc="-100" dirty="0">
                <a:latin typeface="Constantia"/>
                <a:cs typeface="Constantia"/>
              </a:rPr>
              <a:t> </a:t>
            </a:r>
            <a:r>
              <a:rPr sz="2200" spc="-30" dirty="0">
                <a:latin typeface="Constantia"/>
                <a:cs typeface="Constantia"/>
              </a:rPr>
              <a:t>we</a:t>
            </a:r>
            <a:r>
              <a:rPr sz="2200" spc="-95" dirty="0">
                <a:latin typeface="Constantia"/>
                <a:cs typeface="Constantia"/>
              </a:rPr>
              <a:t> </a:t>
            </a:r>
            <a:r>
              <a:rPr sz="2200" spc="-5" dirty="0">
                <a:latin typeface="Constantia"/>
                <a:cs typeface="Constantia"/>
              </a:rPr>
              <a:t>see</a:t>
            </a:r>
            <a:r>
              <a:rPr sz="2200" spc="-95" dirty="0">
                <a:latin typeface="Constantia"/>
                <a:cs typeface="Constantia"/>
              </a:rPr>
              <a:t> </a:t>
            </a:r>
            <a:r>
              <a:rPr sz="2200" dirty="0">
                <a:latin typeface="Constantia"/>
                <a:cs typeface="Constantia"/>
              </a:rPr>
              <a:t>that:</a:t>
            </a:r>
            <a:endParaRPr sz="2200">
              <a:latin typeface="Constantia"/>
              <a:cs typeface="Constantia"/>
            </a:endParaRPr>
          </a:p>
          <a:p>
            <a:pPr>
              <a:lnSpc>
                <a:spcPct val="100000"/>
              </a:lnSpc>
            </a:pPr>
            <a:endParaRPr sz="2200">
              <a:latin typeface="Constantia"/>
              <a:cs typeface="Constantia"/>
            </a:endParaRPr>
          </a:p>
          <a:p>
            <a:pPr>
              <a:lnSpc>
                <a:spcPct val="100000"/>
              </a:lnSpc>
              <a:spcBef>
                <a:spcPts val="10"/>
              </a:spcBef>
            </a:pPr>
            <a:endParaRPr sz="2550">
              <a:latin typeface="Constantia"/>
              <a:cs typeface="Constantia"/>
            </a:endParaRPr>
          </a:p>
          <a:p>
            <a:pPr marL="50800" marR="17780" indent="-7620">
              <a:lnSpc>
                <a:spcPct val="80100"/>
              </a:lnSpc>
              <a:tabLst>
                <a:tab pos="1586865" algn="l"/>
                <a:tab pos="2954655" algn="l"/>
                <a:tab pos="5207000" algn="l"/>
                <a:tab pos="6727825" algn="l"/>
              </a:tabLst>
            </a:pPr>
            <a:r>
              <a:rPr sz="2200" b="1" spc="-10" dirty="0">
                <a:latin typeface="Constantia"/>
                <a:cs typeface="Constantia"/>
              </a:rPr>
              <a:t>Proof </a:t>
            </a:r>
            <a:r>
              <a:rPr sz="2200" spc="-10" dirty="0">
                <a:latin typeface="Constantia"/>
                <a:cs typeface="Constantia"/>
              </a:rPr>
              <a:t>(</a:t>
            </a:r>
            <a:r>
              <a:rPr sz="2200" i="1" spc="-10" dirty="0">
                <a:latin typeface="Constantia"/>
                <a:cs typeface="Constantia"/>
              </a:rPr>
              <a:t>combinatorial</a:t>
            </a:r>
            <a:r>
              <a:rPr sz="2200" spc="-10" dirty="0">
                <a:latin typeface="Constantia"/>
                <a:cs typeface="Constantia"/>
              </a:rPr>
              <a:t>): </a:t>
            </a:r>
            <a:r>
              <a:rPr sz="2200" spc="-5" dirty="0">
                <a:latin typeface="Constantia"/>
                <a:cs typeface="Constantia"/>
              </a:rPr>
              <a:t>Consider the subsets of a set with </a:t>
            </a:r>
            <a:r>
              <a:rPr sz="2200" i="1" spc="-5" dirty="0">
                <a:latin typeface="Constantia"/>
                <a:cs typeface="Constantia"/>
              </a:rPr>
              <a:t>n </a:t>
            </a:r>
            <a:r>
              <a:rPr sz="2200" i="1" dirty="0">
                <a:latin typeface="Constantia"/>
                <a:cs typeface="Constantia"/>
              </a:rPr>
              <a:t> </a:t>
            </a:r>
            <a:r>
              <a:rPr sz="2200" spc="-5" dirty="0">
                <a:latin typeface="Constantia"/>
                <a:cs typeface="Constantia"/>
              </a:rPr>
              <a:t>el</a:t>
            </a:r>
            <a:r>
              <a:rPr sz="2200" dirty="0">
                <a:latin typeface="Constantia"/>
                <a:cs typeface="Constantia"/>
              </a:rPr>
              <a:t>em</a:t>
            </a:r>
            <a:r>
              <a:rPr sz="2200" spc="-5" dirty="0">
                <a:latin typeface="Constantia"/>
                <a:cs typeface="Constantia"/>
              </a:rPr>
              <a:t>e</a:t>
            </a:r>
            <a:r>
              <a:rPr sz="2200" spc="5" dirty="0">
                <a:latin typeface="Constantia"/>
                <a:cs typeface="Constantia"/>
              </a:rPr>
              <a:t>n</a:t>
            </a:r>
            <a:r>
              <a:rPr sz="2200" spc="-5" dirty="0">
                <a:latin typeface="Constantia"/>
                <a:cs typeface="Constantia"/>
              </a:rPr>
              <a:t>t</a:t>
            </a:r>
            <a:r>
              <a:rPr sz="2200" spc="-40" dirty="0">
                <a:latin typeface="Constantia"/>
                <a:cs typeface="Constantia"/>
              </a:rPr>
              <a:t>s</a:t>
            </a:r>
            <a:r>
              <a:rPr sz="2200" spc="-5" dirty="0">
                <a:latin typeface="Constantia"/>
                <a:cs typeface="Constantia"/>
              </a:rPr>
              <a:t>.</a:t>
            </a:r>
            <a:r>
              <a:rPr sz="2200" spc="-80" dirty="0">
                <a:latin typeface="Constantia"/>
                <a:cs typeface="Constantia"/>
              </a:rPr>
              <a:t> </a:t>
            </a:r>
            <a:r>
              <a:rPr sz="2200" spc="-10" dirty="0">
                <a:latin typeface="Constantia"/>
                <a:cs typeface="Constantia"/>
              </a:rPr>
              <a:t>Th</a:t>
            </a:r>
            <a:r>
              <a:rPr sz="2200" spc="-5" dirty="0">
                <a:latin typeface="Constantia"/>
                <a:cs typeface="Constantia"/>
              </a:rPr>
              <a:t>e</a:t>
            </a:r>
            <a:r>
              <a:rPr sz="2200" spc="-45" dirty="0">
                <a:latin typeface="Constantia"/>
                <a:cs typeface="Constantia"/>
              </a:rPr>
              <a:t>r</a:t>
            </a:r>
            <a:r>
              <a:rPr sz="2200" spc="-5" dirty="0">
                <a:latin typeface="Constantia"/>
                <a:cs typeface="Constantia"/>
              </a:rPr>
              <a:t>e</a:t>
            </a:r>
            <a:r>
              <a:rPr sz="2200" spc="-100" dirty="0">
                <a:latin typeface="Constantia"/>
                <a:cs typeface="Constantia"/>
              </a:rPr>
              <a:t> </a:t>
            </a:r>
            <a:r>
              <a:rPr sz="2200" spc="-5" dirty="0">
                <a:latin typeface="Constantia"/>
                <a:cs typeface="Constantia"/>
              </a:rPr>
              <a:t>a</a:t>
            </a:r>
            <a:r>
              <a:rPr sz="2200" spc="-40" dirty="0">
                <a:latin typeface="Constantia"/>
                <a:cs typeface="Constantia"/>
              </a:rPr>
              <a:t>r</a:t>
            </a:r>
            <a:r>
              <a:rPr sz="2200" spc="-5" dirty="0">
                <a:latin typeface="Constantia"/>
                <a:cs typeface="Constantia"/>
              </a:rPr>
              <a:t>e</a:t>
            </a:r>
            <a:r>
              <a:rPr sz="2200" dirty="0">
                <a:latin typeface="Constantia"/>
                <a:cs typeface="Constantia"/>
              </a:rPr>
              <a:t>	</a:t>
            </a:r>
            <a:r>
              <a:rPr sz="2200" spc="-5" dirty="0">
                <a:latin typeface="Constantia"/>
                <a:cs typeface="Constantia"/>
              </a:rPr>
              <a:t>subs</a:t>
            </a:r>
            <a:r>
              <a:rPr sz="2200" spc="5" dirty="0">
                <a:latin typeface="Constantia"/>
                <a:cs typeface="Constantia"/>
              </a:rPr>
              <a:t>e</a:t>
            </a:r>
            <a:r>
              <a:rPr sz="2200" spc="-5" dirty="0">
                <a:latin typeface="Constantia"/>
                <a:cs typeface="Constantia"/>
              </a:rPr>
              <a:t>ts</a:t>
            </a:r>
            <a:r>
              <a:rPr sz="2200" spc="-105" dirty="0">
                <a:latin typeface="Constantia"/>
                <a:cs typeface="Constantia"/>
              </a:rPr>
              <a:t> </a:t>
            </a:r>
            <a:r>
              <a:rPr sz="2200" spc="-5" dirty="0">
                <a:latin typeface="Constantia"/>
                <a:cs typeface="Constantia"/>
              </a:rPr>
              <a:t>w</a:t>
            </a:r>
            <a:r>
              <a:rPr sz="2200" dirty="0">
                <a:latin typeface="Constantia"/>
                <a:cs typeface="Constantia"/>
              </a:rPr>
              <a:t>i</a:t>
            </a:r>
            <a:r>
              <a:rPr sz="2200" spc="-5" dirty="0">
                <a:latin typeface="Constantia"/>
                <a:cs typeface="Constantia"/>
              </a:rPr>
              <a:t>th</a:t>
            </a:r>
            <a:r>
              <a:rPr sz="2200" spc="-70" dirty="0">
                <a:latin typeface="Constantia"/>
                <a:cs typeface="Constantia"/>
              </a:rPr>
              <a:t> </a:t>
            </a:r>
            <a:r>
              <a:rPr sz="2200" spc="-15" dirty="0">
                <a:latin typeface="Constantia"/>
                <a:cs typeface="Constantia"/>
              </a:rPr>
              <a:t>z</a:t>
            </a:r>
            <a:r>
              <a:rPr sz="2200" spc="-5" dirty="0">
                <a:latin typeface="Constantia"/>
                <a:cs typeface="Constantia"/>
              </a:rPr>
              <a:t>e</a:t>
            </a:r>
            <a:r>
              <a:rPr sz="2200" spc="-35" dirty="0">
                <a:latin typeface="Constantia"/>
                <a:cs typeface="Constantia"/>
              </a:rPr>
              <a:t>r</a:t>
            </a:r>
            <a:r>
              <a:rPr sz="2200" spc="-5" dirty="0">
                <a:latin typeface="Constantia"/>
                <a:cs typeface="Constantia"/>
              </a:rPr>
              <a:t>o</a:t>
            </a:r>
            <a:r>
              <a:rPr sz="2200" spc="-120" dirty="0">
                <a:latin typeface="Constantia"/>
                <a:cs typeface="Constantia"/>
              </a:rPr>
              <a:t> </a:t>
            </a:r>
            <a:r>
              <a:rPr sz="2200" spc="-5" dirty="0">
                <a:latin typeface="Constantia"/>
                <a:cs typeface="Constantia"/>
              </a:rPr>
              <a:t>el</a:t>
            </a:r>
            <a:r>
              <a:rPr sz="2200" dirty="0">
                <a:latin typeface="Constantia"/>
                <a:cs typeface="Constantia"/>
              </a:rPr>
              <a:t>em</a:t>
            </a:r>
            <a:r>
              <a:rPr sz="2200" spc="-5" dirty="0">
                <a:latin typeface="Constantia"/>
                <a:cs typeface="Constantia"/>
              </a:rPr>
              <a:t>e</a:t>
            </a:r>
            <a:r>
              <a:rPr sz="2200" spc="5" dirty="0">
                <a:latin typeface="Constantia"/>
                <a:cs typeface="Constantia"/>
              </a:rPr>
              <a:t>n</a:t>
            </a:r>
            <a:r>
              <a:rPr sz="2200" spc="-5" dirty="0">
                <a:latin typeface="Constantia"/>
                <a:cs typeface="Constantia"/>
              </a:rPr>
              <a:t>t</a:t>
            </a:r>
            <a:r>
              <a:rPr sz="2200" spc="-30" dirty="0">
                <a:latin typeface="Constantia"/>
                <a:cs typeface="Constantia"/>
              </a:rPr>
              <a:t>s</a:t>
            </a:r>
            <a:r>
              <a:rPr sz="2200" spc="-5" dirty="0">
                <a:latin typeface="Constantia"/>
                <a:cs typeface="Constantia"/>
              </a:rPr>
              <a:t>,</a:t>
            </a:r>
            <a:r>
              <a:rPr sz="2200" dirty="0">
                <a:latin typeface="Constantia"/>
                <a:cs typeface="Constantia"/>
              </a:rPr>
              <a:t>	</a:t>
            </a:r>
            <a:r>
              <a:rPr sz="2200" spc="-5" dirty="0">
                <a:latin typeface="Constantia"/>
                <a:cs typeface="Constantia"/>
              </a:rPr>
              <a:t>w</a:t>
            </a:r>
            <a:r>
              <a:rPr sz="2200" dirty="0">
                <a:latin typeface="Constantia"/>
                <a:cs typeface="Constantia"/>
              </a:rPr>
              <a:t>i</a:t>
            </a:r>
            <a:r>
              <a:rPr sz="2200" spc="-5" dirty="0">
                <a:latin typeface="Constantia"/>
                <a:cs typeface="Constantia"/>
              </a:rPr>
              <a:t>th</a:t>
            </a:r>
            <a:r>
              <a:rPr sz="2200" spc="-80" dirty="0">
                <a:latin typeface="Constantia"/>
                <a:cs typeface="Constantia"/>
              </a:rPr>
              <a:t> </a:t>
            </a:r>
            <a:r>
              <a:rPr sz="2200" spc="-5" dirty="0">
                <a:latin typeface="Constantia"/>
                <a:cs typeface="Constantia"/>
              </a:rPr>
              <a:t>o</a:t>
            </a:r>
            <a:r>
              <a:rPr sz="2200" dirty="0">
                <a:latin typeface="Constantia"/>
                <a:cs typeface="Constantia"/>
              </a:rPr>
              <a:t>n</a:t>
            </a:r>
            <a:r>
              <a:rPr sz="2200" spc="-5" dirty="0">
                <a:latin typeface="Constantia"/>
                <a:cs typeface="Constantia"/>
              </a:rPr>
              <a:t>e  </a:t>
            </a:r>
            <a:r>
              <a:rPr sz="2200" dirty="0">
                <a:latin typeface="Constantia"/>
                <a:cs typeface="Constantia"/>
              </a:rPr>
              <a:t>element,	</a:t>
            </a:r>
            <a:r>
              <a:rPr sz="2200" spc="-5" dirty="0">
                <a:latin typeface="Constantia"/>
                <a:cs typeface="Constantia"/>
              </a:rPr>
              <a:t>with</a:t>
            </a:r>
            <a:r>
              <a:rPr sz="2200" spc="-40" dirty="0">
                <a:latin typeface="Constantia"/>
                <a:cs typeface="Constantia"/>
              </a:rPr>
              <a:t> </a:t>
            </a:r>
            <a:r>
              <a:rPr sz="2200" spc="-20" dirty="0">
                <a:latin typeface="Constantia"/>
                <a:cs typeface="Constantia"/>
              </a:rPr>
              <a:t>two</a:t>
            </a:r>
            <a:r>
              <a:rPr sz="2200" spc="-114" dirty="0">
                <a:latin typeface="Constantia"/>
                <a:cs typeface="Constantia"/>
              </a:rPr>
              <a:t> </a:t>
            </a:r>
            <a:r>
              <a:rPr sz="2200" spc="-5" dirty="0">
                <a:latin typeface="Constantia"/>
                <a:cs typeface="Constantia"/>
              </a:rPr>
              <a:t>elements,</a:t>
            </a:r>
            <a:r>
              <a:rPr sz="2200" spc="-20" dirty="0">
                <a:latin typeface="Constantia"/>
                <a:cs typeface="Constantia"/>
              </a:rPr>
              <a:t> </a:t>
            </a:r>
            <a:r>
              <a:rPr sz="2200" spc="-5" dirty="0">
                <a:latin typeface="Constantia"/>
                <a:cs typeface="Constantia"/>
              </a:rPr>
              <a:t>…,</a:t>
            </a:r>
            <a:r>
              <a:rPr sz="2200" spc="-50" dirty="0">
                <a:latin typeface="Constantia"/>
                <a:cs typeface="Constantia"/>
              </a:rPr>
              <a:t> </a:t>
            </a:r>
            <a:r>
              <a:rPr sz="2200" dirty="0">
                <a:latin typeface="Constantia"/>
                <a:cs typeface="Constantia"/>
              </a:rPr>
              <a:t>and	</a:t>
            </a:r>
            <a:r>
              <a:rPr sz="2200" spc="-5" dirty="0">
                <a:latin typeface="Constantia"/>
                <a:cs typeface="Constantia"/>
              </a:rPr>
              <a:t>with</a:t>
            </a:r>
            <a:r>
              <a:rPr sz="2200" spc="-110" dirty="0">
                <a:latin typeface="Constantia"/>
                <a:cs typeface="Constantia"/>
              </a:rPr>
              <a:t> </a:t>
            </a:r>
            <a:r>
              <a:rPr sz="2200" i="1" spc="-5" dirty="0">
                <a:latin typeface="Constantia"/>
                <a:cs typeface="Constantia"/>
              </a:rPr>
              <a:t>n</a:t>
            </a:r>
            <a:r>
              <a:rPr sz="2200" i="1" spc="-35" dirty="0">
                <a:latin typeface="Constantia"/>
                <a:cs typeface="Constantia"/>
              </a:rPr>
              <a:t> </a:t>
            </a:r>
            <a:r>
              <a:rPr sz="2200" spc="-5" dirty="0">
                <a:latin typeface="Constantia"/>
                <a:cs typeface="Constantia"/>
              </a:rPr>
              <a:t>elements.</a:t>
            </a:r>
            <a:endParaRPr sz="2200">
              <a:latin typeface="Constantia"/>
              <a:cs typeface="Constantia"/>
            </a:endParaRPr>
          </a:p>
          <a:p>
            <a:pPr marL="50800">
              <a:lnSpc>
                <a:spcPts val="2110"/>
              </a:lnSpc>
            </a:pPr>
            <a:r>
              <a:rPr sz="2200" spc="-15" dirty="0">
                <a:latin typeface="Constantia"/>
                <a:cs typeface="Constantia"/>
              </a:rPr>
              <a:t>Therefore</a:t>
            </a:r>
            <a:r>
              <a:rPr sz="2200" spc="-100" dirty="0">
                <a:latin typeface="Constantia"/>
                <a:cs typeface="Constantia"/>
              </a:rPr>
              <a:t> </a:t>
            </a:r>
            <a:r>
              <a:rPr sz="2200" spc="-5" dirty="0">
                <a:latin typeface="Constantia"/>
                <a:cs typeface="Constantia"/>
              </a:rPr>
              <a:t>the</a:t>
            </a:r>
            <a:r>
              <a:rPr sz="2200" spc="-80" dirty="0">
                <a:latin typeface="Constantia"/>
                <a:cs typeface="Constantia"/>
              </a:rPr>
              <a:t> </a:t>
            </a:r>
            <a:r>
              <a:rPr sz="2200" spc="-10" dirty="0">
                <a:latin typeface="Constantia"/>
                <a:cs typeface="Constantia"/>
              </a:rPr>
              <a:t>total</a:t>
            </a:r>
            <a:r>
              <a:rPr sz="2200" spc="-20" dirty="0">
                <a:latin typeface="Constantia"/>
                <a:cs typeface="Constantia"/>
              </a:rPr>
              <a:t> </a:t>
            </a:r>
            <a:r>
              <a:rPr sz="2200" spc="-10" dirty="0">
                <a:latin typeface="Constantia"/>
                <a:cs typeface="Constantia"/>
              </a:rPr>
              <a:t>is</a:t>
            </a:r>
            <a:endParaRPr sz="2200">
              <a:latin typeface="Constantia"/>
              <a:cs typeface="Constantia"/>
            </a:endParaRPr>
          </a:p>
          <a:p>
            <a:pPr>
              <a:lnSpc>
                <a:spcPct val="100000"/>
              </a:lnSpc>
              <a:spcBef>
                <a:spcPts val="40"/>
              </a:spcBef>
            </a:pPr>
            <a:endParaRPr sz="2550">
              <a:latin typeface="Constantia"/>
              <a:cs typeface="Constantia"/>
            </a:endParaRPr>
          </a:p>
          <a:p>
            <a:pPr marL="50800" marR="581025" indent="4445">
              <a:lnSpc>
                <a:spcPts val="2110"/>
              </a:lnSpc>
            </a:pPr>
            <a:r>
              <a:rPr sz="2200" spc="-10" dirty="0">
                <a:latin typeface="Constantia"/>
                <a:cs typeface="Constantia"/>
              </a:rPr>
              <a:t>Since,</a:t>
            </a:r>
            <a:r>
              <a:rPr sz="2200" spc="-40" dirty="0">
                <a:latin typeface="Constantia"/>
                <a:cs typeface="Constantia"/>
              </a:rPr>
              <a:t> </a:t>
            </a:r>
            <a:r>
              <a:rPr sz="2200" spc="-30" dirty="0">
                <a:latin typeface="Constantia"/>
                <a:cs typeface="Constantia"/>
              </a:rPr>
              <a:t>we</a:t>
            </a:r>
            <a:r>
              <a:rPr sz="2200" spc="-55" dirty="0">
                <a:latin typeface="Constantia"/>
                <a:cs typeface="Constantia"/>
              </a:rPr>
              <a:t> </a:t>
            </a:r>
            <a:r>
              <a:rPr sz="2200" spc="-15" dirty="0">
                <a:latin typeface="Constantia"/>
                <a:cs typeface="Constantia"/>
              </a:rPr>
              <a:t>know</a:t>
            </a:r>
            <a:r>
              <a:rPr sz="2200" spc="-70" dirty="0">
                <a:latin typeface="Constantia"/>
                <a:cs typeface="Constantia"/>
              </a:rPr>
              <a:t> </a:t>
            </a:r>
            <a:r>
              <a:rPr sz="2200" spc="-5" dirty="0">
                <a:latin typeface="Constantia"/>
                <a:cs typeface="Constantia"/>
              </a:rPr>
              <a:t>that</a:t>
            </a:r>
            <a:r>
              <a:rPr sz="2200" spc="-110" dirty="0">
                <a:latin typeface="Constantia"/>
                <a:cs typeface="Constantia"/>
              </a:rPr>
              <a:t> </a:t>
            </a:r>
            <a:r>
              <a:rPr sz="2200" spc="-5" dirty="0">
                <a:latin typeface="Constantia"/>
                <a:cs typeface="Constantia"/>
              </a:rPr>
              <a:t>a</a:t>
            </a:r>
            <a:r>
              <a:rPr sz="2200" spc="-105" dirty="0">
                <a:latin typeface="Constantia"/>
                <a:cs typeface="Constantia"/>
              </a:rPr>
              <a:t> </a:t>
            </a:r>
            <a:r>
              <a:rPr sz="2200" spc="-5" dirty="0">
                <a:latin typeface="Constantia"/>
                <a:cs typeface="Constantia"/>
              </a:rPr>
              <a:t>set</a:t>
            </a:r>
            <a:r>
              <a:rPr sz="2200" spc="-114" dirty="0">
                <a:latin typeface="Constantia"/>
                <a:cs typeface="Constantia"/>
              </a:rPr>
              <a:t> </a:t>
            </a:r>
            <a:r>
              <a:rPr sz="2200" spc="-5" dirty="0">
                <a:latin typeface="Constantia"/>
                <a:cs typeface="Constantia"/>
              </a:rPr>
              <a:t>with</a:t>
            </a:r>
            <a:r>
              <a:rPr sz="2200" spc="-75" dirty="0">
                <a:latin typeface="Constantia"/>
                <a:cs typeface="Constantia"/>
              </a:rPr>
              <a:t> </a:t>
            </a:r>
            <a:r>
              <a:rPr sz="2200" i="1" spc="-5" dirty="0">
                <a:latin typeface="Constantia"/>
                <a:cs typeface="Constantia"/>
              </a:rPr>
              <a:t>n</a:t>
            </a:r>
            <a:r>
              <a:rPr sz="2200" i="1" spc="-25" dirty="0">
                <a:latin typeface="Constantia"/>
                <a:cs typeface="Constantia"/>
              </a:rPr>
              <a:t> </a:t>
            </a:r>
            <a:r>
              <a:rPr sz="2200" spc="-5" dirty="0">
                <a:latin typeface="Constantia"/>
                <a:cs typeface="Constantia"/>
              </a:rPr>
              <a:t>elements</a:t>
            </a:r>
            <a:r>
              <a:rPr sz="2200" spc="-85" dirty="0">
                <a:latin typeface="Constantia"/>
                <a:cs typeface="Constantia"/>
              </a:rPr>
              <a:t> </a:t>
            </a:r>
            <a:r>
              <a:rPr sz="2200" spc="-5" dirty="0">
                <a:latin typeface="Constantia"/>
                <a:cs typeface="Constantia"/>
              </a:rPr>
              <a:t>has</a:t>
            </a:r>
            <a:r>
              <a:rPr sz="2200" spc="-50" dirty="0">
                <a:latin typeface="Constantia"/>
                <a:cs typeface="Constantia"/>
              </a:rPr>
              <a:t> </a:t>
            </a:r>
            <a:r>
              <a:rPr sz="2200" dirty="0">
                <a:latin typeface="Cambria Math"/>
                <a:cs typeface="Cambria Math"/>
              </a:rPr>
              <a:t>2</a:t>
            </a:r>
            <a:r>
              <a:rPr sz="2175" i="1" baseline="24904" dirty="0">
                <a:latin typeface="Constantia"/>
                <a:cs typeface="Constantia"/>
              </a:rPr>
              <a:t>n</a:t>
            </a:r>
            <a:r>
              <a:rPr sz="2175" i="1" spc="240" baseline="24904" dirty="0">
                <a:latin typeface="Constantia"/>
                <a:cs typeface="Constantia"/>
              </a:rPr>
              <a:t> </a:t>
            </a:r>
            <a:r>
              <a:rPr sz="2200" spc="-5" dirty="0">
                <a:latin typeface="Constantia"/>
                <a:cs typeface="Constantia"/>
              </a:rPr>
              <a:t>subsets,</a:t>
            </a:r>
            <a:r>
              <a:rPr sz="2200" spc="-60" dirty="0">
                <a:latin typeface="Constantia"/>
                <a:cs typeface="Constantia"/>
              </a:rPr>
              <a:t> </a:t>
            </a:r>
            <a:r>
              <a:rPr sz="2200" spc="-30" dirty="0">
                <a:latin typeface="Constantia"/>
                <a:cs typeface="Constantia"/>
              </a:rPr>
              <a:t>we </a:t>
            </a:r>
            <a:r>
              <a:rPr sz="2200" spc="-535" dirty="0">
                <a:latin typeface="Constantia"/>
                <a:cs typeface="Constantia"/>
              </a:rPr>
              <a:t> </a:t>
            </a:r>
            <a:r>
              <a:rPr sz="2200" spc="-10" dirty="0">
                <a:latin typeface="Constantia"/>
                <a:cs typeface="Constantia"/>
              </a:rPr>
              <a:t>conclude:</a:t>
            </a:r>
            <a:endParaRPr sz="2200">
              <a:latin typeface="Constantia"/>
              <a:cs typeface="Constantia"/>
            </a:endParaRPr>
          </a:p>
        </p:txBody>
      </p:sp>
      <p:pic>
        <p:nvPicPr>
          <p:cNvPr id="4" name="object 4"/>
          <p:cNvPicPr/>
          <p:nvPr/>
        </p:nvPicPr>
        <p:blipFill>
          <a:blip r:embed="rId2" cstate="print"/>
          <a:stretch>
            <a:fillRect/>
          </a:stretch>
        </p:blipFill>
        <p:spPr>
          <a:xfrm>
            <a:off x="4038600" y="2057400"/>
            <a:ext cx="1370076" cy="527303"/>
          </a:xfrm>
          <a:prstGeom prst="rect">
            <a:avLst/>
          </a:prstGeom>
        </p:spPr>
      </p:pic>
      <p:pic>
        <p:nvPicPr>
          <p:cNvPr id="5" name="object 5"/>
          <p:cNvPicPr/>
          <p:nvPr/>
        </p:nvPicPr>
        <p:blipFill>
          <a:blip r:embed="rId3" cstate="print"/>
          <a:stretch>
            <a:fillRect/>
          </a:stretch>
        </p:blipFill>
        <p:spPr>
          <a:xfrm>
            <a:off x="1143000" y="3276600"/>
            <a:ext cx="4213860" cy="527304"/>
          </a:xfrm>
          <a:prstGeom prst="rect">
            <a:avLst/>
          </a:prstGeom>
        </p:spPr>
      </p:pic>
      <p:pic>
        <p:nvPicPr>
          <p:cNvPr id="6" name="object 6"/>
          <p:cNvPicPr/>
          <p:nvPr/>
        </p:nvPicPr>
        <p:blipFill>
          <a:blip r:embed="rId4" cstate="print"/>
          <a:stretch>
            <a:fillRect/>
          </a:stretch>
        </p:blipFill>
        <p:spPr>
          <a:xfrm>
            <a:off x="3252215" y="4230623"/>
            <a:ext cx="336803" cy="304800"/>
          </a:xfrm>
          <a:prstGeom prst="rect">
            <a:avLst/>
          </a:prstGeom>
        </p:spPr>
      </p:pic>
      <p:pic>
        <p:nvPicPr>
          <p:cNvPr id="7" name="object 7"/>
          <p:cNvPicPr/>
          <p:nvPr/>
        </p:nvPicPr>
        <p:blipFill>
          <a:blip r:embed="rId5" cstate="print"/>
          <a:stretch>
            <a:fillRect/>
          </a:stretch>
        </p:blipFill>
        <p:spPr>
          <a:xfrm>
            <a:off x="7117080" y="4241291"/>
            <a:ext cx="336803" cy="304800"/>
          </a:xfrm>
          <a:prstGeom prst="rect">
            <a:avLst/>
          </a:prstGeom>
        </p:spPr>
      </p:pic>
      <p:pic>
        <p:nvPicPr>
          <p:cNvPr id="8" name="object 8"/>
          <p:cNvPicPr/>
          <p:nvPr/>
        </p:nvPicPr>
        <p:blipFill>
          <a:blip r:embed="rId6" cstate="print"/>
          <a:stretch>
            <a:fillRect/>
          </a:stretch>
        </p:blipFill>
        <p:spPr>
          <a:xfrm>
            <a:off x="4038600" y="4779264"/>
            <a:ext cx="949451" cy="527304"/>
          </a:xfrm>
          <a:prstGeom prst="rect">
            <a:avLst/>
          </a:prstGeom>
        </p:spPr>
      </p:pic>
      <p:pic>
        <p:nvPicPr>
          <p:cNvPr id="9" name="object 9"/>
          <p:cNvPicPr/>
          <p:nvPr/>
        </p:nvPicPr>
        <p:blipFill>
          <a:blip r:embed="rId7" cstate="print"/>
          <a:stretch>
            <a:fillRect/>
          </a:stretch>
        </p:blipFill>
        <p:spPr>
          <a:xfrm>
            <a:off x="5562600" y="4419600"/>
            <a:ext cx="336803" cy="304800"/>
          </a:xfrm>
          <a:prstGeom prst="rect">
            <a:avLst/>
          </a:prstGeom>
        </p:spPr>
      </p:pic>
      <p:pic>
        <p:nvPicPr>
          <p:cNvPr id="10" name="object 10"/>
          <p:cNvPicPr/>
          <p:nvPr/>
        </p:nvPicPr>
        <p:blipFill>
          <a:blip r:embed="rId8" cstate="print"/>
          <a:stretch>
            <a:fillRect/>
          </a:stretch>
        </p:blipFill>
        <p:spPr>
          <a:xfrm>
            <a:off x="1981200" y="4419600"/>
            <a:ext cx="336804" cy="304800"/>
          </a:xfrm>
          <a:prstGeom prst="rect">
            <a:avLst/>
          </a:prstGeom>
        </p:spPr>
      </p:pic>
      <p:pic>
        <p:nvPicPr>
          <p:cNvPr id="11" name="object 11"/>
          <p:cNvPicPr/>
          <p:nvPr/>
        </p:nvPicPr>
        <p:blipFill>
          <a:blip r:embed="rId2" cstate="print"/>
          <a:stretch>
            <a:fillRect/>
          </a:stretch>
        </p:blipFill>
        <p:spPr>
          <a:xfrm>
            <a:off x="4038600" y="5791200"/>
            <a:ext cx="1370076" cy="527304"/>
          </a:xfrm>
          <a:prstGeom prst="rect">
            <a:avLst/>
          </a:prstGeom>
        </p:spPr>
      </p:pic>
      <p:pic>
        <p:nvPicPr>
          <p:cNvPr id="12" name="object 12"/>
          <p:cNvPicPr/>
          <p:nvPr/>
        </p:nvPicPr>
        <p:blipFill>
          <a:blip r:embed="rId9" cstate="print"/>
          <a:stretch>
            <a:fillRect/>
          </a:stretch>
        </p:blipFill>
        <p:spPr>
          <a:xfrm>
            <a:off x="8293607" y="5931408"/>
            <a:ext cx="178307" cy="178308"/>
          </a:xfrm>
          <a:prstGeom prst="rect">
            <a:avLst/>
          </a:prstGeom>
        </p:spPr>
      </p:pic>
      <p:pic>
        <p:nvPicPr>
          <p:cNvPr id="13" name="object 13"/>
          <p:cNvPicPr/>
          <p:nvPr/>
        </p:nvPicPr>
        <p:blipFill>
          <a:blip r:embed="rId9" cstate="print"/>
          <a:stretch>
            <a:fillRect/>
          </a:stretch>
        </p:blipFill>
        <p:spPr>
          <a:xfrm>
            <a:off x="8293607" y="3416808"/>
            <a:ext cx="178307" cy="178307"/>
          </a:xfrm>
          <a:prstGeom prst="rect">
            <a:avLst/>
          </a:prstGeom>
        </p:spPr>
      </p:pic>
    </p:spTree>
    <p:extLst>
      <p:ext uri="{BB962C8B-B14F-4D97-AF65-F5344CB8AC3E}">
        <p14:creationId xmlns:p14="http://schemas.microsoft.com/office/powerpoint/2010/main" val="13867629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809488"/>
            <a:ext cx="7767320" cy="1442085"/>
          </a:xfrm>
          <a:prstGeom prst="rect">
            <a:avLst/>
          </a:prstGeom>
        </p:spPr>
        <p:txBody>
          <a:bodyPr vert="horz" wrap="square" lIns="0" tIns="234950" rIns="0" bIns="0" rtlCol="0">
            <a:spAutoFit/>
          </a:bodyPr>
          <a:lstStyle/>
          <a:p>
            <a:pPr marL="12700">
              <a:lnSpc>
                <a:spcPct val="100000"/>
              </a:lnSpc>
              <a:spcBef>
                <a:spcPts val="1850"/>
              </a:spcBef>
            </a:pPr>
            <a:r>
              <a:rPr sz="5000" spc="-60" dirty="0">
                <a:solidFill>
                  <a:srgbClr val="04607A"/>
                </a:solidFill>
                <a:latin typeface="Calibri"/>
                <a:cs typeface="Calibri"/>
              </a:rPr>
              <a:t>Pascal’s</a:t>
            </a:r>
            <a:r>
              <a:rPr sz="5000" spc="-50" dirty="0">
                <a:solidFill>
                  <a:srgbClr val="04607A"/>
                </a:solidFill>
                <a:latin typeface="Calibri"/>
                <a:cs typeface="Calibri"/>
              </a:rPr>
              <a:t> </a:t>
            </a:r>
            <a:r>
              <a:rPr sz="5000" spc="-5" dirty="0">
                <a:solidFill>
                  <a:srgbClr val="04607A"/>
                </a:solidFill>
                <a:latin typeface="Calibri"/>
                <a:cs typeface="Calibri"/>
              </a:rPr>
              <a:t>Identity</a:t>
            </a:r>
            <a:endParaRPr sz="5000">
              <a:latin typeface="Calibri"/>
              <a:cs typeface="Calibri"/>
            </a:endParaRPr>
          </a:p>
          <a:p>
            <a:pPr marL="303530">
              <a:lnSpc>
                <a:spcPct val="100000"/>
              </a:lnSpc>
              <a:spcBef>
                <a:spcPts val="765"/>
              </a:spcBef>
              <a:tabLst>
                <a:tab pos="3851910" algn="l"/>
              </a:tabLst>
            </a:pPr>
            <a:r>
              <a:rPr sz="2200" b="1" spc="-35" dirty="0">
                <a:solidFill>
                  <a:srgbClr val="000000"/>
                </a:solidFill>
                <a:latin typeface="Constantia"/>
                <a:cs typeface="Constantia"/>
              </a:rPr>
              <a:t>P</a:t>
            </a:r>
            <a:r>
              <a:rPr sz="2200" b="1" spc="-5" dirty="0">
                <a:solidFill>
                  <a:srgbClr val="000000"/>
                </a:solidFill>
                <a:latin typeface="Constantia"/>
                <a:cs typeface="Constantia"/>
              </a:rPr>
              <a:t>as</a:t>
            </a:r>
            <a:r>
              <a:rPr sz="2200" b="1" dirty="0">
                <a:solidFill>
                  <a:srgbClr val="000000"/>
                </a:solidFill>
                <a:latin typeface="Constantia"/>
                <a:cs typeface="Constantia"/>
              </a:rPr>
              <a:t>c</a:t>
            </a:r>
            <a:r>
              <a:rPr sz="2200" b="1" spc="-5" dirty="0">
                <a:solidFill>
                  <a:srgbClr val="000000"/>
                </a:solidFill>
                <a:latin typeface="Constantia"/>
                <a:cs typeface="Constantia"/>
              </a:rPr>
              <a:t>al</a:t>
            </a:r>
            <a:r>
              <a:rPr sz="2200" b="1" spc="-95" dirty="0">
                <a:solidFill>
                  <a:srgbClr val="000000"/>
                </a:solidFill>
                <a:latin typeface="Constantia"/>
                <a:cs typeface="Constantia"/>
              </a:rPr>
              <a:t>’</a:t>
            </a:r>
            <a:r>
              <a:rPr sz="2200" b="1" spc="-5" dirty="0">
                <a:solidFill>
                  <a:srgbClr val="000000"/>
                </a:solidFill>
                <a:latin typeface="Constantia"/>
                <a:cs typeface="Constantia"/>
              </a:rPr>
              <a:t>s</a:t>
            </a:r>
            <a:r>
              <a:rPr sz="2200" b="1" spc="-45" dirty="0">
                <a:solidFill>
                  <a:srgbClr val="000000"/>
                </a:solidFill>
                <a:latin typeface="Constantia"/>
                <a:cs typeface="Constantia"/>
              </a:rPr>
              <a:t> </a:t>
            </a:r>
            <a:r>
              <a:rPr sz="2200" b="1" spc="-55" dirty="0">
                <a:solidFill>
                  <a:srgbClr val="000000"/>
                </a:solidFill>
                <a:latin typeface="Constantia"/>
                <a:cs typeface="Constantia"/>
              </a:rPr>
              <a:t>I</a:t>
            </a:r>
            <a:r>
              <a:rPr sz="2200" b="1" spc="-10" dirty="0">
                <a:solidFill>
                  <a:srgbClr val="000000"/>
                </a:solidFill>
                <a:latin typeface="Constantia"/>
                <a:cs typeface="Constantia"/>
              </a:rPr>
              <a:t>d</a:t>
            </a:r>
            <a:r>
              <a:rPr sz="2200" b="1" spc="-20" dirty="0">
                <a:solidFill>
                  <a:srgbClr val="000000"/>
                </a:solidFill>
                <a:latin typeface="Constantia"/>
                <a:cs typeface="Constantia"/>
              </a:rPr>
              <a:t>e</a:t>
            </a:r>
            <a:r>
              <a:rPr sz="2200" b="1" spc="-5" dirty="0">
                <a:solidFill>
                  <a:srgbClr val="000000"/>
                </a:solidFill>
                <a:latin typeface="Constantia"/>
                <a:cs typeface="Constantia"/>
              </a:rPr>
              <a:t>nti</a:t>
            </a:r>
            <a:r>
              <a:rPr sz="2200" b="1" spc="-15" dirty="0">
                <a:solidFill>
                  <a:srgbClr val="000000"/>
                </a:solidFill>
                <a:latin typeface="Constantia"/>
                <a:cs typeface="Constantia"/>
              </a:rPr>
              <a:t>t</a:t>
            </a:r>
            <a:r>
              <a:rPr sz="2200" b="1" dirty="0">
                <a:solidFill>
                  <a:srgbClr val="000000"/>
                </a:solidFill>
                <a:latin typeface="Constantia"/>
                <a:cs typeface="Constantia"/>
              </a:rPr>
              <a:t>y</a:t>
            </a:r>
            <a:r>
              <a:rPr sz="2200" spc="-5" dirty="0">
                <a:solidFill>
                  <a:srgbClr val="000000"/>
                </a:solidFill>
              </a:rPr>
              <a:t>:</a:t>
            </a:r>
            <a:r>
              <a:rPr sz="2200" spc="50" dirty="0">
                <a:solidFill>
                  <a:srgbClr val="000000"/>
                </a:solidFill>
              </a:rPr>
              <a:t> </a:t>
            </a:r>
            <a:r>
              <a:rPr sz="2200" spc="-5" dirty="0">
                <a:solidFill>
                  <a:srgbClr val="000000"/>
                </a:solidFill>
              </a:rPr>
              <a:t>If</a:t>
            </a:r>
            <a:r>
              <a:rPr sz="2200" spc="50" dirty="0">
                <a:solidFill>
                  <a:srgbClr val="000000"/>
                </a:solidFill>
              </a:rPr>
              <a:t> </a:t>
            </a:r>
            <a:r>
              <a:rPr sz="2200" i="1" spc="-5" dirty="0">
                <a:solidFill>
                  <a:srgbClr val="000000"/>
                </a:solidFill>
                <a:latin typeface="Constantia"/>
                <a:cs typeface="Constantia"/>
              </a:rPr>
              <a:t>n</a:t>
            </a:r>
            <a:r>
              <a:rPr sz="2200" i="1" spc="-30" dirty="0">
                <a:solidFill>
                  <a:srgbClr val="000000"/>
                </a:solidFill>
                <a:latin typeface="Constantia"/>
                <a:cs typeface="Constantia"/>
              </a:rPr>
              <a:t> </a:t>
            </a:r>
            <a:r>
              <a:rPr sz="2200" spc="-5" dirty="0">
                <a:solidFill>
                  <a:srgbClr val="000000"/>
                </a:solidFill>
              </a:rPr>
              <a:t>a</a:t>
            </a:r>
            <a:r>
              <a:rPr sz="2200" dirty="0">
                <a:solidFill>
                  <a:srgbClr val="000000"/>
                </a:solidFill>
              </a:rPr>
              <a:t>n</a:t>
            </a:r>
            <a:r>
              <a:rPr sz="2200" spc="-5" dirty="0">
                <a:solidFill>
                  <a:srgbClr val="000000"/>
                </a:solidFill>
              </a:rPr>
              <a:t>d</a:t>
            </a:r>
            <a:r>
              <a:rPr sz="2200" spc="-10" dirty="0">
                <a:solidFill>
                  <a:srgbClr val="000000"/>
                </a:solidFill>
              </a:rPr>
              <a:t> </a:t>
            </a:r>
            <a:r>
              <a:rPr sz="2200" i="1" spc="-5" dirty="0">
                <a:solidFill>
                  <a:srgbClr val="000000"/>
                </a:solidFill>
                <a:latin typeface="Constantia"/>
                <a:cs typeface="Constantia"/>
              </a:rPr>
              <a:t>k</a:t>
            </a:r>
            <a:r>
              <a:rPr sz="2200" i="1" dirty="0">
                <a:solidFill>
                  <a:srgbClr val="000000"/>
                </a:solidFill>
                <a:latin typeface="Constantia"/>
                <a:cs typeface="Constantia"/>
              </a:rPr>
              <a:t>	</a:t>
            </a:r>
            <a:r>
              <a:rPr sz="2200" spc="-5" dirty="0">
                <a:solidFill>
                  <a:srgbClr val="000000"/>
                </a:solidFill>
              </a:rPr>
              <a:t>a</a:t>
            </a:r>
            <a:r>
              <a:rPr sz="2200" spc="-45" dirty="0">
                <a:solidFill>
                  <a:srgbClr val="000000"/>
                </a:solidFill>
              </a:rPr>
              <a:t>r</a:t>
            </a:r>
            <a:r>
              <a:rPr sz="2200" spc="-5" dirty="0">
                <a:solidFill>
                  <a:srgbClr val="000000"/>
                </a:solidFill>
              </a:rPr>
              <a:t>e</a:t>
            </a:r>
            <a:r>
              <a:rPr sz="2200" spc="-60" dirty="0">
                <a:solidFill>
                  <a:srgbClr val="000000"/>
                </a:solidFill>
              </a:rPr>
              <a:t> </a:t>
            </a:r>
            <a:r>
              <a:rPr sz="2200" spc="-10" dirty="0">
                <a:solidFill>
                  <a:srgbClr val="000000"/>
                </a:solidFill>
              </a:rPr>
              <a:t>i</a:t>
            </a:r>
            <a:r>
              <a:rPr sz="2200" dirty="0">
                <a:solidFill>
                  <a:srgbClr val="000000"/>
                </a:solidFill>
              </a:rPr>
              <a:t>n</a:t>
            </a:r>
            <a:r>
              <a:rPr sz="2200" spc="-40" dirty="0">
                <a:solidFill>
                  <a:srgbClr val="000000"/>
                </a:solidFill>
              </a:rPr>
              <a:t>t</a:t>
            </a:r>
            <a:r>
              <a:rPr sz="2200" spc="-5" dirty="0">
                <a:solidFill>
                  <a:srgbClr val="000000"/>
                </a:solidFill>
              </a:rPr>
              <a:t>e</a:t>
            </a:r>
            <a:r>
              <a:rPr sz="2200" spc="-50" dirty="0">
                <a:solidFill>
                  <a:srgbClr val="000000"/>
                </a:solidFill>
              </a:rPr>
              <a:t>g</a:t>
            </a:r>
            <a:r>
              <a:rPr sz="2200" spc="-5" dirty="0">
                <a:solidFill>
                  <a:srgbClr val="000000"/>
                </a:solidFill>
              </a:rPr>
              <a:t>ers</a:t>
            </a:r>
            <a:r>
              <a:rPr sz="2200" spc="-135" dirty="0">
                <a:solidFill>
                  <a:srgbClr val="000000"/>
                </a:solidFill>
              </a:rPr>
              <a:t> </a:t>
            </a:r>
            <a:r>
              <a:rPr sz="2200" spc="-5" dirty="0">
                <a:solidFill>
                  <a:srgbClr val="000000"/>
                </a:solidFill>
              </a:rPr>
              <a:t>wi</a:t>
            </a:r>
            <a:r>
              <a:rPr sz="2200" dirty="0">
                <a:solidFill>
                  <a:srgbClr val="000000"/>
                </a:solidFill>
              </a:rPr>
              <a:t>t</a:t>
            </a:r>
            <a:r>
              <a:rPr sz="2200" spc="-5" dirty="0">
                <a:solidFill>
                  <a:srgbClr val="000000"/>
                </a:solidFill>
              </a:rPr>
              <a:t>h</a:t>
            </a:r>
            <a:r>
              <a:rPr sz="2200" spc="-35" dirty="0">
                <a:solidFill>
                  <a:srgbClr val="000000"/>
                </a:solidFill>
              </a:rPr>
              <a:t> </a:t>
            </a:r>
            <a:r>
              <a:rPr sz="2200" i="1" spc="-5" dirty="0">
                <a:solidFill>
                  <a:srgbClr val="000000"/>
                </a:solidFill>
                <a:latin typeface="Constantia"/>
                <a:cs typeface="Constantia"/>
              </a:rPr>
              <a:t>n</a:t>
            </a:r>
            <a:r>
              <a:rPr sz="2200" i="1" spc="30" dirty="0">
                <a:solidFill>
                  <a:srgbClr val="000000"/>
                </a:solidFill>
                <a:latin typeface="Constantia"/>
                <a:cs typeface="Constantia"/>
              </a:rPr>
              <a:t> </a:t>
            </a:r>
            <a:r>
              <a:rPr sz="2200" spc="-5" dirty="0">
                <a:solidFill>
                  <a:srgbClr val="000000"/>
                </a:solidFill>
                <a:latin typeface="Cambria Math"/>
                <a:cs typeface="Cambria Math"/>
              </a:rPr>
              <a:t>≥</a:t>
            </a:r>
            <a:r>
              <a:rPr sz="2200" spc="65" dirty="0">
                <a:solidFill>
                  <a:srgbClr val="000000"/>
                </a:solidFill>
                <a:latin typeface="Cambria Math"/>
                <a:cs typeface="Cambria Math"/>
              </a:rPr>
              <a:t> </a:t>
            </a:r>
            <a:r>
              <a:rPr sz="2200" i="1" spc="-5" dirty="0">
                <a:solidFill>
                  <a:srgbClr val="000000"/>
                </a:solidFill>
                <a:latin typeface="Constantia"/>
                <a:cs typeface="Constantia"/>
              </a:rPr>
              <a:t>k</a:t>
            </a:r>
            <a:r>
              <a:rPr sz="2200" i="1" spc="35" dirty="0">
                <a:solidFill>
                  <a:srgbClr val="000000"/>
                </a:solidFill>
                <a:latin typeface="Constantia"/>
                <a:cs typeface="Constantia"/>
              </a:rPr>
              <a:t> </a:t>
            </a:r>
            <a:r>
              <a:rPr sz="2200" spc="-5" dirty="0">
                <a:solidFill>
                  <a:srgbClr val="000000"/>
                </a:solidFill>
                <a:latin typeface="Cambria Math"/>
                <a:cs typeface="Cambria Math"/>
              </a:rPr>
              <a:t>≥</a:t>
            </a:r>
            <a:r>
              <a:rPr sz="2200" spc="65" dirty="0">
                <a:solidFill>
                  <a:srgbClr val="000000"/>
                </a:solidFill>
                <a:latin typeface="Cambria Math"/>
                <a:cs typeface="Cambria Math"/>
              </a:rPr>
              <a:t> </a:t>
            </a:r>
            <a:r>
              <a:rPr sz="2200" spc="-10" dirty="0">
                <a:solidFill>
                  <a:srgbClr val="000000"/>
                </a:solidFill>
                <a:latin typeface="Cambria Math"/>
                <a:cs typeface="Cambria Math"/>
              </a:rPr>
              <a:t>0</a:t>
            </a:r>
            <a:r>
              <a:rPr sz="2200" spc="-5" dirty="0">
                <a:solidFill>
                  <a:srgbClr val="000000"/>
                </a:solidFill>
              </a:rPr>
              <a:t>,</a:t>
            </a:r>
            <a:r>
              <a:rPr sz="2200" spc="-25" dirty="0">
                <a:solidFill>
                  <a:srgbClr val="000000"/>
                </a:solidFill>
              </a:rPr>
              <a:t> </a:t>
            </a:r>
            <a:r>
              <a:rPr sz="2200" spc="-10" dirty="0">
                <a:solidFill>
                  <a:srgbClr val="000000"/>
                </a:solidFill>
              </a:rPr>
              <a:t>th</a:t>
            </a:r>
            <a:r>
              <a:rPr sz="2200" spc="-5" dirty="0">
                <a:solidFill>
                  <a:srgbClr val="000000"/>
                </a:solidFill>
              </a:rPr>
              <a:t>en</a:t>
            </a:r>
            <a:endParaRPr sz="2200">
              <a:latin typeface="Cambria Math"/>
              <a:cs typeface="Cambria Math"/>
            </a:endParaRPr>
          </a:p>
        </p:txBody>
      </p:sp>
      <p:sp>
        <p:nvSpPr>
          <p:cNvPr id="3" name="object 3"/>
          <p:cNvSpPr txBox="1"/>
          <p:nvPr/>
        </p:nvSpPr>
        <p:spPr>
          <a:xfrm>
            <a:off x="735583" y="2897504"/>
            <a:ext cx="7777480" cy="1842135"/>
          </a:xfrm>
          <a:prstGeom prst="rect">
            <a:avLst/>
          </a:prstGeom>
        </p:spPr>
        <p:txBody>
          <a:bodyPr vert="horz" wrap="square" lIns="0" tIns="12065" rIns="0" bIns="0" rtlCol="0">
            <a:spAutoFit/>
          </a:bodyPr>
          <a:lstStyle/>
          <a:p>
            <a:pPr marL="12700">
              <a:lnSpc>
                <a:spcPts val="2375"/>
              </a:lnSpc>
              <a:spcBef>
                <a:spcPts val="95"/>
              </a:spcBef>
            </a:pPr>
            <a:r>
              <a:rPr sz="2200" b="1" spc="-15" dirty="0">
                <a:latin typeface="Constantia"/>
                <a:cs typeface="Constantia"/>
              </a:rPr>
              <a:t>Proof</a:t>
            </a:r>
            <a:r>
              <a:rPr sz="2200" b="1" spc="55" dirty="0">
                <a:latin typeface="Constantia"/>
                <a:cs typeface="Constantia"/>
              </a:rPr>
              <a:t> </a:t>
            </a:r>
            <a:r>
              <a:rPr sz="2200" spc="-10" dirty="0">
                <a:latin typeface="Constantia"/>
                <a:cs typeface="Constantia"/>
              </a:rPr>
              <a:t>(</a:t>
            </a:r>
            <a:r>
              <a:rPr sz="2200" i="1" spc="-10" dirty="0">
                <a:latin typeface="Constantia"/>
                <a:cs typeface="Constantia"/>
              </a:rPr>
              <a:t>combinatorial</a:t>
            </a:r>
            <a:r>
              <a:rPr sz="2200" spc="-10" dirty="0">
                <a:latin typeface="Constantia"/>
                <a:cs typeface="Constantia"/>
              </a:rPr>
              <a:t>): </a:t>
            </a:r>
            <a:r>
              <a:rPr sz="2200" dirty="0">
                <a:latin typeface="Constantia"/>
                <a:cs typeface="Constantia"/>
              </a:rPr>
              <a:t>Let</a:t>
            </a:r>
            <a:r>
              <a:rPr sz="2200" spc="-60" dirty="0">
                <a:latin typeface="Constantia"/>
                <a:cs typeface="Constantia"/>
              </a:rPr>
              <a:t> </a:t>
            </a:r>
            <a:r>
              <a:rPr sz="2200" i="1" spc="-5" dirty="0">
                <a:latin typeface="Constantia"/>
                <a:cs typeface="Constantia"/>
              </a:rPr>
              <a:t>T</a:t>
            </a:r>
            <a:r>
              <a:rPr sz="2200" i="1" spc="45" dirty="0">
                <a:latin typeface="Constantia"/>
                <a:cs typeface="Constantia"/>
              </a:rPr>
              <a:t> </a:t>
            </a:r>
            <a:r>
              <a:rPr sz="2200" spc="-5" dirty="0">
                <a:latin typeface="Constantia"/>
                <a:cs typeface="Constantia"/>
              </a:rPr>
              <a:t>be</a:t>
            </a:r>
            <a:r>
              <a:rPr sz="2200" spc="-114" dirty="0">
                <a:latin typeface="Constantia"/>
                <a:cs typeface="Constantia"/>
              </a:rPr>
              <a:t> </a:t>
            </a:r>
            <a:r>
              <a:rPr sz="2200" spc="-5" dirty="0">
                <a:latin typeface="Constantia"/>
                <a:cs typeface="Constantia"/>
              </a:rPr>
              <a:t>a</a:t>
            </a:r>
            <a:r>
              <a:rPr sz="2200" spc="-95" dirty="0">
                <a:latin typeface="Constantia"/>
                <a:cs typeface="Constantia"/>
              </a:rPr>
              <a:t> </a:t>
            </a:r>
            <a:r>
              <a:rPr sz="2200" spc="-5" dirty="0">
                <a:latin typeface="Constantia"/>
                <a:cs typeface="Constantia"/>
              </a:rPr>
              <a:t>set</a:t>
            </a:r>
            <a:r>
              <a:rPr sz="2200" spc="-120" dirty="0">
                <a:latin typeface="Constantia"/>
                <a:cs typeface="Constantia"/>
              </a:rPr>
              <a:t> </a:t>
            </a:r>
            <a:r>
              <a:rPr sz="2200" spc="-15" dirty="0">
                <a:latin typeface="Constantia"/>
                <a:cs typeface="Constantia"/>
              </a:rPr>
              <a:t>where</a:t>
            </a:r>
            <a:r>
              <a:rPr sz="2200" spc="-40" dirty="0">
                <a:latin typeface="Constantia"/>
                <a:cs typeface="Constantia"/>
              </a:rPr>
              <a:t> </a:t>
            </a:r>
            <a:r>
              <a:rPr sz="2200" spc="-5" dirty="0">
                <a:latin typeface="Constantia"/>
                <a:cs typeface="Constantia"/>
              </a:rPr>
              <a:t>|</a:t>
            </a:r>
            <a:r>
              <a:rPr sz="2200" i="1" spc="-5" dirty="0">
                <a:latin typeface="Constantia"/>
                <a:cs typeface="Constantia"/>
              </a:rPr>
              <a:t>T|</a:t>
            </a:r>
            <a:r>
              <a:rPr sz="2200" i="1" spc="30" dirty="0">
                <a:latin typeface="Constantia"/>
                <a:cs typeface="Constantia"/>
              </a:rPr>
              <a:t> </a:t>
            </a:r>
            <a:r>
              <a:rPr sz="2200" spc="-5" dirty="0">
                <a:latin typeface="Constantia"/>
                <a:cs typeface="Constantia"/>
              </a:rPr>
              <a:t>=</a:t>
            </a:r>
            <a:r>
              <a:rPr sz="2200" spc="5" dirty="0">
                <a:latin typeface="Constantia"/>
                <a:cs typeface="Constantia"/>
              </a:rPr>
              <a:t> </a:t>
            </a:r>
            <a:r>
              <a:rPr sz="2200" i="1" spc="-5" dirty="0">
                <a:latin typeface="Constantia"/>
                <a:cs typeface="Constantia"/>
              </a:rPr>
              <a:t>n</a:t>
            </a:r>
            <a:r>
              <a:rPr sz="2200" i="1" spc="35" dirty="0">
                <a:latin typeface="Constantia"/>
                <a:cs typeface="Constantia"/>
              </a:rPr>
              <a:t> </a:t>
            </a:r>
            <a:r>
              <a:rPr sz="2200" spc="-5" dirty="0">
                <a:latin typeface="Constantia"/>
                <a:cs typeface="Constantia"/>
              </a:rPr>
              <a:t>+</a:t>
            </a:r>
            <a:r>
              <a:rPr sz="2200" spc="5" dirty="0">
                <a:latin typeface="Constantia"/>
                <a:cs typeface="Constantia"/>
              </a:rPr>
              <a:t> </a:t>
            </a:r>
            <a:r>
              <a:rPr sz="2200" spc="-5" dirty="0">
                <a:latin typeface="Cambria Math"/>
                <a:cs typeface="Cambria Math"/>
              </a:rPr>
              <a:t>1,</a:t>
            </a:r>
            <a:r>
              <a:rPr sz="2200" spc="65" dirty="0">
                <a:latin typeface="Cambria Math"/>
                <a:cs typeface="Cambria Math"/>
              </a:rPr>
              <a:t> </a:t>
            </a:r>
            <a:r>
              <a:rPr sz="2200" i="1" spc="-5" dirty="0">
                <a:latin typeface="Constantia"/>
                <a:cs typeface="Constantia"/>
              </a:rPr>
              <a:t>a</a:t>
            </a:r>
            <a:r>
              <a:rPr sz="2200" i="1" spc="35" dirty="0">
                <a:latin typeface="Constantia"/>
                <a:cs typeface="Constantia"/>
              </a:rPr>
              <a:t> </a:t>
            </a:r>
            <a:r>
              <a:rPr sz="2200" spc="-10" dirty="0">
                <a:latin typeface="Cambria Math"/>
                <a:cs typeface="Cambria Math"/>
              </a:rPr>
              <a:t>∊</a:t>
            </a:r>
            <a:r>
              <a:rPr sz="2200" i="1" spc="-10" dirty="0">
                <a:latin typeface="Constantia"/>
                <a:cs typeface="Constantia"/>
              </a:rPr>
              <a:t>T</a:t>
            </a:r>
            <a:r>
              <a:rPr sz="2200" spc="-10" dirty="0">
                <a:latin typeface="Constantia"/>
                <a:cs typeface="Constantia"/>
              </a:rPr>
              <a:t>,</a:t>
            </a:r>
            <a:r>
              <a:rPr sz="2200" spc="-55" dirty="0">
                <a:latin typeface="Constantia"/>
                <a:cs typeface="Constantia"/>
              </a:rPr>
              <a:t> </a:t>
            </a:r>
            <a:r>
              <a:rPr sz="2200" spc="-5" dirty="0">
                <a:latin typeface="Constantia"/>
                <a:cs typeface="Constantia"/>
              </a:rPr>
              <a:t>and</a:t>
            </a:r>
            <a:endParaRPr sz="2200">
              <a:latin typeface="Constantia"/>
              <a:cs typeface="Constantia"/>
            </a:endParaRPr>
          </a:p>
          <a:p>
            <a:pPr marL="86995" marR="161925">
              <a:lnSpc>
                <a:spcPct val="80000"/>
              </a:lnSpc>
              <a:spcBef>
                <a:spcPts val="265"/>
              </a:spcBef>
              <a:tabLst>
                <a:tab pos="1576070" algn="l"/>
                <a:tab pos="3389629" algn="l"/>
              </a:tabLst>
            </a:pPr>
            <a:r>
              <a:rPr sz="2200" i="1" spc="-5" dirty="0">
                <a:latin typeface="Constantia"/>
                <a:cs typeface="Constantia"/>
              </a:rPr>
              <a:t>S</a:t>
            </a:r>
            <a:r>
              <a:rPr sz="2200" i="1" spc="45" dirty="0">
                <a:latin typeface="Constantia"/>
                <a:cs typeface="Constantia"/>
              </a:rPr>
              <a:t> </a:t>
            </a:r>
            <a:r>
              <a:rPr sz="2200" spc="-5" dirty="0">
                <a:latin typeface="Constantia"/>
                <a:cs typeface="Constantia"/>
              </a:rPr>
              <a:t>=</a:t>
            </a:r>
            <a:r>
              <a:rPr sz="2200" spc="-15" dirty="0">
                <a:latin typeface="Constantia"/>
                <a:cs typeface="Constantia"/>
              </a:rPr>
              <a:t> </a:t>
            </a:r>
            <a:r>
              <a:rPr sz="2200" i="1" spc="-5" dirty="0">
                <a:latin typeface="Constantia"/>
                <a:cs typeface="Constantia"/>
              </a:rPr>
              <a:t>T</a:t>
            </a:r>
            <a:r>
              <a:rPr sz="2200" i="1" spc="45" dirty="0">
                <a:latin typeface="Constantia"/>
                <a:cs typeface="Constantia"/>
              </a:rPr>
              <a:t> </a:t>
            </a:r>
            <a:r>
              <a:rPr sz="2200" spc="-5" dirty="0">
                <a:latin typeface="Cambria Math"/>
                <a:cs typeface="Cambria Math"/>
              </a:rPr>
              <a:t>−</a:t>
            </a:r>
            <a:r>
              <a:rPr sz="2200" spc="55" dirty="0">
                <a:latin typeface="Cambria Math"/>
                <a:cs typeface="Cambria Math"/>
              </a:rPr>
              <a:t> </a:t>
            </a:r>
            <a:r>
              <a:rPr sz="2200" spc="-5" dirty="0">
                <a:latin typeface="Constantia"/>
                <a:cs typeface="Constantia"/>
              </a:rPr>
              <a:t>{a}.	</a:t>
            </a:r>
            <a:r>
              <a:rPr sz="2200" spc="-15" dirty="0">
                <a:latin typeface="Constantia"/>
                <a:cs typeface="Constantia"/>
              </a:rPr>
              <a:t>There</a:t>
            </a:r>
            <a:r>
              <a:rPr sz="2200" spc="-114" dirty="0">
                <a:latin typeface="Constantia"/>
                <a:cs typeface="Constantia"/>
              </a:rPr>
              <a:t> </a:t>
            </a:r>
            <a:r>
              <a:rPr sz="2200" spc="-20" dirty="0">
                <a:latin typeface="Constantia"/>
                <a:cs typeface="Constantia"/>
              </a:rPr>
              <a:t>are	</a:t>
            </a:r>
            <a:r>
              <a:rPr sz="2200" spc="-5" dirty="0">
                <a:latin typeface="Constantia"/>
                <a:cs typeface="Constantia"/>
              </a:rPr>
              <a:t>subsets</a:t>
            </a:r>
            <a:r>
              <a:rPr sz="2200" spc="-100" dirty="0">
                <a:latin typeface="Constantia"/>
                <a:cs typeface="Constantia"/>
              </a:rPr>
              <a:t> </a:t>
            </a:r>
            <a:r>
              <a:rPr sz="2200" spc="-5" dirty="0">
                <a:latin typeface="Constantia"/>
                <a:cs typeface="Constantia"/>
              </a:rPr>
              <a:t>of</a:t>
            </a:r>
            <a:r>
              <a:rPr sz="2200" spc="40" dirty="0">
                <a:latin typeface="Constantia"/>
                <a:cs typeface="Constantia"/>
              </a:rPr>
              <a:t> </a:t>
            </a:r>
            <a:r>
              <a:rPr sz="2200" i="1" spc="-5" dirty="0">
                <a:latin typeface="Constantia"/>
                <a:cs typeface="Constantia"/>
              </a:rPr>
              <a:t>T</a:t>
            </a:r>
            <a:r>
              <a:rPr sz="2200" i="1" spc="-20" dirty="0">
                <a:latin typeface="Constantia"/>
                <a:cs typeface="Constantia"/>
              </a:rPr>
              <a:t> </a:t>
            </a:r>
            <a:r>
              <a:rPr sz="2200" spc="-10" dirty="0">
                <a:latin typeface="Constantia"/>
                <a:cs typeface="Constantia"/>
              </a:rPr>
              <a:t>containing</a:t>
            </a:r>
            <a:r>
              <a:rPr sz="2200" spc="-30" dirty="0">
                <a:latin typeface="Constantia"/>
                <a:cs typeface="Constantia"/>
              </a:rPr>
              <a:t> </a:t>
            </a:r>
            <a:r>
              <a:rPr sz="2200" i="1" spc="-5" dirty="0">
                <a:latin typeface="Constantia"/>
                <a:cs typeface="Constantia"/>
              </a:rPr>
              <a:t>k</a:t>
            </a:r>
            <a:r>
              <a:rPr sz="2200" i="1" spc="-15" dirty="0">
                <a:latin typeface="Constantia"/>
                <a:cs typeface="Constantia"/>
              </a:rPr>
              <a:t> </a:t>
            </a:r>
            <a:r>
              <a:rPr sz="2200" spc="-10" dirty="0">
                <a:latin typeface="Constantia"/>
                <a:cs typeface="Constantia"/>
              </a:rPr>
              <a:t>elements. </a:t>
            </a:r>
            <a:r>
              <a:rPr sz="2200" spc="-535" dirty="0">
                <a:latin typeface="Constantia"/>
                <a:cs typeface="Constantia"/>
              </a:rPr>
              <a:t> </a:t>
            </a:r>
            <a:r>
              <a:rPr sz="2200" spc="-5" dirty="0">
                <a:latin typeface="Constantia"/>
                <a:cs typeface="Constantia"/>
              </a:rPr>
              <a:t>Each</a:t>
            </a:r>
            <a:r>
              <a:rPr sz="2200" spc="-85" dirty="0">
                <a:latin typeface="Constantia"/>
                <a:cs typeface="Constantia"/>
              </a:rPr>
              <a:t> </a:t>
            </a:r>
            <a:r>
              <a:rPr sz="2200" spc="-5" dirty="0">
                <a:latin typeface="Constantia"/>
                <a:cs typeface="Constantia"/>
              </a:rPr>
              <a:t>of</a:t>
            </a:r>
            <a:r>
              <a:rPr sz="2200" spc="35" dirty="0">
                <a:latin typeface="Constantia"/>
                <a:cs typeface="Constantia"/>
              </a:rPr>
              <a:t> </a:t>
            </a:r>
            <a:r>
              <a:rPr sz="2200" spc="-5" dirty="0">
                <a:latin typeface="Constantia"/>
                <a:cs typeface="Constantia"/>
              </a:rPr>
              <a:t>these</a:t>
            </a:r>
            <a:r>
              <a:rPr sz="2200" spc="-114" dirty="0">
                <a:latin typeface="Constantia"/>
                <a:cs typeface="Constantia"/>
              </a:rPr>
              <a:t> </a:t>
            </a:r>
            <a:r>
              <a:rPr sz="2200" spc="-5" dirty="0">
                <a:latin typeface="Constantia"/>
                <a:cs typeface="Constantia"/>
              </a:rPr>
              <a:t>subsets</a:t>
            </a:r>
            <a:r>
              <a:rPr sz="2200" spc="-105" dirty="0">
                <a:latin typeface="Constantia"/>
                <a:cs typeface="Constantia"/>
              </a:rPr>
              <a:t> </a:t>
            </a:r>
            <a:r>
              <a:rPr sz="2200" spc="-5" dirty="0">
                <a:latin typeface="Constantia"/>
                <a:cs typeface="Constantia"/>
              </a:rPr>
              <a:t>either:</a:t>
            </a:r>
            <a:endParaRPr sz="2200">
              <a:latin typeface="Constantia"/>
              <a:cs typeface="Constantia"/>
            </a:endParaRPr>
          </a:p>
          <a:p>
            <a:pPr marL="453390" indent="-247650">
              <a:lnSpc>
                <a:spcPct val="100000"/>
              </a:lnSpc>
              <a:spcBef>
                <a:spcPts val="5"/>
              </a:spcBef>
              <a:buClr>
                <a:srgbClr val="0E6EC5"/>
              </a:buClr>
              <a:buSzPct val="85000"/>
              <a:buFont typeface="Segoe UI Symbol"/>
              <a:buChar char="⚫"/>
              <a:tabLst>
                <a:tab pos="454025" algn="l"/>
              </a:tabLst>
            </a:pPr>
            <a:r>
              <a:rPr sz="2000" spc="-40" dirty="0">
                <a:latin typeface="Constantia"/>
                <a:cs typeface="Constantia"/>
              </a:rPr>
              <a:t>c</a:t>
            </a:r>
            <a:r>
              <a:rPr sz="2000" dirty="0">
                <a:latin typeface="Constantia"/>
                <a:cs typeface="Constantia"/>
              </a:rPr>
              <a:t>o</a:t>
            </a:r>
            <a:r>
              <a:rPr sz="2000" spc="-10" dirty="0">
                <a:latin typeface="Constantia"/>
                <a:cs typeface="Constantia"/>
              </a:rPr>
              <a:t>n</a:t>
            </a:r>
            <a:r>
              <a:rPr sz="2000" spc="-5" dirty="0">
                <a:latin typeface="Constantia"/>
                <a:cs typeface="Constantia"/>
              </a:rPr>
              <a:t>tai</a:t>
            </a:r>
            <a:r>
              <a:rPr sz="2000" spc="-10" dirty="0">
                <a:latin typeface="Constantia"/>
                <a:cs typeface="Constantia"/>
              </a:rPr>
              <a:t>n</a:t>
            </a:r>
            <a:r>
              <a:rPr sz="2000" dirty="0">
                <a:latin typeface="Constantia"/>
                <a:cs typeface="Constantia"/>
              </a:rPr>
              <a:t>s</a:t>
            </a:r>
            <a:r>
              <a:rPr sz="2000" spc="-60" dirty="0">
                <a:latin typeface="Constantia"/>
                <a:cs typeface="Constantia"/>
              </a:rPr>
              <a:t> </a:t>
            </a:r>
            <a:r>
              <a:rPr sz="2000" i="1" dirty="0">
                <a:latin typeface="Constantia"/>
                <a:cs typeface="Constantia"/>
              </a:rPr>
              <a:t>a</a:t>
            </a:r>
            <a:r>
              <a:rPr sz="2000" i="1" spc="-30" dirty="0">
                <a:latin typeface="Constantia"/>
                <a:cs typeface="Constantia"/>
              </a:rPr>
              <a:t> </a:t>
            </a:r>
            <a:r>
              <a:rPr sz="2000" dirty="0">
                <a:latin typeface="Constantia"/>
                <a:cs typeface="Constantia"/>
              </a:rPr>
              <a:t>w</a:t>
            </a:r>
            <a:r>
              <a:rPr sz="2000" spc="-10" dirty="0">
                <a:latin typeface="Constantia"/>
                <a:cs typeface="Constantia"/>
              </a:rPr>
              <a:t>i</a:t>
            </a:r>
            <a:r>
              <a:rPr sz="2000" spc="-5" dirty="0">
                <a:latin typeface="Constantia"/>
                <a:cs typeface="Constantia"/>
              </a:rPr>
              <a:t>t</a:t>
            </a:r>
            <a:r>
              <a:rPr sz="2000" dirty="0">
                <a:latin typeface="Constantia"/>
                <a:cs typeface="Constantia"/>
              </a:rPr>
              <a:t>h</a:t>
            </a:r>
            <a:r>
              <a:rPr sz="2000" spc="-45" dirty="0">
                <a:latin typeface="Constantia"/>
                <a:cs typeface="Constantia"/>
              </a:rPr>
              <a:t> </a:t>
            </a:r>
            <a:r>
              <a:rPr sz="2000" i="1" dirty="0">
                <a:latin typeface="Constantia"/>
                <a:cs typeface="Constantia"/>
              </a:rPr>
              <a:t>k</a:t>
            </a:r>
            <a:r>
              <a:rPr sz="2000" i="1" spc="-35" dirty="0">
                <a:latin typeface="Constantia"/>
                <a:cs typeface="Constantia"/>
              </a:rPr>
              <a:t> </a:t>
            </a:r>
            <a:r>
              <a:rPr sz="2000" dirty="0">
                <a:latin typeface="Cambria Math"/>
                <a:cs typeface="Cambria Math"/>
              </a:rPr>
              <a:t>−</a:t>
            </a:r>
            <a:r>
              <a:rPr sz="2000" spc="50" dirty="0">
                <a:latin typeface="Cambria Math"/>
                <a:cs typeface="Cambria Math"/>
              </a:rPr>
              <a:t> </a:t>
            </a:r>
            <a:r>
              <a:rPr sz="2000" dirty="0">
                <a:latin typeface="Cambria Math"/>
                <a:cs typeface="Cambria Math"/>
              </a:rPr>
              <a:t>1</a:t>
            </a:r>
            <a:r>
              <a:rPr sz="2000" spc="20" dirty="0">
                <a:latin typeface="Cambria Math"/>
                <a:cs typeface="Cambria Math"/>
              </a:rPr>
              <a:t> </a:t>
            </a:r>
            <a:r>
              <a:rPr sz="2000" dirty="0">
                <a:latin typeface="Constantia"/>
                <a:cs typeface="Constantia"/>
              </a:rPr>
              <a:t>other</a:t>
            </a:r>
            <a:r>
              <a:rPr sz="2000" spc="-145" dirty="0">
                <a:latin typeface="Constantia"/>
                <a:cs typeface="Constantia"/>
              </a:rPr>
              <a:t> </a:t>
            </a:r>
            <a:r>
              <a:rPr sz="2000" dirty="0">
                <a:latin typeface="Constantia"/>
                <a:cs typeface="Constantia"/>
              </a:rPr>
              <a:t>element</a:t>
            </a:r>
            <a:r>
              <a:rPr sz="2000" spc="-20" dirty="0">
                <a:latin typeface="Constantia"/>
                <a:cs typeface="Constantia"/>
              </a:rPr>
              <a:t>s</a:t>
            </a:r>
            <a:r>
              <a:rPr sz="2000" dirty="0">
                <a:latin typeface="Constantia"/>
                <a:cs typeface="Constantia"/>
              </a:rPr>
              <a:t>,</a:t>
            </a:r>
            <a:r>
              <a:rPr sz="2000" spc="-55" dirty="0">
                <a:latin typeface="Constantia"/>
                <a:cs typeface="Constantia"/>
              </a:rPr>
              <a:t> </a:t>
            </a:r>
            <a:r>
              <a:rPr sz="2000" dirty="0">
                <a:latin typeface="Constantia"/>
                <a:cs typeface="Constantia"/>
              </a:rPr>
              <a:t>or</a:t>
            </a:r>
            <a:endParaRPr sz="2000">
              <a:latin typeface="Constantia"/>
              <a:cs typeface="Constantia"/>
            </a:endParaRPr>
          </a:p>
          <a:p>
            <a:pPr marL="453390" indent="-247650">
              <a:lnSpc>
                <a:spcPts val="2395"/>
              </a:lnSpc>
              <a:spcBef>
                <a:spcPts val="5"/>
              </a:spcBef>
              <a:buClr>
                <a:srgbClr val="0E6EC5"/>
              </a:buClr>
              <a:buSzPct val="85000"/>
              <a:buFont typeface="Segoe UI Symbol"/>
              <a:buChar char="⚫"/>
              <a:tabLst>
                <a:tab pos="454025" algn="l"/>
              </a:tabLst>
            </a:pPr>
            <a:r>
              <a:rPr sz="2000" spc="-10" dirty="0">
                <a:latin typeface="Constantia"/>
                <a:cs typeface="Constantia"/>
              </a:rPr>
              <a:t>contains</a:t>
            </a:r>
            <a:r>
              <a:rPr sz="2000" spc="-65" dirty="0">
                <a:latin typeface="Constantia"/>
                <a:cs typeface="Constantia"/>
              </a:rPr>
              <a:t> </a:t>
            </a:r>
            <a:r>
              <a:rPr sz="2000" i="1" dirty="0">
                <a:latin typeface="Constantia"/>
                <a:cs typeface="Constantia"/>
              </a:rPr>
              <a:t>k</a:t>
            </a:r>
            <a:r>
              <a:rPr sz="2000" i="1" spc="-30" dirty="0">
                <a:latin typeface="Constantia"/>
                <a:cs typeface="Constantia"/>
              </a:rPr>
              <a:t> </a:t>
            </a:r>
            <a:r>
              <a:rPr sz="2000" dirty="0">
                <a:latin typeface="Constantia"/>
                <a:cs typeface="Constantia"/>
              </a:rPr>
              <a:t>elements</a:t>
            </a:r>
            <a:r>
              <a:rPr sz="2000" spc="-105" dirty="0">
                <a:latin typeface="Constantia"/>
                <a:cs typeface="Constantia"/>
              </a:rPr>
              <a:t> </a:t>
            </a:r>
            <a:r>
              <a:rPr sz="2000" dirty="0">
                <a:latin typeface="Constantia"/>
                <a:cs typeface="Constantia"/>
              </a:rPr>
              <a:t>of</a:t>
            </a:r>
            <a:r>
              <a:rPr sz="2000" spc="45" dirty="0">
                <a:latin typeface="Constantia"/>
                <a:cs typeface="Constantia"/>
              </a:rPr>
              <a:t> </a:t>
            </a:r>
            <a:r>
              <a:rPr sz="2000" i="1" dirty="0">
                <a:latin typeface="Constantia"/>
                <a:cs typeface="Constantia"/>
              </a:rPr>
              <a:t>S</a:t>
            </a:r>
            <a:r>
              <a:rPr sz="2000" i="1" spc="-35" dirty="0">
                <a:latin typeface="Constantia"/>
                <a:cs typeface="Constantia"/>
              </a:rPr>
              <a:t> </a:t>
            </a:r>
            <a:r>
              <a:rPr sz="2000" dirty="0">
                <a:latin typeface="Constantia"/>
                <a:cs typeface="Constantia"/>
              </a:rPr>
              <a:t>and</a:t>
            </a:r>
            <a:r>
              <a:rPr sz="2000" spc="-20" dirty="0">
                <a:latin typeface="Constantia"/>
                <a:cs typeface="Constantia"/>
              </a:rPr>
              <a:t> </a:t>
            </a:r>
            <a:r>
              <a:rPr sz="2000" spc="-5" dirty="0">
                <a:latin typeface="Constantia"/>
                <a:cs typeface="Constantia"/>
              </a:rPr>
              <a:t>not</a:t>
            </a:r>
            <a:r>
              <a:rPr sz="2000" spc="-65" dirty="0">
                <a:latin typeface="Constantia"/>
                <a:cs typeface="Constantia"/>
              </a:rPr>
              <a:t> </a:t>
            </a:r>
            <a:r>
              <a:rPr sz="2000" i="1" dirty="0">
                <a:latin typeface="Constantia"/>
                <a:cs typeface="Constantia"/>
              </a:rPr>
              <a:t>a</a:t>
            </a:r>
            <a:r>
              <a:rPr sz="2000" dirty="0">
                <a:latin typeface="Constantia"/>
                <a:cs typeface="Constantia"/>
              </a:rPr>
              <a:t>.</a:t>
            </a:r>
            <a:endParaRPr sz="2000">
              <a:latin typeface="Constantia"/>
              <a:cs typeface="Constantia"/>
            </a:endParaRPr>
          </a:p>
          <a:p>
            <a:pPr marL="17145">
              <a:lnSpc>
                <a:spcPts val="2635"/>
              </a:lnSpc>
            </a:pPr>
            <a:r>
              <a:rPr sz="2200" spc="-10" dirty="0">
                <a:latin typeface="Constantia"/>
                <a:cs typeface="Constantia"/>
              </a:rPr>
              <a:t>The</a:t>
            </a:r>
            <a:r>
              <a:rPr sz="2200" spc="-45" dirty="0">
                <a:latin typeface="Constantia"/>
                <a:cs typeface="Constantia"/>
              </a:rPr>
              <a:t>r</a:t>
            </a:r>
            <a:r>
              <a:rPr sz="2200" spc="-5" dirty="0">
                <a:latin typeface="Constantia"/>
                <a:cs typeface="Constantia"/>
              </a:rPr>
              <a:t>e</a:t>
            </a:r>
            <a:r>
              <a:rPr sz="2200" spc="-105" dirty="0">
                <a:latin typeface="Constantia"/>
                <a:cs typeface="Constantia"/>
              </a:rPr>
              <a:t> </a:t>
            </a:r>
            <a:r>
              <a:rPr sz="2200" spc="-5" dirty="0">
                <a:latin typeface="Constantia"/>
                <a:cs typeface="Constantia"/>
              </a:rPr>
              <a:t>a</a:t>
            </a:r>
            <a:r>
              <a:rPr sz="2200" spc="-45" dirty="0">
                <a:latin typeface="Constantia"/>
                <a:cs typeface="Constantia"/>
              </a:rPr>
              <a:t>r</a:t>
            </a:r>
            <a:r>
              <a:rPr sz="2200" spc="-5" dirty="0">
                <a:latin typeface="Constantia"/>
                <a:cs typeface="Constantia"/>
              </a:rPr>
              <a:t>e</a:t>
            </a:r>
            <a:endParaRPr sz="2200">
              <a:latin typeface="Constantia"/>
              <a:cs typeface="Constantia"/>
            </a:endParaRPr>
          </a:p>
        </p:txBody>
      </p:sp>
      <p:sp>
        <p:nvSpPr>
          <p:cNvPr id="4" name="object 4"/>
          <p:cNvSpPr txBox="1"/>
          <p:nvPr/>
        </p:nvSpPr>
        <p:spPr>
          <a:xfrm>
            <a:off x="929436" y="4752594"/>
            <a:ext cx="145415" cy="285115"/>
          </a:xfrm>
          <a:prstGeom prst="rect">
            <a:avLst/>
          </a:prstGeom>
        </p:spPr>
        <p:txBody>
          <a:bodyPr vert="horz" wrap="square" lIns="0" tIns="12700" rIns="0" bIns="0" rtlCol="0">
            <a:spAutoFit/>
          </a:bodyPr>
          <a:lstStyle/>
          <a:p>
            <a:pPr marL="12700">
              <a:lnSpc>
                <a:spcPct val="100000"/>
              </a:lnSpc>
              <a:spcBef>
                <a:spcPts val="100"/>
              </a:spcBef>
            </a:pPr>
            <a:r>
              <a:rPr sz="1700" spc="-640" dirty="0">
                <a:solidFill>
                  <a:srgbClr val="0E6EC5"/>
                </a:solidFill>
                <a:latin typeface="Segoe UI Symbol"/>
                <a:cs typeface="Segoe UI Symbol"/>
              </a:rPr>
              <a:t>⚫</a:t>
            </a:r>
            <a:endParaRPr sz="1700">
              <a:latin typeface="Segoe UI Symbol"/>
              <a:cs typeface="Segoe UI Symbol"/>
            </a:endParaRPr>
          </a:p>
        </p:txBody>
      </p:sp>
      <p:sp>
        <p:nvSpPr>
          <p:cNvPr id="5" name="object 5"/>
          <p:cNvSpPr txBox="1"/>
          <p:nvPr/>
        </p:nvSpPr>
        <p:spPr>
          <a:xfrm>
            <a:off x="1811782" y="4714494"/>
            <a:ext cx="558165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mbria Math"/>
                <a:cs typeface="Cambria Math"/>
              </a:rPr>
              <a:t>subsets</a:t>
            </a:r>
            <a:r>
              <a:rPr sz="2000" spc="-10" dirty="0">
                <a:latin typeface="Cambria Math"/>
                <a:cs typeface="Cambria Math"/>
              </a:rPr>
              <a:t> </a:t>
            </a:r>
            <a:r>
              <a:rPr sz="2000" dirty="0">
                <a:latin typeface="Cambria Math"/>
                <a:cs typeface="Cambria Math"/>
              </a:rPr>
              <a:t>of</a:t>
            </a:r>
            <a:r>
              <a:rPr sz="2000" spc="-10" dirty="0">
                <a:latin typeface="Cambria Math"/>
                <a:cs typeface="Cambria Math"/>
              </a:rPr>
              <a:t> </a:t>
            </a:r>
            <a:r>
              <a:rPr sz="2000" i="1" dirty="0">
                <a:latin typeface="Constantia"/>
                <a:cs typeface="Constantia"/>
              </a:rPr>
              <a:t>k</a:t>
            </a:r>
            <a:r>
              <a:rPr sz="2000" i="1" spc="-50" dirty="0">
                <a:latin typeface="Constantia"/>
                <a:cs typeface="Constantia"/>
              </a:rPr>
              <a:t> </a:t>
            </a:r>
            <a:r>
              <a:rPr sz="2000" spc="-5" dirty="0">
                <a:latin typeface="Cambria Math"/>
                <a:cs typeface="Cambria Math"/>
              </a:rPr>
              <a:t>elements</a:t>
            </a:r>
            <a:r>
              <a:rPr sz="2000" spc="-10" dirty="0">
                <a:latin typeface="Cambria Math"/>
                <a:cs typeface="Cambria Math"/>
              </a:rPr>
              <a:t> </a:t>
            </a:r>
            <a:r>
              <a:rPr sz="2000" dirty="0">
                <a:latin typeface="Cambria Math"/>
                <a:cs typeface="Cambria Math"/>
              </a:rPr>
              <a:t>that</a:t>
            </a:r>
            <a:r>
              <a:rPr sz="2000" spc="-25" dirty="0">
                <a:latin typeface="Cambria Math"/>
                <a:cs typeface="Cambria Math"/>
              </a:rPr>
              <a:t> </a:t>
            </a:r>
            <a:r>
              <a:rPr sz="2000" dirty="0">
                <a:latin typeface="Cambria Math"/>
                <a:cs typeface="Cambria Math"/>
              </a:rPr>
              <a:t>contain</a:t>
            </a:r>
            <a:r>
              <a:rPr sz="2000" spc="-45" dirty="0">
                <a:latin typeface="Cambria Math"/>
                <a:cs typeface="Cambria Math"/>
              </a:rPr>
              <a:t> </a:t>
            </a:r>
            <a:r>
              <a:rPr sz="2000" i="1" dirty="0">
                <a:latin typeface="Constantia"/>
                <a:cs typeface="Constantia"/>
              </a:rPr>
              <a:t>a</a:t>
            </a:r>
            <a:r>
              <a:rPr sz="2000" dirty="0">
                <a:latin typeface="Cambria Math"/>
                <a:cs typeface="Cambria Math"/>
              </a:rPr>
              <a:t>,</a:t>
            </a:r>
            <a:r>
              <a:rPr sz="2000" spc="-5" dirty="0">
                <a:latin typeface="Cambria Math"/>
                <a:cs typeface="Cambria Math"/>
              </a:rPr>
              <a:t> </a:t>
            </a:r>
            <a:r>
              <a:rPr sz="2000" dirty="0">
                <a:latin typeface="Cambria Math"/>
                <a:cs typeface="Cambria Math"/>
              </a:rPr>
              <a:t>since</a:t>
            </a:r>
            <a:r>
              <a:rPr sz="2000" spc="-15" dirty="0">
                <a:latin typeface="Cambria Math"/>
                <a:cs typeface="Cambria Math"/>
              </a:rPr>
              <a:t> </a:t>
            </a:r>
            <a:r>
              <a:rPr sz="2000" spc="-10" dirty="0">
                <a:latin typeface="Cambria Math"/>
                <a:cs typeface="Cambria Math"/>
              </a:rPr>
              <a:t>there</a:t>
            </a:r>
            <a:r>
              <a:rPr sz="2000" spc="-25" dirty="0">
                <a:latin typeface="Cambria Math"/>
                <a:cs typeface="Cambria Math"/>
              </a:rPr>
              <a:t> </a:t>
            </a:r>
            <a:r>
              <a:rPr sz="2000" spc="-10" dirty="0">
                <a:latin typeface="Cambria Math"/>
                <a:cs typeface="Cambria Math"/>
              </a:rPr>
              <a:t>are</a:t>
            </a:r>
            <a:endParaRPr sz="2000">
              <a:latin typeface="Cambria Math"/>
              <a:cs typeface="Cambria Math"/>
            </a:endParaRPr>
          </a:p>
        </p:txBody>
      </p:sp>
      <p:sp>
        <p:nvSpPr>
          <p:cNvPr id="6" name="object 6"/>
          <p:cNvSpPr txBox="1"/>
          <p:nvPr/>
        </p:nvSpPr>
        <p:spPr>
          <a:xfrm>
            <a:off x="1176324" y="4958334"/>
            <a:ext cx="3425190" cy="330835"/>
          </a:xfrm>
          <a:prstGeom prst="rect">
            <a:avLst/>
          </a:prstGeom>
        </p:spPr>
        <p:txBody>
          <a:bodyPr vert="horz" wrap="square" lIns="0" tIns="12700" rIns="0" bIns="0" rtlCol="0">
            <a:spAutoFit/>
          </a:bodyPr>
          <a:lstStyle/>
          <a:p>
            <a:pPr marL="12700">
              <a:lnSpc>
                <a:spcPct val="100000"/>
              </a:lnSpc>
              <a:spcBef>
                <a:spcPts val="100"/>
              </a:spcBef>
              <a:tabLst>
                <a:tab pos="1283335" algn="l"/>
              </a:tabLst>
            </a:pPr>
            <a:r>
              <a:rPr sz="2000" dirty="0">
                <a:latin typeface="Constantia"/>
                <a:cs typeface="Constantia"/>
              </a:rPr>
              <a:t>subsets</a:t>
            </a:r>
            <a:r>
              <a:rPr sz="2000" spc="-114" dirty="0">
                <a:latin typeface="Constantia"/>
                <a:cs typeface="Constantia"/>
              </a:rPr>
              <a:t> </a:t>
            </a:r>
            <a:r>
              <a:rPr sz="2000" dirty="0">
                <a:latin typeface="Constantia"/>
                <a:cs typeface="Constantia"/>
              </a:rPr>
              <a:t>of	</a:t>
            </a:r>
            <a:r>
              <a:rPr sz="2000" i="1" dirty="0">
                <a:latin typeface="Constantia"/>
                <a:cs typeface="Constantia"/>
              </a:rPr>
              <a:t>k</a:t>
            </a:r>
            <a:r>
              <a:rPr sz="2000" i="1" spc="-45" dirty="0">
                <a:latin typeface="Constantia"/>
                <a:cs typeface="Constantia"/>
              </a:rPr>
              <a:t> </a:t>
            </a:r>
            <a:r>
              <a:rPr sz="2000" dirty="0">
                <a:latin typeface="Cambria Math"/>
                <a:cs typeface="Cambria Math"/>
              </a:rPr>
              <a:t>−</a:t>
            </a:r>
            <a:r>
              <a:rPr sz="2000" spc="55" dirty="0">
                <a:latin typeface="Cambria Math"/>
                <a:cs typeface="Cambria Math"/>
              </a:rPr>
              <a:t> </a:t>
            </a:r>
            <a:r>
              <a:rPr sz="2000" dirty="0">
                <a:latin typeface="Cambria Math"/>
                <a:cs typeface="Cambria Math"/>
              </a:rPr>
              <a:t>1</a:t>
            </a:r>
            <a:r>
              <a:rPr sz="2000" spc="-20" dirty="0">
                <a:latin typeface="Cambria Math"/>
                <a:cs typeface="Cambria Math"/>
              </a:rPr>
              <a:t> </a:t>
            </a:r>
            <a:r>
              <a:rPr sz="2000" spc="-5" dirty="0">
                <a:latin typeface="Cambria Math"/>
                <a:cs typeface="Cambria Math"/>
              </a:rPr>
              <a:t>elements</a:t>
            </a:r>
            <a:r>
              <a:rPr sz="2000" spc="-30" dirty="0">
                <a:latin typeface="Cambria Math"/>
                <a:cs typeface="Cambria Math"/>
              </a:rPr>
              <a:t> </a:t>
            </a:r>
            <a:r>
              <a:rPr sz="2000" dirty="0">
                <a:latin typeface="Cambria Math"/>
                <a:cs typeface="Cambria Math"/>
              </a:rPr>
              <a:t>of</a:t>
            </a:r>
            <a:r>
              <a:rPr sz="2000" spc="-25" dirty="0">
                <a:latin typeface="Cambria Math"/>
                <a:cs typeface="Cambria Math"/>
              </a:rPr>
              <a:t> </a:t>
            </a:r>
            <a:r>
              <a:rPr sz="2000" i="1" spc="-5" dirty="0">
                <a:latin typeface="Constantia"/>
                <a:cs typeface="Constantia"/>
              </a:rPr>
              <a:t>S</a:t>
            </a:r>
            <a:r>
              <a:rPr sz="2000" spc="-5" dirty="0">
                <a:latin typeface="Cambria Math"/>
                <a:cs typeface="Cambria Math"/>
              </a:rPr>
              <a:t>,</a:t>
            </a:r>
            <a:endParaRPr sz="2000">
              <a:latin typeface="Cambria Math"/>
              <a:cs typeface="Cambria Math"/>
            </a:endParaRPr>
          </a:p>
        </p:txBody>
      </p:sp>
      <p:sp>
        <p:nvSpPr>
          <p:cNvPr id="7" name="object 7"/>
          <p:cNvSpPr txBox="1"/>
          <p:nvPr/>
        </p:nvSpPr>
        <p:spPr>
          <a:xfrm>
            <a:off x="721868" y="5815076"/>
            <a:ext cx="826769"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Cambria Math"/>
                <a:cs typeface="Cambria Math"/>
              </a:rPr>
              <a:t>Hence,</a:t>
            </a:r>
            <a:endParaRPr sz="2200">
              <a:latin typeface="Cambria Math"/>
              <a:cs typeface="Cambria Math"/>
            </a:endParaRPr>
          </a:p>
        </p:txBody>
      </p:sp>
      <p:pic>
        <p:nvPicPr>
          <p:cNvPr id="8" name="object 8"/>
          <p:cNvPicPr/>
          <p:nvPr/>
        </p:nvPicPr>
        <p:blipFill>
          <a:blip r:embed="rId2" cstate="print"/>
          <a:stretch>
            <a:fillRect/>
          </a:stretch>
        </p:blipFill>
        <p:spPr>
          <a:xfrm>
            <a:off x="7391400" y="152400"/>
            <a:ext cx="900683" cy="1043939"/>
          </a:xfrm>
          <a:prstGeom prst="rect">
            <a:avLst/>
          </a:prstGeom>
        </p:spPr>
      </p:pic>
      <p:sp>
        <p:nvSpPr>
          <p:cNvPr id="9" name="object 9"/>
          <p:cNvSpPr txBox="1"/>
          <p:nvPr/>
        </p:nvSpPr>
        <p:spPr>
          <a:xfrm>
            <a:off x="5489828" y="246075"/>
            <a:ext cx="1282065" cy="57785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nstantia"/>
                <a:cs typeface="Constantia"/>
              </a:rPr>
              <a:t>Bla</a:t>
            </a:r>
            <a:r>
              <a:rPr sz="1800" spc="-10" dirty="0">
                <a:latin typeface="Constantia"/>
                <a:cs typeface="Constantia"/>
              </a:rPr>
              <a:t>i</a:t>
            </a:r>
            <a:r>
              <a:rPr sz="1800" dirty="0">
                <a:latin typeface="Constantia"/>
                <a:cs typeface="Constantia"/>
              </a:rPr>
              <a:t>se</a:t>
            </a:r>
            <a:r>
              <a:rPr sz="1800" spc="-55" dirty="0">
                <a:latin typeface="Constantia"/>
                <a:cs typeface="Constantia"/>
              </a:rPr>
              <a:t> </a:t>
            </a:r>
            <a:r>
              <a:rPr sz="1800" spc="-30" dirty="0">
                <a:latin typeface="Constantia"/>
                <a:cs typeface="Constantia"/>
              </a:rPr>
              <a:t>P</a:t>
            </a:r>
            <a:r>
              <a:rPr sz="1800" dirty="0">
                <a:latin typeface="Constantia"/>
                <a:cs typeface="Constantia"/>
              </a:rPr>
              <a:t>ascal</a:t>
            </a:r>
            <a:endParaRPr sz="1800">
              <a:latin typeface="Constantia"/>
              <a:cs typeface="Constantia"/>
            </a:endParaRPr>
          </a:p>
          <a:p>
            <a:pPr marL="12700">
              <a:lnSpc>
                <a:spcPct val="100000"/>
              </a:lnSpc>
              <a:spcBef>
                <a:spcPts val="25"/>
              </a:spcBef>
            </a:pPr>
            <a:r>
              <a:rPr sz="1800" spc="-5" dirty="0">
                <a:latin typeface="Constantia"/>
                <a:cs typeface="Constantia"/>
              </a:rPr>
              <a:t>(</a:t>
            </a:r>
            <a:r>
              <a:rPr sz="1800" spc="-5" dirty="0">
                <a:latin typeface="Cambria Math"/>
                <a:cs typeface="Cambria Math"/>
              </a:rPr>
              <a:t>1623-1662</a:t>
            </a:r>
            <a:r>
              <a:rPr sz="1800" spc="-5" dirty="0">
                <a:latin typeface="Constantia"/>
                <a:cs typeface="Constantia"/>
              </a:rPr>
              <a:t>)</a:t>
            </a:r>
            <a:endParaRPr sz="1800">
              <a:latin typeface="Constantia"/>
              <a:cs typeface="Constantia"/>
            </a:endParaRPr>
          </a:p>
        </p:txBody>
      </p:sp>
      <p:pic>
        <p:nvPicPr>
          <p:cNvPr id="10" name="object 10"/>
          <p:cNvPicPr/>
          <p:nvPr/>
        </p:nvPicPr>
        <p:blipFill>
          <a:blip r:embed="rId3" cstate="print"/>
          <a:stretch>
            <a:fillRect/>
          </a:stretch>
        </p:blipFill>
        <p:spPr>
          <a:xfrm>
            <a:off x="2819400" y="2362200"/>
            <a:ext cx="2909316" cy="457200"/>
          </a:xfrm>
          <a:prstGeom prst="rect">
            <a:avLst/>
          </a:prstGeom>
        </p:spPr>
      </p:pic>
      <p:pic>
        <p:nvPicPr>
          <p:cNvPr id="11" name="object 11"/>
          <p:cNvPicPr/>
          <p:nvPr/>
        </p:nvPicPr>
        <p:blipFill>
          <a:blip r:embed="rId4" cstate="print"/>
          <a:stretch>
            <a:fillRect/>
          </a:stretch>
        </p:blipFill>
        <p:spPr>
          <a:xfrm>
            <a:off x="3505200" y="3200400"/>
            <a:ext cx="554736" cy="304800"/>
          </a:xfrm>
          <a:prstGeom prst="rect">
            <a:avLst/>
          </a:prstGeom>
        </p:spPr>
      </p:pic>
      <p:pic>
        <p:nvPicPr>
          <p:cNvPr id="12" name="object 12"/>
          <p:cNvPicPr/>
          <p:nvPr/>
        </p:nvPicPr>
        <p:blipFill>
          <a:blip r:embed="rId5" cstate="print"/>
          <a:stretch>
            <a:fillRect/>
          </a:stretch>
        </p:blipFill>
        <p:spPr>
          <a:xfrm>
            <a:off x="1219200" y="4800600"/>
            <a:ext cx="438912" cy="243839"/>
          </a:xfrm>
          <a:prstGeom prst="rect">
            <a:avLst/>
          </a:prstGeom>
        </p:spPr>
      </p:pic>
      <p:pic>
        <p:nvPicPr>
          <p:cNvPr id="13" name="object 13"/>
          <p:cNvPicPr/>
          <p:nvPr/>
        </p:nvPicPr>
        <p:blipFill>
          <a:blip r:embed="rId5" cstate="print"/>
          <a:stretch>
            <a:fillRect/>
          </a:stretch>
        </p:blipFill>
        <p:spPr>
          <a:xfrm>
            <a:off x="7467600" y="4800600"/>
            <a:ext cx="438911" cy="243839"/>
          </a:xfrm>
          <a:prstGeom prst="rect">
            <a:avLst/>
          </a:prstGeom>
        </p:spPr>
      </p:pic>
      <p:pic>
        <p:nvPicPr>
          <p:cNvPr id="14" name="object 14"/>
          <p:cNvPicPr/>
          <p:nvPr/>
        </p:nvPicPr>
        <p:blipFill>
          <a:blip r:embed="rId6" cstate="print"/>
          <a:stretch>
            <a:fillRect/>
          </a:stretch>
        </p:blipFill>
        <p:spPr>
          <a:xfrm>
            <a:off x="1143000" y="5334000"/>
            <a:ext cx="269747" cy="243840"/>
          </a:xfrm>
          <a:prstGeom prst="rect">
            <a:avLst/>
          </a:prstGeom>
        </p:spPr>
      </p:pic>
      <p:pic>
        <p:nvPicPr>
          <p:cNvPr id="15" name="object 15"/>
          <p:cNvPicPr/>
          <p:nvPr/>
        </p:nvPicPr>
        <p:blipFill>
          <a:blip r:embed="rId6" cstate="print"/>
          <a:stretch>
            <a:fillRect/>
          </a:stretch>
        </p:blipFill>
        <p:spPr>
          <a:xfrm>
            <a:off x="1600200" y="5638800"/>
            <a:ext cx="269748" cy="243840"/>
          </a:xfrm>
          <a:prstGeom prst="rect">
            <a:avLst/>
          </a:prstGeom>
        </p:spPr>
      </p:pic>
      <p:pic>
        <p:nvPicPr>
          <p:cNvPr id="16" name="object 16"/>
          <p:cNvPicPr/>
          <p:nvPr/>
        </p:nvPicPr>
        <p:blipFill>
          <a:blip r:embed="rId3" cstate="print"/>
          <a:stretch>
            <a:fillRect/>
          </a:stretch>
        </p:blipFill>
        <p:spPr>
          <a:xfrm>
            <a:off x="2362200" y="5943600"/>
            <a:ext cx="2909316" cy="457200"/>
          </a:xfrm>
          <a:prstGeom prst="rect">
            <a:avLst/>
          </a:prstGeom>
        </p:spPr>
      </p:pic>
      <p:sp>
        <p:nvSpPr>
          <p:cNvPr id="17" name="object 17"/>
          <p:cNvSpPr txBox="1"/>
          <p:nvPr/>
        </p:nvSpPr>
        <p:spPr>
          <a:xfrm>
            <a:off x="929436" y="5262829"/>
            <a:ext cx="7620634" cy="1320165"/>
          </a:xfrm>
          <a:prstGeom prst="rect">
            <a:avLst/>
          </a:prstGeom>
        </p:spPr>
        <p:txBody>
          <a:bodyPr vert="horz" wrap="square" lIns="0" tIns="13335" rIns="0" bIns="0" rtlCol="0">
            <a:spAutoFit/>
          </a:bodyPr>
          <a:lstStyle/>
          <a:p>
            <a:pPr marL="647700" indent="-635635">
              <a:lnSpc>
                <a:spcPts val="2175"/>
              </a:lnSpc>
              <a:spcBef>
                <a:spcPts val="105"/>
              </a:spcBef>
              <a:buClr>
                <a:srgbClr val="0E6EC5"/>
              </a:buClr>
              <a:buSzPct val="85000"/>
              <a:buFont typeface="Segoe UI Symbol"/>
              <a:buChar char="⚫"/>
              <a:tabLst>
                <a:tab pos="647700" algn="l"/>
                <a:tab pos="648335" algn="l"/>
              </a:tabLst>
            </a:pPr>
            <a:r>
              <a:rPr sz="2000" dirty="0">
                <a:latin typeface="Cambria Math"/>
                <a:cs typeface="Cambria Math"/>
              </a:rPr>
              <a:t>subsets</a:t>
            </a:r>
            <a:r>
              <a:rPr sz="2000" spc="-10" dirty="0">
                <a:latin typeface="Cambria Math"/>
                <a:cs typeface="Cambria Math"/>
              </a:rPr>
              <a:t> </a:t>
            </a:r>
            <a:r>
              <a:rPr sz="2000" dirty="0">
                <a:latin typeface="Cambria Math"/>
                <a:cs typeface="Cambria Math"/>
              </a:rPr>
              <a:t>of</a:t>
            </a:r>
            <a:r>
              <a:rPr sz="2000" spc="-20" dirty="0">
                <a:latin typeface="Cambria Math"/>
                <a:cs typeface="Cambria Math"/>
              </a:rPr>
              <a:t> </a:t>
            </a:r>
            <a:r>
              <a:rPr sz="2000" i="1" dirty="0">
                <a:latin typeface="Constantia"/>
                <a:cs typeface="Constantia"/>
              </a:rPr>
              <a:t>k</a:t>
            </a:r>
            <a:r>
              <a:rPr sz="2000" i="1" spc="-35" dirty="0">
                <a:latin typeface="Constantia"/>
                <a:cs typeface="Constantia"/>
              </a:rPr>
              <a:t> </a:t>
            </a:r>
            <a:r>
              <a:rPr sz="2000" spc="-5" dirty="0">
                <a:latin typeface="Cambria Math"/>
                <a:cs typeface="Cambria Math"/>
              </a:rPr>
              <a:t>elements</a:t>
            </a:r>
            <a:r>
              <a:rPr sz="2000" spc="-15" dirty="0">
                <a:latin typeface="Cambria Math"/>
                <a:cs typeface="Cambria Math"/>
              </a:rPr>
              <a:t> </a:t>
            </a:r>
            <a:r>
              <a:rPr sz="2000" dirty="0">
                <a:latin typeface="Cambria Math"/>
                <a:cs typeface="Cambria Math"/>
              </a:rPr>
              <a:t>of</a:t>
            </a:r>
            <a:r>
              <a:rPr sz="2000" spc="-15" dirty="0">
                <a:latin typeface="Cambria Math"/>
                <a:cs typeface="Cambria Math"/>
              </a:rPr>
              <a:t> </a:t>
            </a:r>
            <a:r>
              <a:rPr sz="2000" i="1" dirty="0">
                <a:latin typeface="Constantia"/>
                <a:cs typeface="Constantia"/>
              </a:rPr>
              <a:t>T</a:t>
            </a:r>
            <a:r>
              <a:rPr sz="2000" i="1" spc="-35" dirty="0">
                <a:latin typeface="Constantia"/>
                <a:cs typeface="Constantia"/>
              </a:rPr>
              <a:t> </a:t>
            </a:r>
            <a:r>
              <a:rPr sz="2000" dirty="0">
                <a:latin typeface="Cambria Math"/>
                <a:cs typeface="Cambria Math"/>
              </a:rPr>
              <a:t>that</a:t>
            </a:r>
            <a:r>
              <a:rPr sz="2000" spc="-25" dirty="0">
                <a:latin typeface="Cambria Math"/>
                <a:cs typeface="Cambria Math"/>
              </a:rPr>
              <a:t> </a:t>
            </a:r>
            <a:r>
              <a:rPr sz="2000" dirty="0">
                <a:latin typeface="Cambria Math"/>
                <a:cs typeface="Cambria Math"/>
              </a:rPr>
              <a:t>do</a:t>
            </a:r>
            <a:r>
              <a:rPr sz="2000" spc="-15" dirty="0">
                <a:latin typeface="Cambria Math"/>
                <a:cs typeface="Cambria Math"/>
              </a:rPr>
              <a:t> </a:t>
            </a:r>
            <a:r>
              <a:rPr sz="2000" spc="-5" dirty="0">
                <a:latin typeface="Cambria Math"/>
                <a:cs typeface="Cambria Math"/>
              </a:rPr>
              <a:t>not</a:t>
            </a:r>
            <a:r>
              <a:rPr sz="2000" spc="-20" dirty="0">
                <a:latin typeface="Cambria Math"/>
                <a:cs typeface="Cambria Math"/>
              </a:rPr>
              <a:t> </a:t>
            </a:r>
            <a:r>
              <a:rPr sz="2000" dirty="0">
                <a:latin typeface="Cambria Math"/>
                <a:cs typeface="Cambria Math"/>
              </a:rPr>
              <a:t>contain</a:t>
            </a:r>
            <a:r>
              <a:rPr sz="2000" spc="-25" dirty="0">
                <a:latin typeface="Cambria Math"/>
                <a:cs typeface="Cambria Math"/>
              </a:rPr>
              <a:t> </a:t>
            </a:r>
            <a:r>
              <a:rPr sz="2000" i="1" dirty="0">
                <a:latin typeface="Constantia"/>
                <a:cs typeface="Constantia"/>
              </a:rPr>
              <a:t>a</a:t>
            </a:r>
            <a:r>
              <a:rPr sz="2000" dirty="0">
                <a:latin typeface="Cambria Math"/>
                <a:cs typeface="Cambria Math"/>
              </a:rPr>
              <a:t>,</a:t>
            </a:r>
            <a:r>
              <a:rPr sz="2000" spc="-15" dirty="0">
                <a:latin typeface="Cambria Math"/>
                <a:cs typeface="Cambria Math"/>
              </a:rPr>
              <a:t> </a:t>
            </a:r>
            <a:r>
              <a:rPr sz="2000" spc="-5" dirty="0">
                <a:latin typeface="Cambria Math"/>
                <a:cs typeface="Cambria Math"/>
              </a:rPr>
              <a:t>because</a:t>
            </a:r>
            <a:r>
              <a:rPr sz="2000" spc="-10" dirty="0">
                <a:latin typeface="Cambria Math"/>
                <a:cs typeface="Cambria Math"/>
              </a:rPr>
              <a:t> </a:t>
            </a:r>
            <a:r>
              <a:rPr sz="2000" spc="-5" dirty="0">
                <a:latin typeface="Cambria Math"/>
                <a:cs typeface="Cambria Math"/>
              </a:rPr>
              <a:t>there</a:t>
            </a:r>
            <a:endParaRPr sz="2000">
              <a:latin typeface="Cambria Math"/>
              <a:cs typeface="Cambria Math"/>
            </a:endParaRPr>
          </a:p>
          <a:p>
            <a:pPr marL="259079">
              <a:lnSpc>
                <a:spcPts val="1864"/>
              </a:lnSpc>
              <a:tabLst>
                <a:tab pos="997585" algn="l"/>
              </a:tabLst>
            </a:pPr>
            <a:r>
              <a:rPr sz="2000" spc="-10" dirty="0">
                <a:latin typeface="Cambria Math"/>
                <a:cs typeface="Cambria Math"/>
              </a:rPr>
              <a:t>are	</a:t>
            </a:r>
            <a:r>
              <a:rPr sz="2000" dirty="0">
                <a:latin typeface="Cambria Math"/>
                <a:cs typeface="Cambria Math"/>
              </a:rPr>
              <a:t>subsets</a:t>
            </a:r>
            <a:r>
              <a:rPr sz="2000" spc="-15" dirty="0">
                <a:latin typeface="Cambria Math"/>
                <a:cs typeface="Cambria Math"/>
              </a:rPr>
              <a:t> </a:t>
            </a:r>
            <a:r>
              <a:rPr sz="2000" dirty="0">
                <a:latin typeface="Cambria Math"/>
                <a:cs typeface="Cambria Math"/>
              </a:rPr>
              <a:t>of</a:t>
            </a:r>
            <a:r>
              <a:rPr sz="2000" spc="-25" dirty="0">
                <a:latin typeface="Cambria Math"/>
                <a:cs typeface="Cambria Math"/>
              </a:rPr>
              <a:t> </a:t>
            </a:r>
            <a:r>
              <a:rPr sz="2000" dirty="0">
                <a:latin typeface="Cambria Math"/>
                <a:cs typeface="Cambria Math"/>
              </a:rPr>
              <a:t>k</a:t>
            </a:r>
            <a:r>
              <a:rPr sz="2000" spc="-20" dirty="0">
                <a:latin typeface="Cambria Math"/>
                <a:cs typeface="Cambria Math"/>
              </a:rPr>
              <a:t> </a:t>
            </a:r>
            <a:r>
              <a:rPr sz="2000" spc="-5" dirty="0">
                <a:latin typeface="Cambria Math"/>
                <a:cs typeface="Cambria Math"/>
              </a:rPr>
              <a:t>elements</a:t>
            </a:r>
            <a:r>
              <a:rPr sz="2000" spc="-30" dirty="0">
                <a:latin typeface="Cambria Math"/>
                <a:cs typeface="Cambria Math"/>
              </a:rPr>
              <a:t> </a:t>
            </a:r>
            <a:r>
              <a:rPr sz="2000" dirty="0">
                <a:latin typeface="Cambria Math"/>
                <a:cs typeface="Cambria Math"/>
              </a:rPr>
              <a:t>of</a:t>
            </a:r>
            <a:r>
              <a:rPr sz="2000" spc="-30" dirty="0">
                <a:latin typeface="Cambria Math"/>
                <a:cs typeface="Cambria Math"/>
              </a:rPr>
              <a:t> </a:t>
            </a:r>
            <a:r>
              <a:rPr sz="2000" spc="-5" dirty="0">
                <a:latin typeface="Cambria Math"/>
                <a:cs typeface="Cambria Math"/>
              </a:rPr>
              <a:t>S.</a:t>
            </a:r>
            <a:endParaRPr sz="2000">
              <a:latin typeface="Cambria Math"/>
              <a:cs typeface="Cambria Math"/>
            </a:endParaRPr>
          </a:p>
          <a:p>
            <a:pPr marL="6097270">
              <a:lnSpc>
                <a:spcPts val="1839"/>
              </a:lnSpc>
            </a:pPr>
            <a:r>
              <a:rPr sz="1800" i="1" spc="-5" dirty="0">
                <a:latin typeface="Constantia"/>
                <a:cs typeface="Constantia"/>
              </a:rPr>
              <a:t>See</a:t>
            </a:r>
            <a:r>
              <a:rPr sz="1800" i="1" spc="-40" dirty="0">
                <a:latin typeface="Constantia"/>
                <a:cs typeface="Constantia"/>
              </a:rPr>
              <a:t> </a:t>
            </a:r>
            <a:r>
              <a:rPr sz="1800" i="1" spc="-10" dirty="0">
                <a:latin typeface="Constantia"/>
                <a:cs typeface="Constantia"/>
              </a:rPr>
              <a:t>Exercise</a:t>
            </a:r>
            <a:r>
              <a:rPr sz="1800" i="1" spc="-35" dirty="0">
                <a:latin typeface="Constantia"/>
                <a:cs typeface="Constantia"/>
              </a:rPr>
              <a:t> </a:t>
            </a:r>
            <a:r>
              <a:rPr sz="1800" spc="-5" dirty="0">
                <a:latin typeface="Cambria Math"/>
                <a:cs typeface="Cambria Math"/>
              </a:rPr>
              <a:t>19</a:t>
            </a:r>
            <a:endParaRPr sz="1800">
              <a:latin typeface="Cambria Math"/>
              <a:cs typeface="Cambria Math"/>
            </a:endParaRPr>
          </a:p>
          <a:p>
            <a:pPr marL="6097270" marR="5080">
              <a:lnSpc>
                <a:spcPts val="2160"/>
              </a:lnSpc>
              <a:spcBef>
                <a:spcPts val="60"/>
              </a:spcBef>
            </a:pPr>
            <a:r>
              <a:rPr sz="1800" i="1" dirty="0">
                <a:latin typeface="Constantia"/>
                <a:cs typeface="Constantia"/>
              </a:rPr>
              <a:t>for</a:t>
            </a:r>
            <a:r>
              <a:rPr sz="1800" i="1" spc="-40" dirty="0">
                <a:latin typeface="Constantia"/>
                <a:cs typeface="Constantia"/>
              </a:rPr>
              <a:t> </a:t>
            </a:r>
            <a:r>
              <a:rPr sz="1800" i="1" dirty="0">
                <a:latin typeface="Constantia"/>
                <a:cs typeface="Constantia"/>
              </a:rPr>
              <a:t>an</a:t>
            </a:r>
            <a:r>
              <a:rPr sz="1800" i="1" spc="-50" dirty="0">
                <a:latin typeface="Constantia"/>
                <a:cs typeface="Constantia"/>
              </a:rPr>
              <a:t> </a:t>
            </a:r>
            <a:r>
              <a:rPr sz="1800" i="1" spc="-10" dirty="0">
                <a:latin typeface="Constantia"/>
                <a:cs typeface="Constantia"/>
              </a:rPr>
              <a:t>algebraic </a:t>
            </a:r>
            <a:r>
              <a:rPr sz="1800" i="1" spc="-409" dirty="0">
                <a:latin typeface="Constantia"/>
                <a:cs typeface="Constantia"/>
              </a:rPr>
              <a:t> </a:t>
            </a:r>
            <a:r>
              <a:rPr sz="1800" i="1" spc="-10" dirty="0">
                <a:latin typeface="Constantia"/>
                <a:cs typeface="Constantia"/>
              </a:rPr>
              <a:t>proof.</a:t>
            </a:r>
            <a:endParaRPr sz="1800">
              <a:latin typeface="Constantia"/>
              <a:cs typeface="Constantia"/>
            </a:endParaRPr>
          </a:p>
        </p:txBody>
      </p:sp>
      <p:pic>
        <p:nvPicPr>
          <p:cNvPr id="18" name="object 18"/>
          <p:cNvPicPr/>
          <p:nvPr/>
        </p:nvPicPr>
        <p:blipFill>
          <a:blip r:embed="rId7" cstate="print"/>
          <a:stretch>
            <a:fillRect/>
          </a:stretch>
        </p:blipFill>
        <p:spPr>
          <a:xfrm>
            <a:off x="5855208" y="6007608"/>
            <a:ext cx="178307" cy="178308"/>
          </a:xfrm>
          <a:prstGeom prst="rect">
            <a:avLst/>
          </a:prstGeom>
        </p:spPr>
      </p:pic>
    </p:spTree>
    <p:extLst>
      <p:ext uri="{BB962C8B-B14F-4D97-AF65-F5344CB8AC3E}">
        <p14:creationId xmlns:p14="http://schemas.microsoft.com/office/powerpoint/2010/main" val="42681448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408178"/>
            <a:ext cx="3742054" cy="711200"/>
          </a:xfrm>
          <a:prstGeom prst="rect">
            <a:avLst/>
          </a:prstGeom>
        </p:spPr>
        <p:txBody>
          <a:bodyPr vert="horz" wrap="square" lIns="0" tIns="12700" rIns="0" bIns="0" rtlCol="0">
            <a:spAutoFit/>
          </a:bodyPr>
          <a:lstStyle/>
          <a:p>
            <a:pPr marL="12700">
              <a:lnSpc>
                <a:spcPct val="100000"/>
              </a:lnSpc>
              <a:spcBef>
                <a:spcPts val="100"/>
              </a:spcBef>
            </a:pPr>
            <a:r>
              <a:rPr sz="4500" spc="-50" dirty="0">
                <a:solidFill>
                  <a:srgbClr val="04607A"/>
                </a:solidFill>
                <a:latin typeface="Calibri"/>
                <a:cs typeface="Calibri"/>
              </a:rPr>
              <a:t>Pascal’s</a:t>
            </a:r>
            <a:r>
              <a:rPr sz="4500" spc="-110" dirty="0">
                <a:solidFill>
                  <a:srgbClr val="04607A"/>
                </a:solidFill>
                <a:latin typeface="Calibri"/>
                <a:cs typeface="Calibri"/>
              </a:rPr>
              <a:t> </a:t>
            </a:r>
            <a:r>
              <a:rPr sz="4500" spc="-35" dirty="0">
                <a:solidFill>
                  <a:srgbClr val="04607A"/>
                </a:solidFill>
                <a:latin typeface="Calibri"/>
                <a:cs typeface="Calibri"/>
              </a:rPr>
              <a:t>Triangle</a:t>
            </a:r>
            <a:endParaRPr sz="4500">
              <a:latin typeface="Calibri"/>
              <a:cs typeface="Calibri"/>
            </a:endParaRPr>
          </a:p>
        </p:txBody>
      </p:sp>
      <p:pic>
        <p:nvPicPr>
          <p:cNvPr id="3" name="object 3"/>
          <p:cNvPicPr/>
          <p:nvPr/>
        </p:nvPicPr>
        <p:blipFill>
          <a:blip r:embed="rId2" cstate="print"/>
          <a:stretch>
            <a:fillRect/>
          </a:stretch>
        </p:blipFill>
        <p:spPr>
          <a:xfrm>
            <a:off x="1671827" y="1181100"/>
            <a:ext cx="7319772" cy="4495800"/>
          </a:xfrm>
          <a:prstGeom prst="rect">
            <a:avLst/>
          </a:prstGeom>
        </p:spPr>
      </p:pic>
      <p:sp>
        <p:nvSpPr>
          <p:cNvPr id="4" name="object 4"/>
          <p:cNvSpPr txBox="1"/>
          <p:nvPr/>
        </p:nvSpPr>
        <p:spPr>
          <a:xfrm>
            <a:off x="152400" y="1078991"/>
            <a:ext cx="1981200" cy="1754505"/>
          </a:xfrm>
          <a:prstGeom prst="rect">
            <a:avLst/>
          </a:prstGeom>
          <a:ln w="9144">
            <a:solidFill>
              <a:srgbClr val="0E6EC5"/>
            </a:solidFill>
          </a:ln>
        </p:spPr>
        <p:txBody>
          <a:bodyPr vert="horz" wrap="square" lIns="0" tIns="30480" rIns="0" bIns="0" rtlCol="0">
            <a:spAutoFit/>
          </a:bodyPr>
          <a:lstStyle/>
          <a:p>
            <a:pPr marL="90805" marR="294640">
              <a:lnSpc>
                <a:spcPct val="100299"/>
              </a:lnSpc>
              <a:spcBef>
                <a:spcPts val="240"/>
              </a:spcBef>
              <a:tabLst>
                <a:tab pos="1619885" algn="l"/>
              </a:tabLst>
            </a:pPr>
            <a:r>
              <a:rPr sz="1800" spc="-5" dirty="0">
                <a:latin typeface="Constantia"/>
                <a:cs typeface="Constantia"/>
              </a:rPr>
              <a:t>The </a:t>
            </a:r>
            <a:r>
              <a:rPr sz="1800" i="1" dirty="0">
                <a:latin typeface="Constantia"/>
                <a:cs typeface="Constantia"/>
              </a:rPr>
              <a:t>n</a:t>
            </a:r>
            <a:r>
              <a:rPr sz="1800" dirty="0">
                <a:latin typeface="Constantia"/>
                <a:cs typeface="Constantia"/>
              </a:rPr>
              <a:t>th </a:t>
            </a:r>
            <a:r>
              <a:rPr sz="1800" spc="-20" dirty="0">
                <a:latin typeface="Constantia"/>
                <a:cs typeface="Constantia"/>
              </a:rPr>
              <a:t>row </a:t>
            </a:r>
            <a:r>
              <a:rPr sz="1800" spc="-5" dirty="0">
                <a:latin typeface="Constantia"/>
                <a:cs typeface="Constantia"/>
              </a:rPr>
              <a:t>in </a:t>
            </a:r>
            <a:r>
              <a:rPr sz="1800" dirty="0">
                <a:latin typeface="Constantia"/>
                <a:cs typeface="Constantia"/>
              </a:rPr>
              <a:t> the </a:t>
            </a:r>
            <a:r>
              <a:rPr sz="1800" spc="-5" dirty="0">
                <a:latin typeface="Constantia"/>
                <a:cs typeface="Constantia"/>
              </a:rPr>
              <a:t>triangle </a:t>
            </a:r>
            <a:r>
              <a:rPr sz="1800" dirty="0">
                <a:latin typeface="Constantia"/>
                <a:cs typeface="Constantia"/>
              </a:rPr>
              <a:t> </a:t>
            </a:r>
            <a:r>
              <a:rPr sz="1800" spc="-10" dirty="0">
                <a:latin typeface="Constantia"/>
                <a:cs typeface="Constantia"/>
              </a:rPr>
              <a:t>consists </a:t>
            </a:r>
            <a:r>
              <a:rPr sz="1800" dirty="0">
                <a:latin typeface="Constantia"/>
                <a:cs typeface="Constantia"/>
              </a:rPr>
              <a:t>of the </a:t>
            </a:r>
            <a:r>
              <a:rPr sz="1800" spc="5" dirty="0">
                <a:latin typeface="Constantia"/>
                <a:cs typeface="Constantia"/>
              </a:rPr>
              <a:t> </a:t>
            </a:r>
            <a:r>
              <a:rPr sz="1800" spc="-5" dirty="0">
                <a:latin typeface="Constantia"/>
                <a:cs typeface="Constantia"/>
              </a:rPr>
              <a:t>binomial </a:t>
            </a:r>
            <a:r>
              <a:rPr sz="1800" dirty="0">
                <a:latin typeface="Constantia"/>
                <a:cs typeface="Constantia"/>
              </a:rPr>
              <a:t> </a:t>
            </a:r>
            <a:r>
              <a:rPr sz="1800" spc="-40" dirty="0">
                <a:latin typeface="Constantia"/>
                <a:cs typeface="Constantia"/>
              </a:rPr>
              <a:t>c</a:t>
            </a:r>
            <a:r>
              <a:rPr sz="1800" dirty="0">
                <a:latin typeface="Constantia"/>
                <a:cs typeface="Constantia"/>
              </a:rPr>
              <a:t>oe</a:t>
            </a:r>
            <a:r>
              <a:rPr sz="1800" spc="-5" dirty="0">
                <a:latin typeface="Constantia"/>
                <a:cs typeface="Constantia"/>
              </a:rPr>
              <a:t>f</a:t>
            </a:r>
            <a:r>
              <a:rPr sz="1800" spc="40" dirty="0">
                <a:latin typeface="Constantia"/>
                <a:cs typeface="Constantia"/>
              </a:rPr>
              <a:t>f</a:t>
            </a:r>
            <a:r>
              <a:rPr sz="1800" spc="-5" dirty="0">
                <a:latin typeface="Constantia"/>
                <a:cs typeface="Constantia"/>
              </a:rPr>
              <a:t>i</a:t>
            </a:r>
            <a:r>
              <a:rPr sz="1800" spc="-10" dirty="0">
                <a:latin typeface="Constantia"/>
                <a:cs typeface="Constantia"/>
              </a:rPr>
              <a:t>c</a:t>
            </a:r>
            <a:r>
              <a:rPr sz="1800" spc="-5" dirty="0">
                <a:latin typeface="Constantia"/>
                <a:cs typeface="Constantia"/>
              </a:rPr>
              <a:t>ie</a:t>
            </a:r>
            <a:r>
              <a:rPr sz="1800" spc="-10" dirty="0">
                <a:latin typeface="Constantia"/>
                <a:cs typeface="Constantia"/>
              </a:rPr>
              <a:t>n</a:t>
            </a:r>
            <a:r>
              <a:rPr sz="1800" dirty="0">
                <a:latin typeface="Constantia"/>
                <a:cs typeface="Constantia"/>
              </a:rPr>
              <a:t>ts	,  </a:t>
            </a:r>
            <a:r>
              <a:rPr sz="1800" i="1" dirty="0">
                <a:latin typeface="Constantia"/>
                <a:cs typeface="Constantia"/>
              </a:rPr>
              <a:t>k</a:t>
            </a:r>
            <a:r>
              <a:rPr sz="1800" i="1" spc="15" dirty="0">
                <a:latin typeface="Constantia"/>
                <a:cs typeface="Constantia"/>
              </a:rPr>
              <a:t> </a:t>
            </a:r>
            <a:r>
              <a:rPr sz="1800" dirty="0">
                <a:latin typeface="Constantia"/>
                <a:cs typeface="Constantia"/>
              </a:rPr>
              <a:t>=</a:t>
            </a:r>
            <a:r>
              <a:rPr sz="1800" spc="-25" dirty="0">
                <a:latin typeface="Constantia"/>
                <a:cs typeface="Constantia"/>
              </a:rPr>
              <a:t> </a:t>
            </a:r>
            <a:r>
              <a:rPr sz="1800" spc="-5" dirty="0">
                <a:latin typeface="Cambria Math"/>
                <a:cs typeface="Cambria Math"/>
              </a:rPr>
              <a:t>0</a:t>
            </a:r>
            <a:r>
              <a:rPr sz="1800" spc="-5" dirty="0">
                <a:latin typeface="Constantia"/>
                <a:cs typeface="Constantia"/>
              </a:rPr>
              <a:t>,</a:t>
            </a:r>
            <a:r>
              <a:rPr sz="1800" spc="-5" dirty="0">
                <a:latin typeface="Cambria Math"/>
                <a:cs typeface="Cambria Math"/>
              </a:rPr>
              <a:t>1</a:t>
            </a:r>
            <a:r>
              <a:rPr sz="1800" spc="-5" dirty="0">
                <a:latin typeface="Constantia"/>
                <a:cs typeface="Constantia"/>
              </a:rPr>
              <a:t>,….,</a:t>
            </a:r>
            <a:r>
              <a:rPr sz="1800" i="1" spc="-5" dirty="0">
                <a:latin typeface="Constantia"/>
                <a:cs typeface="Constantia"/>
              </a:rPr>
              <a:t>n</a:t>
            </a:r>
            <a:r>
              <a:rPr sz="1800" spc="-5" dirty="0">
                <a:latin typeface="Constantia"/>
                <a:cs typeface="Constantia"/>
              </a:rPr>
              <a:t>.</a:t>
            </a:r>
            <a:endParaRPr sz="1800">
              <a:latin typeface="Constantia"/>
              <a:cs typeface="Constantia"/>
            </a:endParaRPr>
          </a:p>
        </p:txBody>
      </p:sp>
      <p:pic>
        <p:nvPicPr>
          <p:cNvPr id="5" name="object 5"/>
          <p:cNvPicPr/>
          <p:nvPr/>
        </p:nvPicPr>
        <p:blipFill>
          <a:blip r:embed="rId3" cstate="print"/>
          <a:stretch>
            <a:fillRect/>
          </a:stretch>
        </p:blipFill>
        <p:spPr>
          <a:xfrm>
            <a:off x="1371600" y="1929383"/>
            <a:ext cx="353568" cy="457200"/>
          </a:xfrm>
          <a:prstGeom prst="rect">
            <a:avLst/>
          </a:prstGeom>
        </p:spPr>
      </p:pic>
      <p:sp>
        <p:nvSpPr>
          <p:cNvPr id="6" name="object 6"/>
          <p:cNvSpPr txBox="1"/>
          <p:nvPr/>
        </p:nvSpPr>
        <p:spPr>
          <a:xfrm>
            <a:off x="533400" y="5934455"/>
            <a:ext cx="8153400" cy="646430"/>
          </a:xfrm>
          <a:prstGeom prst="rect">
            <a:avLst/>
          </a:prstGeom>
          <a:ln w="9144">
            <a:solidFill>
              <a:srgbClr val="0E6EC5"/>
            </a:solidFill>
          </a:ln>
        </p:spPr>
        <p:txBody>
          <a:bodyPr vert="horz" wrap="square" lIns="0" tIns="32384" rIns="0" bIns="0" rtlCol="0">
            <a:spAutoFit/>
          </a:bodyPr>
          <a:lstStyle/>
          <a:p>
            <a:pPr marL="91440" marR="581660">
              <a:lnSpc>
                <a:spcPct val="100000"/>
              </a:lnSpc>
              <a:spcBef>
                <a:spcPts val="254"/>
              </a:spcBef>
            </a:pPr>
            <a:r>
              <a:rPr sz="1800" dirty="0">
                <a:latin typeface="Constantia"/>
                <a:cs typeface="Constantia"/>
              </a:rPr>
              <a:t>By</a:t>
            </a:r>
            <a:r>
              <a:rPr sz="1800" spc="-60" dirty="0">
                <a:latin typeface="Constantia"/>
                <a:cs typeface="Constantia"/>
              </a:rPr>
              <a:t> </a:t>
            </a:r>
            <a:r>
              <a:rPr sz="1800" spc="-15" dirty="0">
                <a:latin typeface="Constantia"/>
                <a:cs typeface="Constantia"/>
              </a:rPr>
              <a:t>Pascal’s</a:t>
            </a:r>
            <a:r>
              <a:rPr sz="1800" spc="-40" dirty="0">
                <a:latin typeface="Constantia"/>
                <a:cs typeface="Constantia"/>
              </a:rPr>
              <a:t> </a:t>
            </a:r>
            <a:r>
              <a:rPr sz="1800" spc="-25" dirty="0">
                <a:latin typeface="Constantia"/>
                <a:cs typeface="Constantia"/>
              </a:rPr>
              <a:t>identity, </a:t>
            </a:r>
            <a:r>
              <a:rPr sz="1800" spc="-5" dirty="0">
                <a:latin typeface="Constantia"/>
                <a:cs typeface="Constantia"/>
              </a:rPr>
              <a:t>adding </a:t>
            </a:r>
            <a:r>
              <a:rPr sz="1800" spc="-15" dirty="0">
                <a:latin typeface="Constantia"/>
                <a:cs typeface="Constantia"/>
              </a:rPr>
              <a:t>two</a:t>
            </a:r>
            <a:r>
              <a:rPr sz="1800" spc="-85" dirty="0">
                <a:latin typeface="Constantia"/>
                <a:cs typeface="Constantia"/>
              </a:rPr>
              <a:t> </a:t>
            </a:r>
            <a:r>
              <a:rPr sz="1800" spc="-5" dirty="0">
                <a:latin typeface="Constantia"/>
                <a:cs typeface="Constantia"/>
              </a:rPr>
              <a:t>adjacent</a:t>
            </a:r>
            <a:r>
              <a:rPr sz="1800" spc="-45" dirty="0">
                <a:latin typeface="Constantia"/>
                <a:cs typeface="Constantia"/>
              </a:rPr>
              <a:t> </a:t>
            </a:r>
            <a:r>
              <a:rPr sz="1800" spc="-5" dirty="0">
                <a:latin typeface="Constantia"/>
                <a:cs typeface="Constantia"/>
              </a:rPr>
              <a:t>bionomial</a:t>
            </a:r>
            <a:r>
              <a:rPr sz="1800" spc="-30" dirty="0">
                <a:latin typeface="Constantia"/>
                <a:cs typeface="Constantia"/>
              </a:rPr>
              <a:t> </a:t>
            </a:r>
            <a:r>
              <a:rPr sz="1800" spc="-5" dirty="0">
                <a:latin typeface="Constantia"/>
                <a:cs typeface="Constantia"/>
              </a:rPr>
              <a:t>coefficients</a:t>
            </a:r>
            <a:r>
              <a:rPr sz="1800" spc="-35" dirty="0">
                <a:latin typeface="Constantia"/>
                <a:cs typeface="Constantia"/>
              </a:rPr>
              <a:t> </a:t>
            </a:r>
            <a:r>
              <a:rPr sz="1800" spc="-5" dirty="0">
                <a:latin typeface="Constantia"/>
                <a:cs typeface="Constantia"/>
              </a:rPr>
              <a:t>results</a:t>
            </a:r>
            <a:r>
              <a:rPr sz="1800" spc="-70" dirty="0">
                <a:latin typeface="Constantia"/>
                <a:cs typeface="Constantia"/>
              </a:rPr>
              <a:t> </a:t>
            </a:r>
            <a:r>
              <a:rPr sz="1800" spc="-5" dirty="0">
                <a:latin typeface="Constantia"/>
                <a:cs typeface="Constantia"/>
              </a:rPr>
              <a:t>is</a:t>
            </a:r>
            <a:r>
              <a:rPr sz="1800" spc="-50" dirty="0">
                <a:latin typeface="Constantia"/>
                <a:cs typeface="Constantia"/>
              </a:rPr>
              <a:t> </a:t>
            </a:r>
            <a:r>
              <a:rPr sz="1800" dirty="0">
                <a:latin typeface="Constantia"/>
                <a:cs typeface="Constantia"/>
              </a:rPr>
              <a:t>the </a:t>
            </a:r>
            <a:r>
              <a:rPr sz="1800" spc="-434" dirty="0">
                <a:latin typeface="Constantia"/>
                <a:cs typeface="Constantia"/>
              </a:rPr>
              <a:t> </a:t>
            </a:r>
            <a:r>
              <a:rPr sz="1800" spc="-5" dirty="0">
                <a:latin typeface="Constantia"/>
                <a:cs typeface="Constantia"/>
              </a:rPr>
              <a:t>binomial</a:t>
            </a:r>
            <a:r>
              <a:rPr sz="1800" spc="-40" dirty="0">
                <a:latin typeface="Constantia"/>
                <a:cs typeface="Constantia"/>
              </a:rPr>
              <a:t> </a:t>
            </a:r>
            <a:r>
              <a:rPr sz="1800" spc="-5" dirty="0">
                <a:latin typeface="Constantia"/>
                <a:cs typeface="Constantia"/>
              </a:rPr>
              <a:t>coefficient</a:t>
            </a:r>
            <a:r>
              <a:rPr sz="1800" spc="-10" dirty="0">
                <a:latin typeface="Constantia"/>
                <a:cs typeface="Constantia"/>
              </a:rPr>
              <a:t> </a:t>
            </a:r>
            <a:r>
              <a:rPr sz="1800" spc="-5" dirty="0">
                <a:latin typeface="Constantia"/>
                <a:cs typeface="Constantia"/>
              </a:rPr>
              <a:t>in</a:t>
            </a:r>
            <a:r>
              <a:rPr sz="1800" spc="-40" dirty="0">
                <a:latin typeface="Constantia"/>
                <a:cs typeface="Constantia"/>
              </a:rPr>
              <a:t> </a:t>
            </a:r>
            <a:r>
              <a:rPr sz="1800" dirty="0">
                <a:latin typeface="Constantia"/>
                <a:cs typeface="Constantia"/>
              </a:rPr>
              <a:t>the</a:t>
            </a:r>
            <a:r>
              <a:rPr sz="1800" spc="-55" dirty="0">
                <a:latin typeface="Constantia"/>
                <a:cs typeface="Constantia"/>
              </a:rPr>
              <a:t> </a:t>
            </a:r>
            <a:r>
              <a:rPr sz="1800" spc="-5" dirty="0">
                <a:latin typeface="Constantia"/>
                <a:cs typeface="Constantia"/>
              </a:rPr>
              <a:t>next</a:t>
            </a:r>
            <a:r>
              <a:rPr sz="1800" spc="-70" dirty="0">
                <a:latin typeface="Constantia"/>
                <a:cs typeface="Constantia"/>
              </a:rPr>
              <a:t> </a:t>
            </a:r>
            <a:r>
              <a:rPr sz="1800" spc="-20" dirty="0">
                <a:latin typeface="Constantia"/>
                <a:cs typeface="Constantia"/>
              </a:rPr>
              <a:t>row</a:t>
            </a:r>
            <a:r>
              <a:rPr sz="1800" spc="-50" dirty="0">
                <a:latin typeface="Constantia"/>
                <a:cs typeface="Constantia"/>
              </a:rPr>
              <a:t> </a:t>
            </a:r>
            <a:r>
              <a:rPr sz="1800" spc="-10" dirty="0">
                <a:latin typeface="Constantia"/>
                <a:cs typeface="Constantia"/>
              </a:rPr>
              <a:t>between</a:t>
            </a:r>
            <a:r>
              <a:rPr sz="1800" spc="-60" dirty="0">
                <a:latin typeface="Constantia"/>
                <a:cs typeface="Constantia"/>
              </a:rPr>
              <a:t> </a:t>
            </a:r>
            <a:r>
              <a:rPr sz="1800" dirty="0">
                <a:latin typeface="Constantia"/>
                <a:cs typeface="Constantia"/>
              </a:rPr>
              <a:t>these</a:t>
            </a:r>
            <a:r>
              <a:rPr sz="1800" spc="-75" dirty="0">
                <a:latin typeface="Constantia"/>
                <a:cs typeface="Constantia"/>
              </a:rPr>
              <a:t> </a:t>
            </a:r>
            <a:r>
              <a:rPr sz="1800" spc="-15" dirty="0">
                <a:latin typeface="Constantia"/>
                <a:cs typeface="Constantia"/>
              </a:rPr>
              <a:t>two</a:t>
            </a:r>
            <a:r>
              <a:rPr sz="1800" spc="-95" dirty="0">
                <a:latin typeface="Constantia"/>
                <a:cs typeface="Constantia"/>
              </a:rPr>
              <a:t> </a:t>
            </a:r>
            <a:r>
              <a:rPr sz="1800" spc="-5" dirty="0">
                <a:latin typeface="Constantia"/>
                <a:cs typeface="Constantia"/>
              </a:rPr>
              <a:t>coefficients.</a:t>
            </a:r>
            <a:endParaRPr sz="1800">
              <a:latin typeface="Constantia"/>
              <a:cs typeface="Constantia"/>
            </a:endParaRPr>
          </a:p>
        </p:txBody>
      </p:sp>
    </p:spTree>
    <p:extLst>
      <p:ext uri="{BB962C8B-B14F-4D97-AF65-F5344CB8AC3E}">
        <p14:creationId xmlns:p14="http://schemas.microsoft.com/office/powerpoint/2010/main" val="3423525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152400"/>
            <a:ext cx="87630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002060"/>
                </a:solidFill>
              </a:rPr>
              <a:t>Other Identities Involving Binomial Coefficients </a:t>
            </a:r>
            <a:endParaRPr sz="3600" b="1" dirty="0">
              <a:solidFill>
                <a:srgbClr val="002060"/>
              </a:solidFill>
              <a:latin typeface="Calibri"/>
              <a:cs typeface="Calibri"/>
            </a:endParaRPr>
          </a:p>
        </p:txBody>
      </p:sp>
      <p:sp>
        <p:nvSpPr>
          <p:cNvPr id="7" name="Rectangle 6"/>
          <p:cNvSpPr/>
          <p:nvPr/>
        </p:nvSpPr>
        <p:spPr>
          <a:xfrm>
            <a:off x="152401" y="1139356"/>
            <a:ext cx="8836268" cy="954107"/>
          </a:xfrm>
          <a:prstGeom prst="rect">
            <a:avLst/>
          </a:prstGeom>
        </p:spPr>
        <p:txBody>
          <a:bodyPr wrap="square">
            <a:spAutoFit/>
          </a:bodyPr>
          <a:lstStyle/>
          <a:p>
            <a:r>
              <a:rPr lang="en-US" sz="2800" dirty="0"/>
              <a:t>We conclude this section with combinatorial proofs of two of the many identities enjoyed by the binomial coefficients. </a:t>
            </a:r>
          </a:p>
        </p:txBody>
      </p:sp>
      <p:pic>
        <p:nvPicPr>
          <p:cNvPr id="8" name="Picture 7"/>
          <p:cNvPicPr>
            <a:picLocks noChangeAspect="1"/>
          </p:cNvPicPr>
          <p:nvPr/>
        </p:nvPicPr>
        <p:blipFill>
          <a:blip r:embed="rId2"/>
          <a:stretch>
            <a:fillRect/>
          </a:stretch>
        </p:blipFill>
        <p:spPr>
          <a:xfrm>
            <a:off x="177649" y="2286000"/>
            <a:ext cx="8811020" cy="1788663"/>
          </a:xfrm>
          <a:prstGeom prst="rect">
            <a:avLst/>
          </a:prstGeom>
        </p:spPr>
      </p:pic>
      <p:sp>
        <p:nvSpPr>
          <p:cNvPr id="9" name="Rectangle 8"/>
          <p:cNvSpPr/>
          <p:nvPr/>
        </p:nvSpPr>
        <p:spPr>
          <a:xfrm>
            <a:off x="762000" y="4343400"/>
            <a:ext cx="7315199" cy="1200329"/>
          </a:xfrm>
          <a:prstGeom prst="rect">
            <a:avLst/>
          </a:prstGeom>
        </p:spPr>
        <p:txBody>
          <a:bodyPr wrap="square">
            <a:spAutoFit/>
          </a:bodyPr>
          <a:lstStyle/>
          <a:p>
            <a:r>
              <a:rPr lang="en-US" sz="2400" b="1" dirty="0"/>
              <a:t>Remark: </a:t>
            </a:r>
            <a:r>
              <a:rPr lang="en-US" sz="2400" dirty="0"/>
              <a:t>This identity was discovered by mathematician Alexandre-</a:t>
            </a:r>
            <a:r>
              <a:rPr lang="en-US" sz="2400" dirty="0" err="1"/>
              <a:t>Théophile</a:t>
            </a:r>
            <a:r>
              <a:rPr lang="en-US" sz="2400" dirty="0"/>
              <a:t> </a:t>
            </a:r>
            <a:r>
              <a:rPr lang="en-US" sz="2400" dirty="0" err="1"/>
              <a:t>Vandermonde</a:t>
            </a:r>
            <a:r>
              <a:rPr lang="en-US" sz="2400" dirty="0"/>
              <a:t> in the eighteenth century</a:t>
            </a:r>
            <a:r>
              <a:rPr lang="en-US" sz="1600" dirty="0"/>
              <a:t>.</a:t>
            </a: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362331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569" y="381000"/>
            <a:ext cx="87630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002060"/>
                </a:solidFill>
              </a:rPr>
              <a:t>Other Identities Involving Binomial Coefficients </a:t>
            </a:r>
            <a:endParaRPr sz="3600" b="1" dirty="0">
              <a:solidFill>
                <a:srgbClr val="002060"/>
              </a:solidFill>
              <a:latin typeface="Calibri"/>
              <a:cs typeface="Calibri"/>
            </a:endParaRPr>
          </a:p>
        </p:txBody>
      </p:sp>
      <p:pic>
        <p:nvPicPr>
          <p:cNvPr id="3" name="Picture 2"/>
          <p:cNvPicPr>
            <a:picLocks noChangeAspect="1"/>
          </p:cNvPicPr>
          <p:nvPr/>
        </p:nvPicPr>
        <p:blipFill>
          <a:blip r:embed="rId2"/>
          <a:stretch>
            <a:fillRect/>
          </a:stretch>
        </p:blipFill>
        <p:spPr>
          <a:xfrm>
            <a:off x="260838" y="1524000"/>
            <a:ext cx="8616462" cy="2848096"/>
          </a:xfrm>
          <a:prstGeom prst="rect">
            <a:avLst/>
          </a:prstGeom>
        </p:spPr>
      </p:pic>
      <p:sp>
        <p:nvSpPr>
          <p:cNvPr id="4" name="Rectangle 3"/>
          <p:cNvSpPr/>
          <p:nvPr/>
        </p:nvSpPr>
        <p:spPr>
          <a:xfrm>
            <a:off x="1066800" y="4572000"/>
            <a:ext cx="6248400" cy="646331"/>
          </a:xfrm>
          <a:prstGeom prst="rect">
            <a:avLst/>
          </a:prstGeom>
        </p:spPr>
        <p:txBody>
          <a:bodyPr wrap="square">
            <a:spAutoFit/>
          </a:bodyPr>
          <a:lstStyle/>
          <a:p>
            <a:r>
              <a:rPr lang="en-US" dirty="0"/>
              <a:t>Corollary 4 follows from </a:t>
            </a:r>
            <a:r>
              <a:rPr lang="en-US" dirty="0" err="1"/>
              <a:t>Vandermonde’s</a:t>
            </a:r>
            <a:r>
              <a:rPr lang="en-US" dirty="0"/>
              <a:t> identity,</a:t>
            </a:r>
          </a:p>
          <a:p>
            <a:r>
              <a:rPr lang="en-US" dirty="0"/>
              <a:t>Lets understand this!</a:t>
            </a:r>
          </a:p>
        </p:txBody>
      </p:sp>
      <p:sp>
        <p:nvSpPr>
          <p:cNvPr id="10" name="Rectangle 9">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8877636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7569" y="381000"/>
            <a:ext cx="8763000" cy="566822"/>
          </a:xfrm>
          <a:prstGeom prst="rect">
            <a:avLst/>
          </a:prstGeom>
        </p:spPr>
        <p:txBody>
          <a:bodyPr vert="horz" wrap="square" lIns="0" tIns="12700" rIns="0" bIns="0" rtlCol="0">
            <a:spAutoFit/>
          </a:bodyPr>
          <a:lstStyle/>
          <a:p>
            <a:pPr marL="12700">
              <a:lnSpc>
                <a:spcPct val="100000"/>
              </a:lnSpc>
              <a:spcBef>
                <a:spcPts val="100"/>
              </a:spcBef>
            </a:pPr>
            <a:r>
              <a:rPr lang="en-US" sz="3600" b="1" dirty="0">
                <a:solidFill>
                  <a:srgbClr val="002060"/>
                </a:solidFill>
              </a:rPr>
              <a:t>Other Identities Involving Binomial Coefficients </a:t>
            </a:r>
            <a:endParaRPr sz="3600" b="1" dirty="0">
              <a:solidFill>
                <a:srgbClr val="002060"/>
              </a:solidFill>
              <a:latin typeface="Calibri"/>
              <a:cs typeface="Calibri"/>
            </a:endParaRPr>
          </a:p>
        </p:txBody>
      </p:sp>
      <p:pic>
        <p:nvPicPr>
          <p:cNvPr id="5" name="Picture 4"/>
          <p:cNvPicPr>
            <a:picLocks noChangeAspect="1"/>
          </p:cNvPicPr>
          <p:nvPr/>
        </p:nvPicPr>
        <p:blipFill>
          <a:blip r:embed="rId2"/>
          <a:stretch>
            <a:fillRect/>
          </a:stretch>
        </p:blipFill>
        <p:spPr>
          <a:xfrm>
            <a:off x="332472" y="2057400"/>
            <a:ext cx="8811528" cy="4033922"/>
          </a:xfrm>
          <a:prstGeom prst="rect">
            <a:avLst/>
          </a:prstGeom>
        </p:spPr>
      </p:pic>
      <p:sp>
        <p:nvSpPr>
          <p:cNvPr id="6" name="Rectangle 5"/>
          <p:cNvSpPr/>
          <p:nvPr/>
        </p:nvSpPr>
        <p:spPr>
          <a:xfrm>
            <a:off x="3312282" y="1295400"/>
            <a:ext cx="2513573" cy="584775"/>
          </a:xfrm>
          <a:prstGeom prst="rect">
            <a:avLst/>
          </a:prstGeom>
        </p:spPr>
        <p:txBody>
          <a:bodyPr wrap="none">
            <a:spAutoFit/>
          </a:bodyPr>
          <a:lstStyle/>
          <a:p>
            <a:r>
              <a:rPr lang="en-US" sz="3200" b="1" dirty="0">
                <a:effectLst>
                  <a:outerShdw blurRad="38100" dist="38100" dir="2700000" algn="tl">
                    <a:srgbClr val="000000">
                      <a:alpha val="43137"/>
                    </a:srgbClr>
                  </a:outerShdw>
                </a:effectLst>
              </a:rPr>
              <a:t>COROLLARY 4</a:t>
            </a: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486450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pic>
        <p:nvPicPr>
          <p:cNvPr id="3" name="Picture 2"/>
          <p:cNvPicPr>
            <a:picLocks noChangeAspect="1"/>
          </p:cNvPicPr>
          <p:nvPr/>
        </p:nvPicPr>
        <p:blipFill>
          <a:blip r:embed="rId2"/>
          <a:stretch>
            <a:fillRect/>
          </a:stretch>
        </p:blipFill>
        <p:spPr>
          <a:xfrm>
            <a:off x="152400" y="581467"/>
            <a:ext cx="8631006" cy="3581400"/>
          </a:xfrm>
          <a:prstGeom prst="rect">
            <a:avLst/>
          </a:prstGeom>
        </p:spPr>
      </p:pic>
      <p:pic>
        <p:nvPicPr>
          <p:cNvPr id="4" name="Picture 3"/>
          <p:cNvPicPr>
            <a:picLocks noChangeAspect="1"/>
          </p:cNvPicPr>
          <p:nvPr/>
        </p:nvPicPr>
        <p:blipFill>
          <a:blip r:embed="rId3"/>
          <a:stretch>
            <a:fillRect/>
          </a:stretch>
        </p:blipFill>
        <p:spPr>
          <a:xfrm>
            <a:off x="391203" y="4038600"/>
            <a:ext cx="8153400" cy="1929612"/>
          </a:xfrm>
          <a:prstGeom prst="rect">
            <a:avLst/>
          </a:prstGeom>
        </p:spPr>
      </p:pic>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35638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228600"/>
            <a:ext cx="3989704"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The</a:t>
            </a:r>
            <a:r>
              <a:rPr sz="4500" spc="-50" dirty="0">
                <a:solidFill>
                  <a:srgbClr val="04607A"/>
                </a:solidFill>
                <a:latin typeface="Calibri"/>
                <a:cs typeface="Calibri"/>
              </a:rPr>
              <a:t> </a:t>
            </a:r>
            <a:r>
              <a:rPr sz="4500" spc="-15" dirty="0">
                <a:solidFill>
                  <a:srgbClr val="04607A"/>
                </a:solidFill>
                <a:latin typeface="Calibri"/>
                <a:cs typeface="Calibri"/>
              </a:rPr>
              <a:t>Product</a:t>
            </a:r>
            <a:r>
              <a:rPr sz="4500" spc="-55" dirty="0">
                <a:solidFill>
                  <a:srgbClr val="04607A"/>
                </a:solidFill>
                <a:latin typeface="Calibri"/>
                <a:cs typeface="Calibri"/>
              </a:rPr>
              <a:t> </a:t>
            </a:r>
            <a:r>
              <a:rPr sz="4500" dirty="0">
                <a:solidFill>
                  <a:srgbClr val="04607A"/>
                </a:solidFill>
                <a:latin typeface="Calibri"/>
                <a:cs typeface="Calibri"/>
              </a:rPr>
              <a:t>Rule</a:t>
            </a:r>
            <a:endParaRPr sz="4500" dirty="0">
              <a:latin typeface="Calibri"/>
              <a:cs typeface="Calibri"/>
            </a:endParaRPr>
          </a:p>
        </p:txBody>
      </p:sp>
      <p:sp>
        <p:nvSpPr>
          <p:cNvPr id="3" name="object 3"/>
          <p:cNvSpPr txBox="1"/>
          <p:nvPr/>
        </p:nvSpPr>
        <p:spPr>
          <a:xfrm>
            <a:off x="304800" y="1371600"/>
            <a:ext cx="8079740" cy="3358515"/>
          </a:xfrm>
          <a:prstGeom prst="rect">
            <a:avLst/>
          </a:prstGeom>
        </p:spPr>
        <p:txBody>
          <a:bodyPr vert="horz" wrap="square" lIns="0" tIns="13335" rIns="0" bIns="0" rtlCol="0">
            <a:spAutoFit/>
          </a:bodyPr>
          <a:lstStyle/>
          <a:p>
            <a:pPr marL="286385" marR="5080" indent="-195580" algn="just">
              <a:lnSpc>
                <a:spcPct val="100000"/>
              </a:lnSpc>
              <a:spcBef>
                <a:spcPts val="105"/>
              </a:spcBef>
            </a:pPr>
            <a:r>
              <a:rPr sz="2600" b="1" spc="-10" dirty="0">
                <a:latin typeface="Constantia"/>
                <a:cs typeface="Constantia"/>
              </a:rPr>
              <a:t>Example</a:t>
            </a:r>
            <a:r>
              <a:rPr sz="2600" spc="-10" dirty="0">
                <a:latin typeface="Constantia"/>
                <a:cs typeface="Constantia"/>
              </a:rPr>
              <a:t>: </a:t>
            </a:r>
            <a:r>
              <a:rPr sz="2600" spc="-35" dirty="0">
                <a:latin typeface="Constantia"/>
                <a:cs typeface="Constantia"/>
              </a:rPr>
              <a:t>How </a:t>
            </a:r>
            <a:r>
              <a:rPr sz="2600" spc="-15" dirty="0">
                <a:latin typeface="Constantia"/>
                <a:cs typeface="Constantia"/>
              </a:rPr>
              <a:t>many </a:t>
            </a:r>
            <a:r>
              <a:rPr sz="2600" spc="-30" dirty="0">
                <a:latin typeface="Constantia"/>
                <a:cs typeface="Constantia"/>
              </a:rPr>
              <a:t>ways </a:t>
            </a:r>
            <a:r>
              <a:rPr sz="2600" dirty="0">
                <a:latin typeface="Constantia"/>
                <a:cs typeface="Constantia"/>
              </a:rPr>
              <a:t>a </a:t>
            </a:r>
            <a:r>
              <a:rPr sz="2600" spc="-5" dirty="0">
                <a:latin typeface="Constantia"/>
                <a:cs typeface="Constantia"/>
              </a:rPr>
              <a:t>student can choose one </a:t>
            </a:r>
            <a:r>
              <a:rPr sz="2600" dirty="0">
                <a:latin typeface="Constantia"/>
                <a:cs typeface="Constantia"/>
              </a:rPr>
              <a:t> </a:t>
            </a:r>
            <a:r>
              <a:rPr sz="2600" spc="-5" dirty="0">
                <a:latin typeface="Constantia"/>
                <a:cs typeface="Constantia"/>
              </a:rPr>
              <a:t>optional</a:t>
            </a:r>
            <a:r>
              <a:rPr sz="2600" dirty="0">
                <a:latin typeface="Constantia"/>
                <a:cs typeface="Constantia"/>
              </a:rPr>
              <a:t> </a:t>
            </a:r>
            <a:r>
              <a:rPr sz="2600" spc="-15" dirty="0">
                <a:latin typeface="Constantia"/>
                <a:cs typeface="Constantia"/>
              </a:rPr>
              <a:t>course</a:t>
            </a:r>
            <a:r>
              <a:rPr sz="2600" spc="-10" dirty="0">
                <a:latin typeface="Constantia"/>
                <a:cs typeface="Constantia"/>
              </a:rPr>
              <a:t> </a:t>
            </a:r>
            <a:r>
              <a:rPr sz="2600" dirty="0">
                <a:latin typeface="Constantia"/>
                <a:cs typeface="Constantia"/>
              </a:rPr>
              <a:t>each</a:t>
            </a:r>
            <a:r>
              <a:rPr sz="2600" spc="5" dirty="0">
                <a:latin typeface="Constantia"/>
                <a:cs typeface="Constantia"/>
              </a:rPr>
              <a:t> </a:t>
            </a:r>
            <a:r>
              <a:rPr sz="2600" spc="-10" dirty="0">
                <a:latin typeface="Constantia"/>
                <a:cs typeface="Constantia"/>
              </a:rPr>
              <a:t>from</a:t>
            </a:r>
            <a:r>
              <a:rPr sz="2600" spc="-5" dirty="0">
                <a:latin typeface="Constantia"/>
                <a:cs typeface="Constantia"/>
              </a:rPr>
              <a:t> </a:t>
            </a:r>
            <a:r>
              <a:rPr sz="2600" spc="-15" dirty="0">
                <a:latin typeface="Constantia"/>
                <a:cs typeface="Constantia"/>
              </a:rPr>
              <a:t>computer</a:t>
            </a:r>
            <a:r>
              <a:rPr sz="2600" spc="-10" dirty="0">
                <a:latin typeface="Constantia"/>
                <a:cs typeface="Constantia"/>
              </a:rPr>
              <a:t> </a:t>
            </a:r>
            <a:r>
              <a:rPr sz="2600" spc="-5" dirty="0">
                <a:latin typeface="Constantia"/>
                <a:cs typeface="Constantia"/>
              </a:rPr>
              <a:t>science</a:t>
            </a:r>
            <a:r>
              <a:rPr sz="2600" dirty="0">
                <a:latin typeface="Constantia"/>
                <a:cs typeface="Constantia"/>
              </a:rPr>
              <a:t> and </a:t>
            </a:r>
            <a:r>
              <a:rPr sz="2600" spc="5" dirty="0">
                <a:latin typeface="Constantia"/>
                <a:cs typeface="Constantia"/>
              </a:rPr>
              <a:t> </a:t>
            </a:r>
            <a:r>
              <a:rPr sz="2600" spc="-5" dirty="0">
                <a:latin typeface="Constantia"/>
                <a:cs typeface="Constantia"/>
              </a:rPr>
              <a:t>mathematics </a:t>
            </a:r>
            <a:r>
              <a:rPr sz="2600" spc="-10" dirty="0">
                <a:latin typeface="Constantia"/>
                <a:cs typeface="Constantia"/>
              </a:rPr>
              <a:t>courses </a:t>
            </a:r>
            <a:r>
              <a:rPr sz="2600" spc="-5" dirty="0">
                <a:latin typeface="Constantia"/>
                <a:cs typeface="Constantia"/>
              </a:rPr>
              <a:t>if </a:t>
            </a:r>
            <a:r>
              <a:rPr sz="2600" spc="-10" dirty="0">
                <a:latin typeface="Constantia"/>
                <a:cs typeface="Constantia"/>
              </a:rPr>
              <a:t>there </a:t>
            </a:r>
            <a:r>
              <a:rPr sz="2600" spc="-15" dirty="0">
                <a:latin typeface="Constantia"/>
                <a:cs typeface="Constantia"/>
              </a:rPr>
              <a:t>are </a:t>
            </a:r>
            <a:r>
              <a:rPr sz="2600" dirty="0">
                <a:latin typeface="Constantia"/>
                <a:cs typeface="Constantia"/>
              </a:rPr>
              <a:t>7 </a:t>
            </a:r>
            <a:r>
              <a:rPr sz="2600" spc="-10" dirty="0">
                <a:latin typeface="Constantia"/>
                <a:cs typeface="Constantia"/>
              </a:rPr>
              <a:t>different optional </a:t>
            </a:r>
            <a:r>
              <a:rPr sz="2600" spc="-5" dirty="0">
                <a:latin typeface="Constantia"/>
                <a:cs typeface="Constantia"/>
              </a:rPr>
              <a:t> </a:t>
            </a:r>
            <a:r>
              <a:rPr sz="2600" spc="-10" dirty="0">
                <a:latin typeface="Constantia"/>
                <a:cs typeface="Constantia"/>
              </a:rPr>
              <a:t>courses </a:t>
            </a:r>
            <a:r>
              <a:rPr sz="2600" spc="-5" dirty="0">
                <a:latin typeface="Constantia"/>
                <a:cs typeface="Constantia"/>
              </a:rPr>
              <a:t>in </a:t>
            </a:r>
            <a:r>
              <a:rPr sz="2600" spc="-15" dirty="0">
                <a:latin typeface="Constantia"/>
                <a:cs typeface="Constantia"/>
              </a:rPr>
              <a:t>Computer </a:t>
            </a:r>
            <a:r>
              <a:rPr sz="2600" spc="-10" dirty="0">
                <a:latin typeface="Constantia"/>
                <a:cs typeface="Constantia"/>
              </a:rPr>
              <a:t>Science </a:t>
            </a:r>
            <a:r>
              <a:rPr sz="2600" dirty="0">
                <a:latin typeface="Constantia"/>
                <a:cs typeface="Constantia"/>
              </a:rPr>
              <a:t>and 3 </a:t>
            </a:r>
            <a:r>
              <a:rPr sz="2600" spc="-10" dirty="0">
                <a:latin typeface="Constantia"/>
                <a:cs typeface="Constantia"/>
              </a:rPr>
              <a:t>different optional </a:t>
            </a:r>
            <a:r>
              <a:rPr sz="2600" spc="-5" dirty="0">
                <a:latin typeface="Constantia"/>
                <a:cs typeface="Constantia"/>
              </a:rPr>
              <a:t> courses</a:t>
            </a:r>
            <a:r>
              <a:rPr sz="2600" spc="-90" dirty="0">
                <a:latin typeface="Constantia"/>
                <a:cs typeface="Constantia"/>
              </a:rPr>
              <a:t> </a:t>
            </a:r>
            <a:r>
              <a:rPr sz="2600" spc="-5" dirty="0">
                <a:latin typeface="Constantia"/>
                <a:cs typeface="Constantia"/>
              </a:rPr>
              <a:t>in</a:t>
            </a:r>
            <a:r>
              <a:rPr sz="2600" spc="-45" dirty="0">
                <a:latin typeface="Constantia"/>
                <a:cs typeface="Constantia"/>
              </a:rPr>
              <a:t> </a:t>
            </a:r>
            <a:r>
              <a:rPr sz="2600" spc="-5" dirty="0">
                <a:latin typeface="Constantia"/>
                <a:cs typeface="Constantia"/>
              </a:rPr>
              <a:t>Mathematics.</a:t>
            </a:r>
            <a:endParaRPr sz="2600" dirty="0">
              <a:latin typeface="Constantia"/>
              <a:cs typeface="Constantia"/>
            </a:endParaRPr>
          </a:p>
          <a:p>
            <a:pPr marL="12700">
              <a:lnSpc>
                <a:spcPct val="100000"/>
              </a:lnSpc>
              <a:spcBef>
                <a:spcPts val="625"/>
              </a:spcBef>
            </a:pPr>
            <a:r>
              <a:rPr sz="2600" b="1" dirty="0">
                <a:latin typeface="Constantia"/>
                <a:cs typeface="Constantia"/>
              </a:rPr>
              <a:t>Solution</a:t>
            </a:r>
            <a:r>
              <a:rPr sz="2600" dirty="0">
                <a:latin typeface="Constantia"/>
                <a:cs typeface="Constantia"/>
              </a:rPr>
              <a:t>:</a:t>
            </a:r>
          </a:p>
          <a:p>
            <a:pPr marL="286385" marR="6350" indent="-274320">
              <a:lnSpc>
                <a:spcPct val="100800"/>
              </a:lnSpc>
              <a:spcBef>
                <a:spcPts val="600"/>
              </a:spcBef>
            </a:pPr>
            <a:r>
              <a:rPr sz="2600" dirty="0">
                <a:latin typeface="Constantia"/>
                <a:cs typeface="Constantia"/>
              </a:rPr>
              <a:t>A</a:t>
            </a:r>
            <a:r>
              <a:rPr sz="2600" spc="-25" dirty="0">
                <a:latin typeface="Constantia"/>
                <a:cs typeface="Constantia"/>
              </a:rPr>
              <a:t> </a:t>
            </a:r>
            <a:r>
              <a:rPr sz="2600" spc="-5" dirty="0">
                <a:latin typeface="Constantia"/>
                <a:cs typeface="Constantia"/>
              </a:rPr>
              <a:t>student</a:t>
            </a:r>
            <a:r>
              <a:rPr sz="2600" spc="-50" dirty="0">
                <a:latin typeface="Constantia"/>
                <a:cs typeface="Constantia"/>
              </a:rPr>
              <a:t> </a:t>
            </a:r>
            <a:r>
              <a:rPr sz="2600" spc="-10" dirty="0">
                <a:latin typeface="Constantia"/>
                <a:cs typeface="Constantia"/>
              </a:rPr>
              <a:t>who</a:t>
            </a:r>
            <a:r>
              <a:rPr sz="2600" spc="-55" dirty="0">
                <a:latin typeface="Constantia"/>
                <a:cs typeface="Constantia"/>
              </a:rPr>
              <a:t> </a:t>
            </a:r>
            <a:r>
              <a:rPr sz="2600" spc="-10" dirty="0">
                <a:latin typeface="Constantia"/>
                <a:cs typeface="Constantia"/>
              </a:rPr>
              <a:t>wants</a:t>
            </a:r>
            <a:r>
              <a:rPr sz="2600" spc="-30" dirty="0">
                <a:latin typeface="Constantia"/>
                <a:cs typeface="Constantia"/>
              </a:rPr>
              <a:t> </a:t>
            </a:r>
            <a:r>
              <a:rPr sz="2600" spc="-20" dirty="0">
                <a:latin typeface="Constantia"/>
                <a:cs typeface="Constantia"/>
              </a:rPr>
              <a:t>to</a:t>
            </a:r>
            <a:r>
              <a:rPr sz="2600" spc="-55" dirty="0">
                <a:latin typeface="Constantia"/>
                <a:cs typeface="Constantia"/>
              </a:rPr>
              <a:t> </a:t>
            </a:r>
            <a:r>
              <a:rPr sz="2600" spc="-20" dirty="0">
                <a:latin typeface="Constantia"/>
                <a:cs typeface="Constantia"/>
              </a:rPr>
              <a:t>take</a:t>
            </a:r>
            <a:r>
              <a:rPr sz="2600" spc="-40" dirty="0">
                <a:latin typeface="Constantia"/>
                <a:cs typeface="Constantia"/>
              </a:rPr>
              <a:t> </a:t>
            </a:r>
            <a:r>
              <a:rPr sz="2600" spc="-5" dirty="0">
                <a:latin typeface="Constantia"/>
                <a:cs typeface="Constantia"/>
              </a:rPr>
              <a:t>one</a:t>
            </a:r>
            <a:r>
              <a:rPr sz="2600" spc="-40" dirty="0">
                <a:latin typeface="Constantia"/>
                <a:cs typeface="Constantia"/>
              </a:rPr>
              <a:t> </a:t>
            </a:r>
            <a:r>
              <a:rPr sz="2600" spc="-5" dirty="0">
                <a:latin typeface="Constantia"/>
                <a:cs typeface="Constantia"/>
              </a:rPr>
              <a:t>optional</a:t>
            </a:r>
            <a:r>
              <a:rPr sz="2600" spc="10" dirty="0">
                <a:latin typeface="Constantia"/>
                <a:cs typeface="Constantia"/>
              </a:rPr>
              <a:t> </a:t>
            </a:r>
            <a:r>
              <a:rPr sz="2600" spc="-15" dirty="0">
                <a:latin typeface="Constantia"/>
                <a:cs typeface="Constantia"/>
              </a:rPr>
              <a:t>course</a:t>
            </a:r>
            <a:r>
              <a:rPr sz="2600" spc="-30" dirty="0">
                <a:latin typeface="Constantia"/>
                <a:cs typeface="Constantia"/>
              </a:rPr>
              <a:t> </a:t>
            </a:r>
            <a:r>
              <a:rPr sz="2600" spc="-5" dirty="0">
                <a:latin typeface="Constantia"/>
                <a:cs typeface="Constantia"/>
              </a:rPr>
              <a:t>of</a:t>
            </a:r>
            <a:r>
              <a:rPr sz="2600" spc="80" dirty="0">
                <a:latin typeface="Constantia"/>
                <a:cs typeface="Constantia"/>
              </a:rPr>
              <a:t> </a:t>
            </a:r>
            <a:r>
              <a:rPr sz="2600" dirty="0">
                <a:latin typeface="Constantia"/>
                <a:cs typeface="Constantia"/>
              </a:rPr>
              <a:t>each </a:t>
            </a:r>
            <a:r>
              <a:rPr sz="2600" spc="-640" dirty="0">
                <a:latin typeface="Constantia"/>
                <a:cs typeface="Constantia"/>
              </a:rPr>
              <a:t> </a:t>
            </a:r>
            <a:r>
              <a:rPr sz="2600" dirty="0">
                <a:latin typeface="Constantia"/>
                <a:cs typeface="Constantia"/>
              </a:rPr>
              <a:t>subject,</a:t>
            </a:r>
            <a:r>
              <a:rPr sz="2600" spc="-90" dirty="0">
                <a:latin typeface="Constantia"/>
                <a:cs typeface="Constantia"/>
              </a:rPr>
              <a:t> </a:t>
            </a:r>
            <a:r>
              <a:rPr sz="2600" spc="-10" dirty="0">
                <a:latin typeface="Constantia"/>
                <a:cs typeface="Constantia"/>
              </a:rPr>
              <a:t>there</a:t>
            </a:r>
            <a:r>
              <a:rPr sz="2600" spc="-135" dirty="0">
                <a:latin typeface="Constantia"/>
                <a:cs typeface="Constantia"/>
              </a:rPr>
              <a:t> </a:t>
            </a:r>
            <a:r>
              <a:rPr sz="2600" spc="-10" dirty="0">
                <a:latin typeface="Constantia"/>
                <a:cs typeface="Constantia"/>
              </a:rPr>
              <a:t>are</a:t>
            </a:r>
            <a:r>
              <a:rPr sz="2600" spc="-60" dirty="0">
                <a:latin typeface="Constantia"/>
                <a:cs typeface="Constantia"/>
              </a:rPr>
              <a:t> </a:t>
            </a:r>
            <a:r>
              <a:rPr sz="2600" dirty="0">
                <a:latin typeface="Constantia"/>
                <a:cs typeface="Constantia"/>
              </a:rPr>
              <a:t>7</a:t>
            </a:r>
            <a:r>
              <a:rPr sz="2600" spc="-5" dirty="0">
                <a:latin typeface="Constantia"/>
                <a:cs typeface="Constantia"/>
              </a:rPr>
              <a:t> </a:t>
            </a:r>
            <a:r>
              <a:rPr sz="2600" dirty="0">
                <a:latin typeface="Constantia"/>
                <a:cs typeface="Constantia"/>
              </a:rPr>
              <a:t>×</a:t>
            </a:r>
            <a:r>
              <a:rPr sz="2600" spc="-5" dirty="0">
                <a:latin typeface="Constantia"/>
                <a:cs typeface="Constantia"/>
              </a:rPr>
              <a:t> </a:t>
            </a:r>
            <a:r>
              <a:rPr sz="2600" dirty="0">
                <a:latin typeface="Constantia"/>
                <a:cs typeface="Constantia"/>
              </a:rPr>
              <a:t>3</a:t>
            </a:r>
            <a:r>
              <a:rPr sz="2600" spc="-10" dirty="0">
                <a:latin typeface="Constantia"/>
                <a:cs typeface="Constantia"/>
              </a:rPr>
              <a:t> </a:t>
            </a:r>
            <a:r>
              <a:rPr sz="2600" dirty="0">
                <a:latin typeface="Constantia"/>
                <a:cs typeface="Constantia"/>
              </a:rPr>
              <a:t>=</a:t>
            </a:r>
            <a:r>
              <a:rPr sz="2600" spc="-5" dirty="0">
                <a:latin typeface="Constantia"/>
                <a:cs typeface="Constantia"/>
              </a:rPr>
              <a:t> 21</a:t>
            </a:r>
            <a:r>
              <a:rPr sz="2600" spc="-65" dirty="0">
                <a:latin typeface="Constantia"/>
                <a:cs typeface="Constantia"/>
              </a:rPr>
              <a:t> </a:t>
            </a:r>
            <a:r>
              <a:rPr sz="2600" spc="-15" dirty="0">
                <a:latin typeface="Constantia"/>
                <a:cs typeface="Constantia"/>
              </a:rPr>
              <a:t>choices.</a:t>
            </a:r>
            <a:endParaRPr sz="2600" dirty="0">
              <a:latin typeface="Constantia"/>
              <a:cs typeface="Constantia"/>
            </a:endParaRPr>
          </a:p>
        </p:txBody>
      </p:sp>
      <p:sp>
        <p:nvSpPr>
          <p:cNvPr id="5" name="Rectangle 4">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2602104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5" name="Rectangle 4"/>
          <p:cNvSpPr/>
          <p:nvPr/>
        </p:nvSpPr>
        <p:spPr>
          <a:xfrm>
            <a:off x="123757" y="685800"/>
            <a:ext cx="4726166" cy="523220"/>
          </a:xfrm>
          <a:prstGeom prst="rect">
            <a:avLst/>
          </a:prstGeom>
        </p:spPr>
        <p:txBody>
          <a:bodyPr wrap="none">
            <a:spAutoFit/>
          </a:bodyPr>
          <a:lstStyle/>
          <a:p>
            <a:r>
              <a:rPr lang="en-US" sz="2800" b="1" dirty="0">
                <a:solidFill>
                  <a:srgbClr val="00B0F0"/>
                </a:solidFill>
              </a:rPr>
              <a:t>Combinations with Repetition </a:t>
            </a:r>
          </a:p>
        </p:txBody>
      </p:sp>
      <p:pic>
        <p:nvPicPr>
          <p:cNvPr id="6" name="Picture 5"/>
          <p:cNvPicPr>
            <a:picLocks noChangeAspect="1"/>
          </p:cNvPicPr>
          <p:nvPr/>
        </p:nvPicPr>
        <p:blipFill>
          <a:blip r:embed="rId2"/>
          <a:stretch>
            <a:fillRect/>
          </a:stretch>
        </p:blipFill>
        <p:spPr>
          <a:xfrm>
            <a:off x="123757" y="1295400"/>
            <a:ext cx="8687487" cy="4641260"/>
          </a:xfrm>
          <a:prstGeom prst="rect">
            <a:avLst/>
          </a:prstGeom>
        </p:spPr>
      </p:pic>
    </p:spTree>
    <p:extLst>
      <p:ext uri="{BB962C8B-B14F-4D97-AF65-F5344CB8AC3E}">
        <p14:creationId xmlns:p14="http://schemas.microsoft.com/office/powerpoint/2010/main" val="13117300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5" name="Rectangle 4"/>
          <p:cNvSpPr/>
          <p:nvPr/>
        </p:nvSpPr>
        <p:spPr>
          <a:xfrm>
            <a:off x="123757" y="685800"/>
            <a:ext cx="4726166" cy="523220"/>
          </a:xfrm>
          <a:prstGeom prst="rect">
            <a:avLst/>
          </a:prstGeom>
        </p:spPr>
        <p:txBody>
          <a:bodyPr wrap="none">
            <a:spAutoFit/>
          </a:bodyPr>
          <a:lstStyle/>
          <a:p>
            <a:r>
              <a:rPr lang="en-US" sz="2800" b="1" dirty="0">
                <a:solidFill>
                  <a:srgbClr val="00B0F0"/>
                </a:solidFill>
              </a:rPr>
              <a:t>Combinations with Repetition </a:t>
            </a:r>
          </a:p>
        </p:txBody>
      </p:sp>
      <p:pic>
        <p:nvPicPr>
          <p:cNvPr id="3" name="Picture 2"/>
          <p:cNvPicPr>
            <a:picLocks noChangeAspect="1"/>
          </p:cNvPicPr>
          <p:nvPr/>
        </p:nvPicPr>
        <p:blipFill>
          <a:blip r:embed="rId2"/>
          <a:stretch>
            <a:fillRect/>
          </a:stretch>
        </p:blipFill>
        <p:spPr>
          <a:xfrm>
            <a:off x="123757" y="1105503"/>
            <a:ext cx="8805863" cy="1036808"/>
          </a:xfrm>
          <a:prstGeom prst="rect">
            <a:avLst/>
          </a:prstGeom>
        </p:spPr>
      </p:pic>
      <p:pic>
        <p:nvPicPr>
          <p:cNvPr id="4" name="Picture 3"/>
          <p:cNvPicPr>
            <a:picLocks noChangeAspect="1"/>
          </p:cNvPicPr>
          <p:nvPr/>
        </p:nvPicPr>
        <p:blipFill>
          <a:blip r:embed="rId3"/>
          <a:stretch>
            <a:fillRect/>
          </a:stretch>
        </p:blipFill>
        <p:spPr>
          <a:xfrm>
            <a:off x="165944" y="1981200"/>
            <a:ext cx="8721488" cy="4133407"/>
          </a:xfrm>
          <a:prstGeom prst="rect">
            <a:avLst/>
          </a:prstGeom>
        </p:spPr>
      </p:pic>
    </p:spTree>
    <p:extLst>
      <p:ext uri="{BB962C8B-B14F-4D97-AF65-F5344CB8AC3E}">
        <p14:creationId xmlns:p14="http://schemas.microsoft.com/office/powerpoint/2010/main" val="1683373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5" name="Rectangle 4"/>
          <p:cNvSpPr/>
          <p:nvPr/>
        </p:nvSpPr>
        <p:spPr>
          <a:xfrm>
            <a:off x="123757" y="685800"/>
            <a:ext cx="4726166" cy="523220"/>
          </a:xfrm>
          <a:prstGeom prst="rect">
            <a:avLst/>
          </a:prstGeom>
        </p:spPr>
        <p:txBody>
          <a:bodyPr wrap="none">
            <a:spAutoFit/>
          </a:bodyPr>
          <a:lstStyle/>
          <a:p>
            <a:r>
              <a:rPr lang="en-US" sz="2800" b="1" dirty="0">
                <a:solidFill>
                  <a:srgbClr val="00B0F0"/>
                </a:solidFill>
              </a:rPr>
              <a:t>Combinations with Repetition </a:t>
            </a:r>
          </a:p>
        </p:txBody>
      </p:sp>
      <p:pic>
        <p:nvPicPr>
          <p:cNvPr id="8" name="Picture 7">
            <a:extLst>
              <a:ext uri="{FF2B5EF4-FFF2-40B4-BE49-F238E27FC236}">
                <a16:creationId xmlns:a16="http://schemas.microsoft.com/office/drawing/2014/main" id="{86A98BE4-AA85-AB4E-BF1D-6C7C4A5C1EFA}"/>
              </a:ext>
            </a:extLst>
          </p:cNvPr>
          <p:cNvPicPr>
            <a:picLocks noChangeAspect="1"/>
          </p:cNvPicPr>
          <p:nvPr/>
        </p:nvPicPr>
        <p:blipFill>
          <a:blip r:embed="rId2"/>
          <a:stretch>
            <a:fillRect/>
          </a:stretch>
        </p:blipFill>
        <p:spPr>
          <a:xfrm>
            <a:off x="253566" y="1676400"/>
            <a:ext cx="8334375" cy="3095625"/>
          </a:xfrm>
          <a:prstGeom prst="rect">
            <a:avLst/>
          </a:prstGeom>
        </p:spPr>
      </p:pic>
    </p:spTree>
    <p:extLst>
      <p:ext uri="{BB962C8B-B14F-4D97-AF65-F5344CB8AC3E}">
        <p14:creationId xmlns:p14="http://schemas.microsoft.com/office/powerpoint/2010/main" val="2885227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4" name="Picture 3">
            <a:extLst>
              <a:ext uri="{FF2B5EF4-FFF2-40B4-BE49-F238E27FC236}">
                <a16:creationId xmlns:a16="http://schemas.microsoft.com/office/drawing/2014/main" id="{82503821-69AC-890E-7EB5-8413035C2C54}"/>
              </a:ext>
            </a:extLst>
          </p:cNvPr>
          <p:cNvPicPr>
            <a:picLocks noChangeAspect="1"/>
          </p:cNvPicPr>
          <p:nvPr/>
        </p:nvPicPr>
        <p:blipFill>
          <a:blip r:embed="rId2"/>
          <a:stretch>
            <a:fillRect/>
          </a:stretch>
        </p:blipFill>
        <p:spPr>
          <a:xfrm>
            <a:off x="762000" y="685800"/>
            <a:ext cx="7398727" cy="4800600"/>
          </a:xfrm>
          <a:prstGeom prst="rect">
            <a:avLst/>
          </a:prstGeom>
        </p:spPr>
      </p:pic>
    </p:spTree>
    <p:extLst>
      <p:ext uri="{BB962C8B-B14F-4D97-AF65-F5344CB8AC3E}">
        <p14:creationId xmlns:p14="http://schemas.microsoft.com/office/powerpoint/2010/main" val="1533746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Picture 4">
            <a:extLst>
              <a:ext uri="{FF2B5EF4-FFF2-40B4-BE49-F238E27FC236}">
                <a16:creationId xmlns:a16="http://schemas.microsoft.com/office/drawing/2014/main" id="{1218CE44-BC10-708B-AAAE-16FBC9B7F5C1}"/>
              </a:ext>
            </a:extLst>
          </p:cNvPr>
          <p:cNvPicPr>
            <a:picLocks noChangeAspect="1"/>
          </p:cNvPicPr>
          <p:nvPr/>
        </p:nvPicPr>
        <p:blipFill>
          <a:blip r:embed="rId2"/>
          <a:stretch>
            <a:fillRect/>
          </a:stretch>
        </p:blipFill>
        <p:spPr>
          <a:xfrm>
            <a:off x="457200" y="671442"/>
            <a:ext cx="7510689" cy="5438775"/>
          </a:xfrm>
          <a:prstGeom prst="rect">
            <a:avLst/>
          </a:prstGeom>
        </p:spPr>
      </p:pic>
    </p:spTree>
    <p:extLst>
      <p:ext uri="{BB962C8B-B14F-4D97-AF65-F5344CB8AC3E}">
        <p14:creationId xmlns:p14="http://schemas.microsoft.com/office/powerpoint/2010/main" val="1769180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566" y="76200"/>
            <a:ext cx="8763000" cy="505267"/>
          </a:xfrm>
          <a:prstGeom prst="rect">
            <a:avLst/>
          </a:prstGeom>
        </p:spPr>
        <p:txBody>
          <a:bodyPr vert="horz" wrap="square" lIns="0" tIns="12700" rIns="0" bIns="0" rtlCol="0">
            <a:spAutoFit/>
          </a:bodyPr>
          <a:lstStyle/>
          <a:p>
            <a:pPr marL="12700">
              <a:lnSpc>
                <a:spcPct val="100000"/>
              </a:lnSpc>
              <a:spcBef>
                <a:spcPts val="100"/>
              </a:spcBef>
            </a:pPr>
            <a:r>
              <a:rPr lang="en-US" sz="3200" b="1" dirty="0">
                <a:solidFill>
                  <a:srgbClr val="C00000"/>
                </a:solidFill>
                <a:effectLst>
                  <a:outerShdw blurRad="38100" dist="38100" dir="2700000" algn="tl">
                    <a:srgbClr val="000000">
                      <a:alpha val="43137"/>
                    </a:srgbClr>
                  </a:outerShdw>
                </a:effectLst>
              </a:rPr>
              <a:t>6.5 Generalized Permutations and Combinations </a:t>
            </a:r>
            <a:endParaRPr sz="3200" b="1" dirty="0">
              <a:solidFill>
                <a:srgbClr val="C00000"/>
              </a:solidFill>
              <a:effectLst>
                <a:outerShdw blurRad="38100" dist="38100" dir="2700000" algn="tl">
                  <a:srgbClr val="000000">
                    <a:alpha val="43137"/>
                  </a:srgbClr>
                </a:outerShdw>
              </a:effectLst>
              <a:latin typeface="Calibri"/>
              <a:cs typeface="Calibri"/>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1973A91D-08C8-D2A4-3079-4227395B1237}"/>
              </a:ext>
            </a:extLst>
          </p:cNvPr>
          <p:cNvSpPr txBox="1"/>
          <p:nvPr/>
        </p:nvSpPr>
        <p:spPr>
          <a:xfrm>
            <a:off x="136198" y="533400"/>
            <a:ext cx="6553200" cy="461665"/>
          </a:xfrm>
          <a:prstGeom prst="rect">
            <a:avLst/>
          </a:prstGeom>
          <a:noFill/>
        </p:spPr>
        <p:txBody>
          <a:bodyPr wrap="square">
            <a:spAutoFit/>
          </a:bodyPr>
          <a:lstStyle/>
          <a:p>
            <a:r>
              <a:rPr lang="en-US" sz="2400" b="1" dirty="0">
                <a:solidFill>
                  <a:srgbClr val="0070C0"/>
                </a:solidFill>
                <a:effectLst>
                  <a:outerShdw blurRad="38100" dist="38100" dir="2700000" algn="tl">
                    <a:srgbClr val="000000">
                      <a:alpha val="43137"/>
                    </a:srgbClr>
                  </a:outerShdw>
                </a:effectLst>
              </a:rPr>
              <a:t>Permutations with Indistinguishable Objects </a:t>
            </a:r>
          </a:p>
        </p:txBody>
      </p:sp>
      <p:sp>
        <p:nvSpPr>
          <p:cNvPr id="8" name="TextBox 7">
            <a:extLst>
              <a:ext uri="{FF2B5EF4-FFF2-40B4-BE49-F238E27FC236}">
                <a16:creationId xmlns:a16="http://schemas.microsoft.com/office/drawing/2014/main" id="{4B90137B-F3AC-84C4-B4EA-23B456D8B03C}"/>
              </a:ext>
            </a:extLst>
          </p:cNvPr>
          <p:cNvSpPr txBox="1"/>
          <p:nvPr/>
        </p:nvSpPr>
        <p:spPr>
          <a:xfrm>
            <a:off x="140863" y="953077"/>
            <a:ext cx="8382000" cy="646331"/>
          </a:xfrm>
          <a:prstGeom prst="rect">
            <a:avLst/>
          </a:prstGeom>
          <a:noFill/>
        </p:spPr>
        <p:txBody>
          <a:bodyPr wrap="square">
            <a:spAutoFit/>
          </a:bodyPr>
          <a:lstStyle/>
          <a:p>
            <a:r>
              <a:rPr lang="en-US" dirty="0"/>
              <a:t>Some elements may be indistinguishable in counting problems. When this is the case, care must be taken to avoid counting things more than once. </a:t>
            </a:r>
          </a:p>
        </p:txBody>
      </p:sp>
      <p:pic>
        <p:nvPicPr>
          <p:cNvPr id="10" name="Picture 9">
            <a:extLst>
              <a:ext uri="{FF2B5EF4-FFF2-40B4-BE49-F238E27FC236}">
                <a16:creationId xmlns:a16="http://schemas.microsoft.com/office/drawing/2014/main" id="{32B5D24F-7479-F6A5-57D1-BDED05A94656}"/>
              </a:ext>
            </a:extLst>
          </p:cNvPr>
          <p:cNvPicPr>
            <a:picLocks noChangeAspect="1"/>
          </p:cNvPicPr>
          <p:nvPr/>
        </p:nvPicPr>
        <p:blipFill>
          <a:blip r:embed="rId2"/>
          <a:stretch>
            <a:fillRect/>
          </a:stretch>
        </p:blipFill>
        <p:spPr>
          <a:xfrm>
            <a:off x="331363" y="1662333"/>
            <a:ext cx="8191500" cy="1714500"/>
          </a:xfrm>
          <a:prstGeom prst="rect">
            <a:avLst/>
          </a:prstGeom>
        </p:spPr>
      </p:pic>
      <p:pic>
        <p:nvPicPr>
          <p:cNvPr id="12" name="Picture 11">
            <a:extLst>
              <a:ext uri="{FF2B5EF4-FFF2-40B4-BE49-F238E27FC236}">
                <a16:creationId xmlns:a16="http://schemas.microsoft.com/office/drawing/2014/main" id="{1FBD11FD-2DC9-9786-3EEC-DF15C26B8F70}"/>
              </a:ext>
            </a:extLst>
          </p:cNvPr>
          <p:cNvPicPr>
            <a:picLocks noChangeAspect="1"/>
          </p:cNvPicPr>
          <p:nvPr/>
        </p:nvPicPr>
        <p:blipFill>
          <a:blip r:embed="rId3"/>
          <a:stretch>
            <a:fillRect/>
          </a:stretch>
        </p:blipFill>
        <p:spPr>
          <a:xfrm>
            <a:off x="234905" y="3439758"/>
            <a:ext cx="8524875" cy="2590800"/>
          </a:xfrm>
          <a:prstGeom prst="rect">
            <a:avLst/>
          </a:prstGeom>
        </p:spPr>
      </p:pic>
    </p:spTree>
    <p:extLst>
      <p:ext uri="{BB962C8B-B14F-4D97-AF65-F5344CB8AC3E}">
        <p14:creationId xmlns:p14="http://schemas.microsoft.com/office/powerpoint/2010/main" val="4275646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591058"/>
            <a:ext cx="3989704" cy="711200"/>
          </a:xfrm>
          <a:prstGeom prst="rect">
            <a:avLst/>
          </a:prstGeom>
        </p:spPr>
        <p:txBody>
          <a:bodyPr vert="horz" wrap="square" lIns="0" tIns="12700" rIns="0" bIns="0" rtlCol="0">
            <a:spAutoFit/>
          </a:bodyPr>
          <a:lstStyle/>
          <a:p>
            <a:pPr marL="12700">
              <a:lnSpc>
                <a:spcPct val="100000"/>
              </a:lnSpc>
              <a:spcBef>
                <a:spcPts val="100"/>
              </a:spcBef>
            </a:pPr>
            <a:r>
              <a:rPr sz="4500" spc="-5" dirty="0">
                <a:solidFill>
                  <a:srgbClr val="04607A"/>
                </a:solidFill>
                <a:latin typeface="Calibri"/>
                <a:cs typeface="Calibri"/>
              </a:rPr>
              <a:t>The</a:t>
            </a:r>
            <a:r>
              <a:rPr sz="4500" spc="-50" dirty="0">
                <a:solidFill>
                  <a:srgbClr val="04607A"/>
                </a:solidFill>
                <a:latin typeface="Calibri"/>
                <a:cs typeface="Calibri"/>
              </a:rPr>
              <a:t> </a:t>
            </a:r>
            <a:r>
              <a:rPr sz="4500" spc="-15" dirty="0">
                <a:solidFill>
                  <a:srgbClr val="04607A"/>
                </a:solidFill>
                <a:latin typeface="Calibri"/>
                <a:cs typeface="Calibri"/>
              </a:rPr>
              <a:t>Product</a:t>
            </a:r>
            <a:r>
              <a:rPr sz="4500" spc="-55" dirty="0">
                <a:solidFill>
                  <a:srgbClr val="04607A"/>
                </a:solidFill>
                <a:latin typeface="Calibri"/>
                <a:cs typeface="Calibri"/>
              </a:rPr>
              <a:t> </a:t>
            </a:r>
            <a:r>
              <a:rPr sz="4500" dirty="0">
                <a:solidFill>
                  <a:srgbClr val="04607A"/>
                </a:solidFill>
                <a:latin typeface="Calibri"/>
                <a:cs typeface="Calibri"/>
              </a:rPr>
              <a:t>Rule</a:t>
            </a:r>
            <a:endParaRPr sz="4500">
              <a:latin typeface="Calibri"/>
              <a:cs typeface="Calibri"/>
            </a:endParaRPr>
          </a:p>
        </p:txBody>
      </p:sp>
      <p:sp>
        <p:nvSpPr>
          <p:cNvPr id="3" name="object 3"/>
          <p:cNvSpPr txBox="1"/>
          <p:nvPr/>
        </p:nvSpPr>
        <p:spPr>
          <a:xfrm>
            <a:off x="535940" y="1337513"/>
            <a:ext cx="7943215" cy="4636770"/>
          </a:xfrm>
          <a:prstGeom prst="rect">
            <a:avLst/>
          </a:prstGeom>
        </p:spPr>
        <p:txBody>
          <a:bodyPr vert="horz" wrap="square" lIns="0" tIns="13335" rIns="0" bIns="0" rtlCol="0">
            <a:spAutoFit/>
          </a:bodyPr>
          <a:lstStyle/>
          <a:p>
            <a:pPr marL="286385" marR="5080" indent="-195580">
              <a:lnSpc>
                <a:spcPct val="100000"/>
              </a:lnSpc>
              <a:spcBef>
                <a:spcPts val="105"/>
              </a:spcBef>
            </a:pPr>
            <a:r>
              <a:rPr sz="2600" b="1" spc="-5" dirty="0">
                <a:latin typeface="Constantia"/>
                <a:cs typeface="Constantia"/>
              </a:rPr>
              <a:t>Example</a:t>
            </a:r>
            <a:r>
              <a:rPr sz="2600" spc="-5" dirty="0">
                <a:latin typeface="Constantia"/>
                <a:cs typeface="Constantia"/>
              </a:rPr>
              <a:t>:</a:t>
            </a:r>
            <a:r>
              <a:rPr sz="2600" spc="-95" dirty="0">
                <a:latin typeface="Constantia"/>
                <a:cs typeface="Constantia"/>
              </a:rPr>
              <a:t> </a:t>
            </a:r>
            <a:r>
              <a:rPr sz="2600" dirty="0">
                <a:latin typeface="Constantia"/>
                <a:cs typeface="Constantia"/>
              </a:rPr>
              <a:t>The</a:t>
            </a:r>
            <a:r>
              <a:rPr sz="2600" spc="-130" dirty="0">
                <a:latin typeface="Constantia"/>
                <a:cs typeface="Constantia"/>
              </a:rPr>
              <a:t> </a:t>
            </a:r>
            <a:r>
              <a:rPr sz="2600" spc="-5" dirty="0">
                <a:latin typeface="Constantia"/>
                <a:cs typeface="Constantia"/>
              </a:rPr>
              <a:t>chairs</a:t>
            </a:r>
            <a:r>
              <a:rPr sz="2600" spc="-114" dirty="0">
                <a:latin typeface="Constantia"/>
                <a:cs typeface="Constantia"/>
              </a:rPr>
              <a:t> </a:t>
            </a:r>
            <a:r>
              <a:rPr sz="2600" dirty="0">
                <a:latin typeface="Constantia"/>
                <a:cs typeface="Constantia"/>
              </a:rPr>
              <a:t>of</a:t>
            </a:r>
            <a:r>
              <a:rPr sz="2600" spc="-15" dirty="0">
                <a:latin typeface="Constantia"/>
                <a:cs typeface="Constantia"/>
              </a:rPr>
              <a:t> </a:t>
            </a:r>
            <a:r>
              <a:rPr sz="2600" dirty="0">
                <a:latin typeface="Constantia"/>
                <a:cs typeface="Constantia"/>
              </a:rPr>
              <a:t>an</a:t>
            </a:r>
            <a:r>
              <a:rPr sz="2600" spc="-110" dirty="0">
                <a:latin typeface="Constantia"/>
                <a:cs typeface="Constantia"/>
              </a:rPr>
              <a:t> </a:t>
            </a:r>
            <a:r>
              <a:rPr sz="2600" spc="-5" dirty="0">
                <a:latin typeface="Constantia"/>
                <a:cs typeface="Constantia"/>
              </a:rPr>
              <a:t>auditorium</a:t>
            </a:r>
            <a:r>
              <a:rPr sz="2600" spc="-140" dirty="0">
                <a:latin typeface="Constantia"/>
                <a:cs typeface="Constantia"/>
              </a:rPr>
              <a:t> </a:t>
            </a:r>
            <a:r>
              <a:rPr sz="2600" spc="-15" dirty="0">
                <a:latin typeface="Constantia"/>
                <a:cs typeface="Constantia"/>
              </a:rPr>
              <a:t>are</a:t>
            </a:r>
            <a:r>
              <a:rPr sz="2600" spc="-85" dirty="0">
                <a:latin typeface="Constantia"/>
                <a:cs typeface="Constantia"/>
              </a:rPr>
              <a:t> </a:t>
            </a:r>
            <a:r>
              <a:rPr sz="2600" spc="-15" dirty="0">
                <a:latin typeface="Constantia"/>
                <a:cs typeface="Constantia"/>
              </a:rPr>
              <a:t>to</a:t>
            </a:r>
            <a:r>
              <a:rPr sz="2600" spc="-95" dirty="0">
                <a:latin typeface="Constantia"/>
                <a:cs typeface="Constantia"/>
              </a:rPr>
              <a:t> </a:t>
            </a:r>
            <a:r>
              <a:rPr sz="2600" dirty="0">
                <a:latin typeface="Constantia"/>
                <a:cs typeface="Constantia"/>
              </a:rPr>
              <a:t>be</a:t>
            </a:r>
            <a:r>
              <a:rPr sz="2600" spc="-60" dirty="0">
                <a:latin typeface="Constantia"/>
                <a:cs typeface="Constantia"/>
              </a:rPr>
              <a:t> </a:t>
            </a:r>
            <a:r>
              <a:rPr sz="2600" spc="-5" dirty="0">
                <a:latin typeface="Constantia"/>
                <a:cs typeface="Constantia"/>
              </a:rPr>
              <a:t>labeled </a:t>
            </a:r>
            <a:r>
              <a:rPr sz="2600" spc="-635" dirty="0">
                <a:latin typeface="Constantia"/>
                <a:cs typeface="Constantia"/>
              </a:rPr>
              <a:t> </a:t>
            </a:r>
            <a:r>
              <a:rPr sz="2600" dirty="0">
                <a:latin typeface="Constantia"/>
                <a:cs typeface="Constantia"/>
              </a:rPr>
              <a:t>wi</a:t>
            </a:r>
            <a:r>
              <a:rPr sz="2600" spc="5" dirty="0">
                <a:latin typeface="Constantia"/>
                <a:cs typeface="Constantia"/>
              </a:rPr>
              <a:t>t</a:t>
            </a:r>
            <a:r>
              <a:rPr sz="2600" dirty="0">
                <a:latin typeface="Constantia"/>
                <a:cs typeface="Constantia"/>
              </a:rPr>
              <a:t>h</a:t>
            </a:r>
            <a:r>
              <a:rPr sz="2600" spc="-70" dirty="0">
                <a:latin typeface="Constantia"/>
                <a:cs typeface="Constantia"/>
              </a:rPr>
              <a:t> </a:t>
            </a:r>
            <a:r>
              <a:rPr sz="2600" spc="-5" dirty="0">
                <a:latin typeface="Constantia"/>
                <a:cs typeface="Constantia"/>
              </a:rPr>
              <a:t>t</a:t>
            </a:r>
            <a:r>
              <a:rPr sz="2600" spc="-50" dirty="0">
                <a:latin typeface="Constantia"/>
                <a:cs typeface="Constantia"/>
              </a:rPr>
              <a:t>w</a:t>
            </a:r>
            <a:r>
              <a:rPr sz="2600" dirty="0">
                <a:latin typeface="Constantia"/>
                <a:cs typeface="Constantia"/>
              </a:rPr>
              <a:t>o</a:t>
            </a:r>
            <a:r>
              <a:rPr sz="2600" spc="-160" dirty="0">
                <a:latin typeface="Constantia"/>
                <a:cs typeface="Constantia"/>
              </a:rPr>
              <a:t> </a:t>
            </a:r>
            <a:r>
              <a:rPr sz="2600" spc="-5" dirty="0">
                <a:latin typeface="Constantia"/>
                <a:cs typeface="Constantia"/>
              </a:rPr>
              <a:t>cha</a:t>
            </a:r>
            <a:r>
              <a:rPr sz="2600" spc="-45" dirty="0">
                <a:latin typeface="Constantia"/>
                <a:cs typeface="Constantia"/>
              </a:rPr>
              <a:t>r</a:t>
            </a:r>
            <a:r>
              <a:rPr sz="2600" dirty="0">
                <a:latin typeface="Constantia"/>
                <a:cs typeface="Constantia"/>
              </a:rPr>
              <a:t>ac</a:t>
            </a:r>
            <a:r>
              <a:rPr sz="2600" spc="-30" dirty="0">
                <a:latin typeface="Constantia"/>
                <a:cs typeface="Constantia"/>
              </a:rPr>
              <a:t>t</a:t>
            </a:r>
            <a:r>
              <a:rPr sz="2600" dirty="0">
                <a:latin typeface="Constantia"/>
                <a:cs typeface="Constantia"/>
              </a:rPr>
              <a:t>er</a:t>
            </a:r>
            <a:r>
              <a:rPr sz="2600" spc="-20" dirty="0">
                <a:latin typeface="Constantia"/>
                <a:cs typeface="Constantia"/>
              </a:rPr>
              <a:t>s</a:t>
            </a:r>
            <a:r>
              <a:rPr sz="2600" dirty="0">
                <a:latin typeface="Constantia"/>
                <a:cs typeface="Constantia"/>
              </a:rPr>
              <a:t>,</a:t>
            </a:r>
            <a:r>
              <a:rPr sz="2600" spc="-70" dirty="0">
                <a:latin typeface="Constantia"/>
                <a:cs typeface="Constantia"/>
              </a:rPr>
              <a:t> </a:t>
            </a:r>
            <a:r>
              <a:rPr sz="2600" dirty="0">
                <a:latin typeface="Constantia"/>
                <a:cs typeface="Constantia"/>
              </a:rPr>
              <a:t>a</a:t>
            </a:r>
            <a:r>
              <a:rPr sz="2600" spc="-60" dirty="0">
                <a:latin typeface="Constantia"/>
                <a:cs typeface="Constantia"/>
              </a:rPr>
              <a:t> </a:t>
            </a:r>
            <a:r>
              <a:rPr sz="2600" dirty="0">
                <a:latin typeface="Constantia"/>
                <a:cs typeface="Constantia"/>
              </a:rPr>
              <a:t>le</a:t>
            </a:r>
            <a:r>
              <a:rPr sz="2600" spc="-30" dirty="0">
                <a:latin typeface="Constantia"/>
                <a:cs typeface="Constantia"/>
              </a:rPr>
              <a:t>tt</a:t>
            </a:r>
            <a:r>
              <a:rPr sz="2600" dirty="0">
                <a:latin typeface="Constantia"/>
                <a:cs typeface="Constantia"/>
              </a:rPr>
              <a:t>er</a:t>
            </a:r>
            <a:r>
              <a:rPr sz="2600" spc="-120" dirty="0">
                <a:latin typeface="Constantia"/>
                <a:cs typeface="Constantia"/>
              </a:rPr>
              <a:t> </a:t>
            </a:r>
            <a:r>
              <a:rPr sz="2600" spc="-25" dirty="0">
                <a:latin typeface="Constantia"/>
                <a:cs typeface="Constantia"/>
              </a:rPr>
              <a:t>f</a:t>
            </a:r>
            <a:r>
              <a:rPr sz="2600" dirty="0">
                <a:latin typeface="Constantia"/>
                <a:cs typeface="Constantia"/>
              </a:rPr>
              <a:t>oll</a:t>
            </a:r>
            <a:r>
              <a:rPr sz="2600" spc="-50" dirty="0">
                <a:latin typeface="Constantia"/>
                <a:cs typeface="Constantia"/>
              </a:rPr>
              <a:t>o</a:t>
            </a:r>
            <a:r>
              <a:rPr sz="2600" spc="-55" dirty="0">
                <a:latin typeface="Constantia"/>
                <a:cs typeface="Constantia"/>
              </a:rPr>
              <a:t>w</a:t>
            </a:r>
            <a:r>
              <a:rPr sz="2600" dirty="0">
                <a:latin typeface="Constantia"/>
                <a:cs typeface="Constantia"/>
              </a:rPr>
              <a:t>ed</a:t>
            </a:r>
            <a:r>
              <a:rPr sz="2600" spc="-35" dirty="0">
                <a:latin typeface="Constantia"/>
                <a:cs typeface="Constantia"/>
              </a:rPr>
              <a:t> </a:t>
            </a:r>
            <a:r>
              <a:rPr sz="2600" spc="-25" dirty="0">
                <a:latin typeface="Constantia"/>
                <a:cs typeface="Constantia"/>
              </a:rPr>
              <a:t>b</a:t>
            </a:r>
            <a:r>
              <a:rPr sz="2600" dirty="0">
                <a:latin typeface="Constantia"/>
                <a:cs typeface="Constantia"/>
              </a:rPr>
              <a:t>y</a:t>
            </a:r>
            <a:r>
              <a:rPr sz="2600" spc="-140" dirty="0">
                <a:latin typeface="Constantia"/>
                <a:cs typeface="Constantia"/>
              </a:rPr>
              <a:t> </a:t>
            </a:r>
            <a:r>
              <a:rPr sz="2600" dirty="0">
                <a:latin typeface="Constantia"/>
                <a:cs typeface="Constantia"/>
              </a:rPr>
              <a:t>a</a:t>
            </a:r>
            <a:r>
              <a:rPr sz="2600" spc="-125" dirty="0">
                <a:latin typeface="Constantia"/>
                <a:cs typeface="Constantia"/>
              </a:rPr>
              <a:t> </a:t>
            </a:r>
            <a:r>
              <a:rPr sz="2600" spc="-5" dirty="0">
                <a:latin typeface="Constantia"/>
                <a:cs typeface="Constantia"/>
              </a:rPr>
              <a:t>digit</a:t>
            </a:r>
            <a:r>
              <a:rPr sz="2600" dirty="0">
                <a:latin typeface="Constantia"/>
                <a:cs typeface="Constantia"/>
              </a:rPr>
              <a:t>.</a:t>
            </a:r>
            <a:r>
              <a:rPr sz="2600" spc="-35" dirty="0">
                <a:latin typeface="Constantia"/>
                <a:cs typeface="Constantia"/>
              </a:rPr>
              <a:t> </a:t>
            </a:r>
            <a:r>
              <a:rPr sz="2600" dirty="0">
                <a:latin typeface="Constantia"/>
                <a:cs typeface="Constantia"/>
              </a:rPr>
              <a:t>What  </a:t>
            </a:r>
            <a:r>
              <a:rPr sz="2600" spc="-5" dirty="0">
                <a:latin typeface="Constantia"/>
                <a:cs typeface="Constantia"/>
              </a:rPr>
              <a:t>is </a:t>
            </a:r>
            <a:r>
              <a:rPr sz="2600" dirty="0">
                <a:latin typeface="Constantia"/>
                <a:cs typeface="Constantia"/>
              </a:rPr>
              <a:t>the </a:t>
            </a:r>
            <a:r>
              <a:rPr sz="2600" spc="-15" dirty="0">
                <a:latin typeface="Constantia"/>
                <a:cs typeface="Constantia"/>
              </a:rPr>
              <a:t>largest </a:t>
            </a:r>
            <a:r>
              <a:rPr sz="2600" spc="-5" dirty="0">
                <a:latin typeface="Constantia"/>
                <a:cs typeface="Constantia"/>
              </a:rPr>
              <a:t>number </a:t>
            </a:r>
            <a:r>
              <a:rPr sz="2600" dirty="0">
                <a:latin typeface="Constantia"/>
                <a:cs typeface="Constantia"/>
              </a:rPr>
              <a:t>of </a:t>
            </a:r>
            <a:r>
              <a:rPr sz="2600" spc="-5" dirty="0">
                <a:latin typeface="Constantia"/>
                <a:cs typeface="Constantia"/>
              </a:rPr>
              <a:t>chairs </a:t>
            </a:r>
            <a:r>
              <a:rPr sz="2600" dirty="0">
                <a:latin typeface="Constantia"/>
                <a:cs typeface="Constantia"/>
              </a:rPr>
              <a:t>that </a:t>
            </a:r>
            <a:r>
              <a:rPr sz="2600" spc="-5" dirty="0">
                <a:latin typeface="Constantia"/>
                <a:cs typeface="Constantia"/>
              </a:rPr>
              <a:t>can be </a:t>
            </a:r>
            <a:r>
              <a:rPr sz="2600" dirty="0">
                <a:latin typeface="Constantia"/>
                <a:cs typeface="Constantia"/>
              </a:rPr>
              <a:t>labeled </a:t>
            </a:r>
            <a:r>
              <a:rPr sz="2600" spc="5" dirty="0">
                <a:latin typeface="Constantia"/>
                <a:cs typeface="Constantia"/>
              </a:rPr>
              <a:t> </a:t>
            </a:r>
            <a:r>
              <a:rPr sz="2600" spc="-10" dirty="0">
                <a:latin typeface="Constantia"/>
                <a:cs typeface="Constantia"/>
              </a:rPr>
              <a:t>differently?</a:t>
            </a:r>
            <a:endParaRPr sz="2600">
              <a:latin typeface="Constantia"/>
              <a:cs typeface="Constantia"/>
            </a:endParaRPr>
          </a:p>
          <a:p>
            <a:pPr marL="12700">
              <a:lnSpc>
                <a:spcPct val="100000"/>
              </a:lnSpc>
              <a:spcBef>
                <a:spcPts val="630"/>
              </a:spcBef>
            </a:pPr>
            <a:r>
              <a:rPr sz="2600" b="1" dirty="0">
                <a:latin typeface="Constantia"/>
                <a:cs typeface="Constantia"/>
              </a:rPr>
              <a:t>Solution</a:t>
            </a:r>
            <a:r>
              <a:rPr sz="2600" dirty="0">
                <a:latin typeface="Constantia"/>
                <a:cs typeface="Constantia"/>
              </a:rPr>
              <a:t>:</a:t>
            </a:r>
            <a:endParaRPr sz="2600">
              <a:latin typeface="Constantia"/>
              <a:cs typeface="Constantia"/>
            </a:endParaRPr>
          </a:p>
          <a:p>
            <a:pPr marL="286385" marR="43815" indent="-274320">
              <a:lnSpc>
                <a:spcPct val="100000"/>
              </a:lnSpc>
              <a:spcBef>
                <a:spcPts val="625"/>
              </a:spcBef>
            </a:pPr>
            <a:r>
              <a:rPr sz="2600" spc="-5" dirty="0">
                <a:latin typeface="Constantia"/>
                <a:cs typeface="Constantia"/>
              </a:rPr>
              <a:t>The</a:t>
            </a:r>
            <a:r>
              <a:rPr sz="2600" spc="-100" dirty="0">
                <a:latin typeface="Constantia"/>
                <a:cs typeface="Constantia"/>
              </a:rPr>
              <a:t> </a:t>
            </a:r>
            <a:r>
              <a:rPr sz="2600" spc="-15" dirty="0">
                <a:latin typeface="Constantia"/>
                <a:cs typeface="Constantia"/>
              </a:rPr>
              <a:t>procedure</a:t>
            </a:r>
            <a:r>
              <a:rPr sz="2600" spc="-135" dirty="0">
                <a:latin typeface="Constantia"/>
                <a:cs typeface="Constantia"/>
              </a:rPr>
              <a:t> </a:t>
            </a:r>
            <a:r>
              <a:rPr sz="2600" dirty="0">
                <a:latin typeface="Constantia"/>
                <a:cs typeface="Constantia"/>
              </a:rPr>
              <a:t>of</a:t>
            </a:r>
            <a:r>
              <a:rPr sz="2600" spc="35" dirty="0">
                <a:latin typeface="Constantia"/>
                <a:cs typeface="Constantia"/>
              </a:rPr>
              <a:t> </a:t>
            </a:r>
            <a:r>
              <a:rPr sz="2600" dirty="0">
                <a:latin typeface="Constantia"/>
                <a:cs typeface="Constantia"/>
              </a:rPr>
              <a:t>labeling</a:t>
            </a:r>
            <a:r>
              <a:rPr sz="2600" spc="-70" dirty="0">
                <a:latin typeface="Constantia"/>
                <a:cs typeface="Constantia"/>
              </a:rPr>
              <a:t> </a:t>
            </a:r>
            <a:r>
              <a:rPr sz="2600" dirty="0">
                <a:latin typeface="Constantia"/>
                <a:cs typeface="Constantia"/>
              </a:rPr>
              <a:t>a</a:t>
            </a:r>
            <a:r>
              <a:rPr sz="2600" spc="-130" dirty="0">
                <a:latin typeface="Constantia"/>
                <a:cs typeface="Constantia"/>
              </a:rPr>
              <a:t> </a:t>
            </a:r>
            <a:r>
              <a:rPr sz="2600" spc="-5" dirty="0">
                <a:latin typeface="Constantia"/>
                <a:cs typeface="Constantia"/>
              </a:rPr>
              <a:t>chair</a:t>
            </a:r>
            <a:r>
              <a:rPr sz="2600" spc="-155" dirty="0">
                <a:latin typeface="Constantia"/>
                <a:cs typeface="Constantia"/>
              </a:rPr>
              <a:t> </a:t>
            </a:r>
            <a:r>
              <a:rPr sz="2600" spc="-10" dirty="0">
                <a:latin typeface="Constantia"/>
                <a:cs typeface="Constantia"/>
              </a:rPr>
              <a:t>consists</a:t>
            </a:r>
            <a:r>
              <a:rPr sz="2600" spc="-145" dirty="0">
                <a:latin typeface="Constantia"/>
                <a:cs typeface="Constantia"/>
              </a:rPr>
              <a:t> </a:t>
            </a:r>
            <a:r>
              <a:rPr sz="2600" dirty="0">
                <a:latin typeface="Constantia"/>
                <a:cs typeface="Constantia"/>
              </a:rPr>
              <a:t>of</a:t>
            </a:r>
            <a:r>
              <a:rPr sz="2600" spc="25" dirty="0">
                <a:latin typeface="Constantia"/>
                <a:cs typeface="Constantia"/>
              </a:rPr>
              <a:t> </a:t>
            </a:r>
            <a:r>
              <a:rPr sz="2600" spc="-20" dirty="0">
                <a:latin typeface="Constantia"/>
                <a:cs typeface="Constantia"/>
              </a:rPr>
              <a:t>two</a:t>
            </a:r>
            <a:r>
              <a:rPr sz="2600" spc="-160" dirty="0">
                <a:latin typeface="Constantia"/>
                <a:cs typeface="Constantia"/>
              </a:rPr>
              <a:t> </a:t>
            </a:r>
            <a:r>
              <a:rPr sz="2600" spc="-15" dirty="0">
                <a:latin typeface="Constantia"/>
                <a:cs typeface="Constantia"/>
              </a:rPr>
              <a:t>events, </a:t>
            </a:r>
            <a:r>
              <a:rPr sz="2600" spc="-640" dirty="0">
                <a:latin typeface="Constantia"/>
                <a:cs typeface="Constantia"/>
              </a:rPr>
              <a:t> </a:t>
            </a:r>
            <a:r>
              <a:rPr sz="2600" spc="-40" dirty="0">
                <a:latin typeface="Constantia"/>
                <a:cs typeface="Constantia"/>
              </a:rPr>
              <a:t>namely,</a:t>
            </a:r>
            <a:endParaRPr sz="2600">
              <a:latin typeface="Constantia"/>
              <a:cs typeface="Constantia"/>
            </a:endParaRPr>
          </a:p>
          <a:p>
            <a:pPr marL="286385" marR="2940685">
              <a:lnSpc>
                <a:spcPct val="129400"/>
              </a:lnSpc>
              <a:spcBef>
                <a:spcPts val="790"/>
              </a:spcBef>
            </a:pPr>
            <a:r>
              <a:rPr sz="1800" spc="-5" dirty="0">
                <a:latin typeface="Constantia"/>
                <a:cs typeface="Constantia"/>
              </a:rPr>
              <a:t>Assigning</a:t>
            </a:r>
            <a:r>
              <a:rPr sz="1800" spc="-40" dirty="0">
                <a:latin typeface="Constantia"/>
                <a:cs typeface="Constantia"/>
              </a:rPr>
              <a:t> </a:t>
            </a:r>
            <a:r>
              <a:rPr sz="1800" dirty="0">
                <a:latin typeface="Constantia"/>
                <a:cs typeface="Constantia"/>
              </a:rPr>
              <a:t>one</a:t>
            </a:r>
            <a:r>
              <a:rPr sz="1800" spc="-85" dirty="0">
                <a:latin typeface="Constantia"/>
                <a:cs typeface="Constantia"/>
              </a:rPr>
              <a:t> </a:t>
            </a:r>
            <a:r>
              <a:rPr sz="1800" dirty="0">
                <a:latin typeface="Constantia"/>
                <a:cs typeface="Constantia"/>
              </a:rPr>
              <a:t>of</a:t>
            </a:r>
            <a:r>
              <a:rPr sz="1800" spc="30" dirty="0">
                <a:latin typeface="Constantia"/>
                <a:cs typeface="Constantia"/>
              </a:rPr>
              <a:t> </a:t>
            </a:r>
            <a:r>
              <a:rPr sz="1800" dirty="0">
                <a:latin typeface="Constantia"/>
                <a:cs typeface="Constantia"/>
              </a:rPr>
              <a:t>the</a:t>
            </a:r>
            <a:r>
              <a:rPr sz="1800" spc="-60" dirty="0">
                <a:latin typeface="Constantia"/>
                <a:cs typeface="Constantia"/>
              </a:rPr>
              <a:t> </a:t>
            </a:r>
            <a:r>
              <a:rPr sz="1800" dirty="0">
                <a:latin typeface="Constantia"/>
                <a:cs typeface="Constantia"/>
              </a:rPr>
              <a:t>26 </a:t>
            </a:r>
            <a:r>
              <a:rPr sz="1800" spc="-5" dirty="0">
                <a:latin typeface="Constantia"/>
                <a:cs typeface="Constantia"/>
              </a:rPr>
              <a:t>letters:</a:t>
            </a:r>
            <a:r>
              <a:rPr sz="1800" spc="-50" dirty="0">
                <a:latin typeface="Constantia"/>
                <a:cs typeface="Constantia"/>
              </a:rPr>
              <a:t> </a:t>
            </a:r>
            <a:r>
              <a:rPr sz="1800" spc="-5" dirty="0">
                <a:latin typeface="Constantia"/>
                <a:cs typeface="Constantia"/>
              </a:rPr>
              <a:t>A,</a:t>
            </a:r>
            <a:r>
              <a:rPr sz="1800" spc="-10" dirty="0">
                <a:latin typeface="Constantia"/>
                <a:cs typeface="Constantia"/>
              </a:rPr>
              <a:t> </a:t>
            </a:r>
            <a:r>
              <a:rPr sz="1800" spc="-20" dirty="0">
                <a:latin typeface="Constantia"/>
                <a:cs typeface="Constantia"/>
              </a:rPr>
              <a:t>B,</a:t>
            </a:r>
            <a:r>
              <a:rPr sz="1800" spc="-5" dirty="0">
                <a:latin typeface="Constantia"/>
                <a:cs typeface="Constantia"/>
              </a:rPr>
              <a:t> </a:t>
            </a:r>
            <a:r>
              <a:rPr sz="1800" dirty="0">
                <a:latin typeface="Constantia"/>
                <a:cs typeface="Constantia"/>
              </a:rPr>
              <a:t>C,</a:t>
            </a:r>
            <a:r>
              <a:rPr sz="1800" spc="-5" dirty="0">
                <a:latin typeface="Constantia"/>
                <a:cs typeface="Constantia"/>
              </a:rPr>
              <a:t> …,</a:t>
            </a:r>
            <a:r>
              <a:rPr sz="1800" spc="-20" dirty="0">
                <a:latin typeface="Constantia"/>
                <a:cs typeface="Constantia"/>
              </a:rPr>
              <a:t> </a:t>
            </a:r>
            <a:r>
              <a:rPr sz="1800" dirty="0">
                <a:latin typeface="Constantia"/>
                <a:cs typeface="Constantia"/>
              </a:rPr>
              <a:t>Z</a:t>
            </a:r>
            <a:r>
              <a:rPr sz="1800" spc="-50" dirty="0">
                <a:latin typeface="Constantia"/>
                <a:cs typeface="Constantia"/>
              </a:rPr>
              <a:t> </a:t>
            </a:r>
            <a:r>
              <a:rPr sz="1800" dirty="0">
                <a:latin typeface="Constantia"/>
                <a:cs typeface="Constantia"/>
              </a:rPr>
              <a:t>and </a:t>
            </a:r>
            <a:r>
              <a:rPr sz="1800" spc="-440" dirty="0">
                <a:latin typeface="Constantia"/>
                <a:cs typeface="Constantia"/>
              </a:rPr>
              <a:t> </a:t>
            </a:r>
            <a:r>
              <a:rPr sz="1800" spc="-5" dirty="0">
                <a:latin typeface="Constantia"/>
                <a:cs typeface="Constantia"/>
              </a:rPr>
              <a:t>Assigning</a:t>
            </a:r>
            <a:r>
              <a:rPr sz="1800" spc="-40" dirty="0">
                <a:latin typeface="Constantia"/>
                <a:cs typeface="Constantia"/>
              </a:rPr>
              <a:t> </a:t>
            </a:r>
            <a:r>
              <a:rPr sz="1800" dirty="0">
                <a:latin typeface="Constantia"/>
                <a:cs typeface="Constantia"/>
              </a:rPr>
              <a:t>one</a:t>
            </a:r>
            <a:r>
              <a:rPr sz="1800" spc="-80" dirty="0">
                <a:latin typeface="Constantia"/>
                <a:cs typeface="Constantia"/>
              </a:rPr>
              <a:t> </a:t>
            </a:r>
            <a:r>
              <a:rPr sz="1800" dirty="0">
                <a:latin typeface="Constantia"/>
                <a:cs typeface="Constantia"/>
              </a:rPr>
              <a:t>of</a:t>
            </a:r>
            <a:r>
              <a:rPr sz="1800" spc="30" dirty="0">
                <a:latin typeface="Constantia"/>
                <a:cs typeface="Constantia"/>
              </a:rPr>
              <a:t> </a:t>
            </a:r>
            <a:r>
              <a:rPr sz="1800" dirty="0">
                <a:latin typeface="Constantia"/>
                <a:cs typeface="Constantia"/>
              </a:rPr>
              <a:t>the</a:t>
            </a:r>
            <a:r>
              <a:rPr sz="1800" spc="-55" dirty="0">
                <a:latin typeface="Constantia"/>
                <a:cs typeface="Constantia"/>
              </a:rPr>
              <a:t> </a:t>
            </a:r>
            <a:r>
              <a:rPr sz="1800" dirty="0">
                <a:latin typeface="Constantia"/>
                <a:cs typeface="Constantia"/>
              </a:rPr>
              <a:t>10</a:t>
            </a:r>
            <a:r>
              <a:rPr sz="1800" spc="-40" dirty="0">
                <a:latin typeface="Constantia"/>
                <a:cs typeface="Constantia"/>
              </a:rPr>
              <a:t> </a:t>
            </a:r>
            <a:r>
              <a:rPr sz="1800" spc="-5" dirty="0">
                <a:latin typeface="Constantia"/>
                <a:cs typeface="Constantia"/>
              </a:rPr>
              <a:t>digits:</a:t>
            </a:r>
            <a:r>
              <a:rPr sz="1800" spc="15" dirty="0">
                <a:latin typeface="Constantia"/>
                <a:cs typeface="Constantia"/>
              </a:rPr>
              <a:t> </a:t>
            </a:r>
            <a:r>
              <a:rPr sz="1800" dirty="0">
                <a:latin typeface="Constantia"/>
                <a:cs typeface="Constantia"/>
              </a:rPr>
              <a:t>0, 1,</a:t>
            </a:r>
            <a:r>
              <a:rPr sz="1800" spc="-5" dirty="0">
                <a:latin typeface="Constantia"/>
                <a:cs typeface="Constantia"/>
              </a:rPr>
              <a:t> </a:t>
            </a:r>
            <a:r>
              <a:rPr sz="1800" dirty="0">
                <a:latin typeface="Constantia"/>
                <a:cs typeface="Constantia"/>
              </a:rPr>
              <a:t>2, </a:t>
            </a:r>
            <a:r>
              <a:rPr sz="1800" spc="-5" dirty="0">
                <a:latin typeface="Constantia"/>
                <a:cs typeface="Constantia"/>
              </a:rPr>
              <a:t>…,</a:t>
            </a:r>
            <a:r>
              <a:rPr sz="1800" spc="-10" dirty="0">
                <a:latin typeface="Constantia"/>
                <a:cs typeface="Constantia"/>
              </a:rPr>
              <a:t> </a:t>
            </a:r>
            <a:r>
              <a:rPr sz="1800" dirty="0">
                <a:latin typeface="Constantia"/>
                <a:cs typeface="Constantia"/>
              </a:rPr>
              <a:t>9</a:t>
            </a:r>
            <a:endParaRPr sz="1800">
              <a:latin typeface="Constantia"/>
              <a:cs typeface="Constantia"/>
            </a:endParaRPr>
          </a:p>
          <a:p>
            <a:pPr marL="286385" marR="69215" indent="-274320">
              <a:lnSpc>
                <a:spcPct val="100000"/>
              </a:lnSpc>
              <a:spcBef>
                <a:spcPts val="580"/>
              </a:spcBef>
            </a:pPr>
            <a:r>
              <a:rPr sz="2600" dirty="0">
                <a:latin typeface="Constantia"/>
                <a:cs typeface="Constantia"/>
              </a:rPr>
              <a:t>By </a:t>
            </a:r>
            <a:r>
              <a:rPr sz="2600" spc="-10" dirty="0">
                <a:latin typeface="Constantia"/>
                <a:cs typeface="Constantia"/>
              </a:rPr>
              <a:t>product </a:t>
            </a:r>
            <a:r>
              <a:rPr sz="2600" spc="-5" dirty="0">
                <a:latin typeface="Constantia"/>
                <a:cs typeface="Constantia"/>
              </a:rPr>
              <a:t>rule, </a:t>
            </a:r>
            <a:r>
              <a:rPr sz="2600" spc="-10" dirty="0">
                <a:latin typeface="Constantia"/>
                <a:cs typeface="Constantia"/>
              </a:rPr>
              <a:t>there </a:t>
            </a:r>
            <a:r>
              <a:rPr sz="2600" spc="-15" dirty="0">
                <a:latin typeface="Constantia"/>
                <a:cs typeface="Constantia"/>
              </a:rPr>
              <a:t>are </a:t>
            </a:r>
            <a:r>
              <a:rPr sz="2600" dirty="0">
                <a:latin typeface="Constantia"/>
                <a:cs typeface="Constantia"/>
              </a:rPr>
              <a:t>26 × 10 = 260 </a:t>
            </a:r>
            <a:r>
              <a:rPr sz="2600" spc="-10" dirty="0">
                <a:latin typeface="Constantia"/>
                <a:cs typeface="Constantia"/>
              </a:rPr>
              <a:t>different </a:t>
            </a:r>
            <a:r>
              <a:rPr sz="2600" spc="-25" dirty="0">
                <a:latin typeface="Constantia"/>
                <a:cs typeface="Constantia"/>
              </a:rPr>
              <a:t>ways </a:t>
            </a:r>
            <a:r>
              <a:rPr sz="2600" spc="-20" dirty="0">
                <a:latin typeface="Constantia"/>
                <a:cs typeface="Constantia"/>
              </a:rPr>
              <a:t> </a:t>
            </a:r>
            <a:r>
              <a:rPr sz="2600" dirty="0">
                <a:latin typeface="Constantia"/>
                <a:cs typeface="Constantia"/>
              </a:rPr>
              <a:t>that</a:t>
            </a:r>
            <a:r>
              <a:rPr sz="2600" spc="-140" dirty="0">
                <a:latin typeface="Constantia"/>
                <a:cs typeface="Constantia"/>
              </a:rPr>
              <a:t> </a:t>
            </a:r>
            <a:r>
              <a:rPr sz="2600" dirty="0">
                <a:latin typeface="Constantia"/>
                <a:cs typeface="Constantia"/>
              </a:rPr>
              <a:t>a</a:t>
            </a:r>
            <a:r>
              <a:rPr sz="2600" spc="-125" dirty="0">
                <a:latin typeface="Constantia"/>
                <a:cs typeface="Constantia"/>
              </a:rPr>
              <a:t> </a:t>
            </a:r>
            <a:r>
              <a:rPr sz="2600" spc="-5" dirty="0">
                <a:latin typeface="Constantia"/>
                <a:cs typeface="Constantia"/>
              </a:rPr>
              <a:t>chair</a:t>
            </a:r>
            <a:r>
              <a:rPr sz="2600" spc="-145" dirty="0">
                <a:latin typeface="Constantia"/>
                <a:cs typeface="Constantia"/>
              </a:rPr>
              <a:t> </a:t>
            </a:r>
            <a:r>
              <a:rPr sz="2600" spc="-5" dirty="0">
                <a:latin typeface="Constantia"/>
                <a:cs typeface="Constantia"/>
              </a:rPr>
              <a:t>can</a:t>
            </a:r>
            <a:r>
              <a:rPr sz="2600" spc="-30" dirty="0">
                <a:latin typeface="Constantia"/>
                <a:cs typeface="Constantia"/>
              </a:rPr>
              <a:t> </a:t>
            </a:r>
            <a:r>
              <a:rPr sz="2600" spc="-5" dirty="0">
                <a:latin typeface="Constantia"/>
                <a:cs typeface="Constantia"/>
              </a:rPr>
              <a:t>be</a:t>
            </a:r>
            <a:r>
              <a:rPr sz="2600" spc="-60" dirty="0">
                <a:latin typeface="Constantia"/>
                <a:cs typeface="Constantia"/>
              </a:rPr>
              <a:t> </a:t>
            </a:r>
            <a:r>
              <a:rPr sz="2600" dirty="0">
                <a:latin typeface="Constantia"/>
                <a:cs typeface="Constantia"/>
              </a:rPr>
              <a:t>labeled</a:t>
            </a:r>
            <a:r>
              <a:rPr sz="2600" spc="-10" dirty="0">
                <a:latin typeface="Constantia"/>
                <a:cs typeface="Constantia"/>
              </a:rPr>
              <a:t> </a:t>
            </a:r>
            <a:r>
              <a:rPr sz="2600" spc="-15" dirty="0">
                <a:latin typeface="Constantia"/>
                <a:cs typeface="Constantia"/>
              </a:rPr>
              <a:t>by</a:t>
            </a:r>
            <a:r>
              <a:rPr sz="2600" spc="-65" dirty="0">
                <a:latin typeface="Constantia"/>
                <a:cs typeface="Constantia"/>
              </a:rPr>
              <a:t> </a:t>
            </a:r>
            <a:r>
              <a:rPr sz="2600" spc="-5" dirty="0">
                <a:latin typeface="Constantia"/>
                <a:cs typeface="Constantia"/>
              </a:rPr>
              <a:t>both</a:t>
            </a:r>
            <a:r>
              <a:rPr sz="2600" spc="-110" dirty="0">
                <a:latin typeface="Constantia"/>
                <a:cs typeface="Constantia"/>
              </a:rPr>
              <a:t> </a:t>
            </a:r>
            <a:r>
              <a:rPr sz="2600" dirty="0">
                <a:latin typeface="Constantia"/>
                <a:cs typeface="Constantia"/>
              </a:rPr>
              <a:t>a</a:t>
            </a:r>
            <a:r>
              <a:rPr sz="2600" spc="-55" dirty="0">
                <a:latin typeface="Constantia"/>
                <a:cs typeface="Constantia"/>
              </a:rPr>
              <a:t> </a:t>
            </a:r>
            <a:r>
              <a:rPr sz="2600" spc="-10" dirty="0">
                <a:latin typeface="Constantia"/>
                <a:cs typeface="Constantia"/>
              </a:rPr>
              <a:t>letter</a:t>
            </a:r>
            <a:r>
              <a:rPr sz="2600" spc="-180" dirty="0">
                <a:latin typeface="Constantia"/>
                <a:cs typeface="Constantia"/>
              </a:rPr>
              <a:t> </a:t>
            </a:r>
            <a:r>
              <a:rPr sz="2600" dirty="0">
                <a:latin typeface="Constantia"/>
                <a:cs typeface="Constantia"/>
              </a:rPr>
              <a:t>and</a:t>
            </a:r>
            <a:r>
              <a:rPr sz="2600" spc="-65" dirty="0">
                <a:latin typeface="Constantia"/>
                <a:cs typeface="Constantia"/>
              </a:rPr>
              <a:t> </a:t>
            </a:r>
            <a:r>
              <a:rPr sz="2600" dirty="0">
                <a:latin typeface="Constantia"/>
                <a:cs typeface="Constantia"/>
              </a:rPr>
              <a:t>a</a:t>
            </a:r>
            <a:r>
              <a:rPr sz="2600" spc="-120" dirty="0">
                <a:latin typeface="Constantia"/>
                <a:cs typeface="Constantia"/>
              </a:rPr>
              <a:t> </a:t>
            </a:r>
            <a:r>
              <a:rPr sz="2600" spc="-5" dirty="0">
                <a:latin typeface="Constantia"/>
                <a:cs typeface="Constantia"/>
              </a:rPr>
              <a:t>digit.</a:t>
            </a:r>
            <a:endParaRPr sz="260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030590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93445"/>
            <a:ext cx="3547745" cy="635000"/>
          </a:xfrm>
          <a:prstGeom prst="rect">
            <a:avLst/>
          </a:prstGeom>
        </p:spPr>
        <p:txBody>
          <a:bodyPr vert="horz" wrap="square" lIns="0" tIns="12065" rIns="0" bIns="0" rtlCol="0">
            <a:spAutoFit/>
          </a:bodyPr>
          <a:lstStyle/>
          <a:p>
            <a:pPr marL="12700">
              <a:lnSpc>
                <a:spcPct val="100000"/>
              </a:lnSpc>
              <a:spcBef>
                <a:spcPts val="95"/>
              </a:spcBef>
            </a:pPr>
            <a:r>
              <a:rPr sz="4000" spc="-5" dirty="0">
                <a:solidFill>
                  <a:srgbClr val="04607A"/>
                </a:solidFill>
                <a:latin typeface="Calibri"/>
                <a:cs typeface="Calibri"/>
              </a:rPr>
              <a:t>The</a:t>
            </a:r>
            <a:r>
              <a:rPr sz="4000" spc="-45" dirty="0">
                <a:solidFill>
                  <a:srgbClr val="04607A"/>
                </a:solidFill>
                <a:latin typeface="Calibri"/>
                <a:cs typeface="Calibri"/>
              </a:rPr>
              <a:t> </a:t>
            </a:r>
            <a:r>
              <a:rPr sz="4000" spc="-15" dirty="0">
                <a:solidFill>
                  <a:srgbClr val="04607A"/>
                </a:solidFill>
                <a:latin typeface="Calibri"/>
                <a:cs typeface="Calibri"/>
              </a:rPr>
              <a:t>Product</a:t>
            </a:r>
            <a:r>
              <a:rPr sz="4000" spc="-40" dirty="0">
                <a:solidFill>
                  <a:srgbClr val="04607A"/>
                </a:solidFill>
                <a:latin typeface="Calibri"/>
                <a:cs typeface="Calibri"/>
              </a:rPr>
              <a:t> </a:t>
            </a:r>
            <a:r>
              <a:rPr sz="4000" spc="-5" dirty="0">
                <a:solidFill>
                  <a:srgbClr val="04607A"/>
                </a:solidFill>
                <a:latin typeface="Calibri"/>
                <a:cs typeface="Calibri"/>
              </a:rPr>
              <a:t>Rule</a:t>
            </a:r>
            <a:endParaRPr sz="4000">
              <a:latin typeface="Calibri"/>
              <a:cs typeface="Calibri"/>
            </a:endParaRPr>
          </a:p>
        </p:txBody>
      </p:sp>
      <p:sp>
        <p:nvSpPr>
          <p:cNvPr id="3" name="object 3"/>
          <p:cNvSpPr txBox="1"/>
          <p:nvPr/>
        </p:nvSpPr>
        <p:spPr>
          <a:xfrm>
            <a:off x="535940" y="1460957"/>
            <a:ext cx="8078470" cy="4709160"/>
          </a:xfrm>
          <a:prstGeom prst="rect">
            <a:avLst/>
          </a:prstGeom>
        </p:spPr>
        <p:txBody>
          <a:bodyPr vert="horz" wrap="square" lIns="0" tIns="12700" rIns="0" bIns="0" rtlCol="0">
            <a:spAutoFit/>
          </a:bodyPr>
          <a:lstStyle/>
          <a:p>
            <a:pPr marL="286385" marR="6350" indent="-201295" algn="just">
              <a:lnSpc>
                <a:spcPct val="100000"/>
              </a:lnSpc>
              <a:spcBef>
                <a:spcPts val="100"/>
              </a:spcBef>
            </a:pPr>
            <a:r>
              <a:rPr sz="2400" b="1" spc="-5" dirty="0">
                <a:latin typeface="Constantia"/>
                <a:cs typeface="Constantia"/>
              </a:rPr>
              <a:t>Example</a:t>
            </a:r>
            <a:r>
              <a:rPr sz="2400" spc="-5" dirty="0">
                <a:latin typeface="Constantia"/>
                <a:cs typeface="Constantia"/>
              </a:rPr>
              <a:t>: </a:t>
            </a:r>
            <a:r>
              <a:rPr sz="2400" spc="-10" dirty="0">
                <a:latin typeface="Constantia"/>
                <a:cs typeface="Constantia"/>
              </a:rPr>
              <a:t>Find </a:t>
            </a:r>
            <a:r>
              <a:rPr sz="2400" spc="-5" dirty="0">
                <a:latin typeface="Constantia"/>
                <a:cs typeface="Constantia"/>
              </a:rPr>
              <a:t>the number </a:t>
            </a:r>
            <a:r>
              <a:rPr sz="2400" dirty="0">
                <a:latin typeface="Constantia"/>
                <a:cs typeface="Constantia"/>
              </a:rPr>
              <a:t>n </a:t>
            </a:r>
            <a:r>
              <a:rPr sz="2400" spc="-5" dirty="0">
                <a:latin typeface="Constantia"/>
                <a:cs typeface="Constantia"/>
              </a:rPr>
              <a:t>of </a:t>
            </a:r>
            <a:r>
              <a:rPr sz="2400" spc="-30" dirty="0">
                <a:latin typeface="Constantia"/>
                <a:cs typeface="Constantia"/>
              </a:rPr>
              <a:t>ways </a:t>
            </a:r>
            <a:r>
              <a:rPr sz="2400" spc="-5" dirty="0">
                <a:latin typeface="Constantia"/>
                <a:cs typeface="Constantia"/>
              </a:rPr>
              <a:t>that an organization </a:t>
            </a:r>
            <a:r>
              <a:rPr sz="2400" dirty="0">
                <a:latin typeface="Constantia"/>
                <a:cs typeface="Constantia"/>
              </a:rPr>
              <a:t> </a:t>
            </a:r>
            <a:r>
              <a:rPr sz="2400" spc="-10" dirty="0">
                <a:latin typeface="Constantia"/>
                <a:cs typeface="Constantia"/>
              </a:rPr>
              <a:t>consisting </a:t>
            </a:r>
            <a:r>
              <a:rPr sz="2400" spc="-5" dirty="0">
                <a:latin typeface="Constantia"/>
                <a:cs typeface="Constantia"/>
              </a:rPr>
              <a:t>of </a:t>
            </a:r>
            <a:r>
              <a:rPr sz="2400" spc="-20" dirty="0">
                <a:latin typeface="Constantia"/>
                <a:cs typeface="Constantia"/>
              </a:rPr>
              <a:t>15 </a:t>
            </a:r>
            <a:r>
              <a:rPr sz="2400" spc="-10" dirty="0">
                <a:latin typeface="Constantia"/>
                <a:cs typeface="Constantia"/>
              </a:rPr>
              <a:t>members </a:t>
            </a:r>
            <a:r>
              <a:rPr sz="2400" dirty="0">
                <a:latin typeface="Constantia"/>
                <a:cs typeface="Constantia"/>
              </a:rPr>
              <a:t>can elect a </a:t>
            </a:r>
            <a:r>
              <a:rPr sz="2400" spc="-5" dirty="0">
                <a:latin typeface="Constantia"/>
                <a:cs typeface="Constantia"/>
              </a:rPr>
              <a:t>president, </a:t>
            </a:r>
            <a:r>
              <a:rPr sz="2400" spc="-25" dirty="0">
                <a:latin typeface="Constantia"/>
                <a:cs typeface="Constantia"/>
              </a:rPr>
              <a:t>treasurer, </a:t>
            </a:r>
            <a:r>
              <a:rPr sz="2400" spc="-20" dirty="0">
                <a:latin typeface="Constantia"/>
                <a:cs typeface="Constantia"/>
              </a:rPr>
              <a:t> </a:t>
            </a:r>
            <a:r>
              <a:rPr sz="2400" dirty="0">
                <a:latin typeface="Constantia"/>
                <a:cs typeface="Constantia"/>
              </a:rPr>
              <a:t>and </a:t>
            </a:r>
            <a:r>
              <a:rPr sz="2400" spc="-25" dirty="0">
                <a:latin typeface="Constantia"/>
                <a:cs typeface="Constantia"/>
              </a:rPr>
              <a:t>secretary. </a:t>
            </a:r>
            <a:r>
              <a:rPr sz="2400" spc="-5" dirty="0">
                <a:latin typeface="Constantia"/>
                <a:cs typeface="Constantia"/>
              </a:rPr>
              <a:t>(assuming </a:t>
            </a:r>
            <a:r>
              <a:rPr sz="2400" dirty="0">
                <a:latin typeface="Constantia"/>
                <a:cs typeface="Constantia"/>
              </a:rPr>
              <a:t>no person is </a:t>
            </a:r>
            <a:r>
              <a:rPr sz="2400" spc="-5" dirty="0">
                <a:latin typeface="Constantia"/>
                <a:cs typeface="Constantia"/>
              </a:rPr>
              <a:t>elected </a:t>
            </a:r>
            <a:r>
              <a:rPr sz="2400" spc="-20" dirty="0">
                <a:latin typeface="Constantia"/>
                <a:cs typeface="Constantia"/>
              </a:rPr>
              <a:t>to </a:t>
            </a:r>
            <a:r>
              <a:rPr sz="2400" spc="-15" dirty="0">
                <a:latin typeface="Constantia"/>
                <a:cs typeface="Constantia"/>
              </a:rPr>
              <a:t>more </a:t>
            </a:r>
            <a:r>
              <a:rPr sz="2400" spc="-5" dirty="0">
                <a:latin typeface="Constantia"/>
                <a:cs typeface="Constantia"/>
              </a:rPr>
              <a:t>than </a:t>
            </a:r>
            <a:r>
              <a:rPr sz="2400" spc="-590" dirty="0">
                <a:latin typeface="Constantia"/>
                <a:cs typeface="Constantia"/>
              </a:rPr>
              <a:t> </a:t>
            </a:r>
            <a:r>
              <a:rPr sz="2400" dirty="0">
                <a:latin typeface="Constantia"/>
                <a:cs typeface="Constantia"/>
              </a:rPr>
              <a:t>one</a:t>
            </a:r>
            <a:r>
              <a:rPr sz="2400" spc="-100" dirty="0">
                <a:latin typeface="Constantia"/>
                <a:cs typeface="Constantia"/>
              </a:rPr>
              <a:t> </a:t>
            </a:r>
            <a:r>
              <a:rPr sz="2400" dirty="0">
                <a:latin typeface="Constantia"/>
                <a:cs typeface="Constantia"/>
              </a:rPr>
              <a:t>position)</a:t>
            </a:r>
            <a:endParaRPr sz="2400">
              <a:latin typeface="Constantia"/>
              <a:cs typeface="Constantia"/>
            </a:endParaRPr>
          </a:p>
          <a:p>
            <a:pPr marL="12700">
              <a:lnSpc>
                <a:spcPct val="100000"/>
              </a:lnSpc>
              <a:spcBef>
                <a:spcPts val="580"/>
              </a:spcBef>
            </a:pPr>
            <a:r>
              <a:rPr sz="2400" b="1" spc="-5" dirty="0">
                <a:latin typeface="Constantia"/>
                <a:cs typeface="Constantia"/>
              </a:rPr>
              <a:t>Solution</a:t>
            </a:r>
            <a:r>
              <a:rPr sz="2400" spc="-5" dirty="0">
                <a:latin typeface="Constantia"/>
                <a:cs typeface="Constantia"/>
              </a:rPr>
              <a:t>:</a:t>
            </a:r>
            <a:endParaRPr sz="2400">
              <a:latin typeface="Constantia"/>
              <a:cs typeface="Constantia"/>
            </a:endParaRPr>
          </a:p>
          <a:p>
            <a:pPr marL="286385" marR="5715" indent="24130" algn="just">
              <a:lnSpc>
                <a:spcPct val="100000"/>
              </a:lnSpc>
              <a:spcBef>
                <a:spcPts val="580"/>
              </a:spcBef>
            </a:pPr>
            <a:r>
              <a:rPr sz="2400" dirty="0">
                <a:latin typeface="Constantia"/>
                <a:cs typeface="Constantia"/>
              </a:rPr>
              <a:t>The </a:t>
            </a:r>
            <a:r>
              <a:rPr sz="2400" spc="-10" dirty="0">
                <a:latin typeface="Constantia"/>
                <a:cs typeface="Constantia"/>
              </a:rPr>
              <a:t>president </a:t>
            </a:r>
            <a:r>
              <a:rPr sz="2400" spc="-5" dirty="0">
                <a:latin typeface="Constantia"/>
                <a:cs typeface="Constantia"/>
              </a:rPr>
              <a:t>can be elected </a:t>
            </a:r>
            <a:r>
              <a:rPr sz="2400" dirty="0">
                <a:latin typeface="Constantia"/>
                <a:cs typeface="Constantia"/>
              </a:rPr>
              <a:t>in </a:t>
            </a:r>
            <a:r>
              <a:rPr sz="2400" spc="-20" dirty="0">
                <a:latin typeface="Constantia"/>
                <a:cs typeface="Constantia"/>
              </a:rPr>
              <a:t>15 </a:t>
            </a:r>
            <a:r>
              <a:rPr sz="2400" spc="-10" dirty="0">
                <a:latin typeface="Constantia"/>
                <a:cs typeface="Constantia"/>
              </a:rPr>
              <a:t>different </a:t>
            </a:r>
            <a:r>
              <a:rPr sz="2400" spc="-25" dirty="0">
                <a:latin typeface="Constantia"/>
                <a:cs typeface="Constantia"/>
              </a:rPr>
              <a:t>ways; </a:t>
            </a:r>
            <a:r>
              <a:rPr sz="2400" spc="-10" dirty="0">
                <a:latin typeface="Constantia"/>
                <a:cs typeface="Constantia"/>
              </a:rPr>
              <a:t>following </a:t>
            </a:r>
            <a:r>
              <a:rPr sz="2400" spc="-590" dirty="0">
                <a:latin typeface="Constantia"/>
                <a:cs typeface="Constantia"/>
              </a:rPr>
              <a:t> </a:t>
            </a:r>
            <a:r>
              <a:rPr sz="2400" spc="-10" dirty="0">
                <a:latin typeface="Constantia"/>
                <a:cs typeface="Constantia"/>
              </a:rPr>
              <a:t>this, </a:t>
            </a:r>
            <a:r>
              <a:rPr sz="2400" spc="-5" dirty="0">
                <a:latin typeface="Constantia"/>
                <a:cs typeface="Constantia"/>
              </a:rPr>
              <a:t>the </a:t>
            </a:r>
            <a:r>
              <a:rPr sz="2400" spc="-10" dirty="0">
                <a:latin typeface="Constantia"/>
                <a:cs typeface="Constantia"/>
              </a:rPr>
              <a:t>treasurer </a:t>
            </a:r>
            <a:r>
              <a:rPr sz="2400" spc="-5" dirty="0">
                <a:latin typeface="Constantia"/>
                <a:cs typeface="Constantia"/>
              </a:rPr>
              <a:t>can be elected </a:t>
            </a:r>
            <a:r>
              <a:rPr sz="2400" dirty="0">
                <a:latin typeface="Constantia"/>
                <a:cs typeface="Constantia"/>
              </a:rPr>
              <a:t>in 14 </a:t>
            </a:r>
            <a:r>
              <a:rPr sz="2400" spc="-15" dirty="0">
                <a:latin typeface="Constantia"/>
                <a:cs typeface="Constantia"/>
              </a:rPr>
              <a:t>different </a:t>
            </a:r>
            <a:r>
              <a:rPr sz="2400" spc="-25" dirty="0">
                <a:latin typeface="Constantia"/>
                <a:cs typeface="Constantia"/>
              </a:rPr>
              <a:t>ways; </a:t>
            </a:r>
            <a:r>
              <a:rPr sz="2400" spc="-5" dirty="0">
                <a:latin typeface="Constantia"/>
                <a:cs typeface="Constantia"/>
              </a:rPr>
              <a:t>and </a:t>
            </a:r>
            <a:r>
              <a:rPr sz="2400" dirty="0">
                <a:latin typeface="Constantia"/>
                <a:cs typeface="Constantia"/>
              </a:rPr>
              <a:t> </a:t>
            </a:r>
            <a:r>
              <a:rPr sz="2400" spc="-10" dirty="0">
                <a:latin typeface="Constantia"/>
                <a:cs typeface="Constantia"/>
              </a:rPr>
              <a:t>following this, </a:t>
            </a:r>
            <a:r>
              <a:rPr sz="2400" dirty="0">
                <a:latin typeface="Constantia"/>
                <a:cs typeface="Constantia"/>
              </a:rPr>
              <a:t>the secretary </a:t>
            </a:r>
            <a:r>
              <a:rPr sz="2400" spc="-5" dirty="0">
                <a:latin typeface="Constantia"/>
                <a:cs typeface="Constantia"/>
              </a:rPr>
              <a:t>can be elected </a:t>
            </a:r>
            <a:r>
              <a:rPr sz="2400" dirty="0">
                <a:latin typeface="Constantia"/>
                <a:cs typeface="Constantia"/>
              </a:rPr>
              <a:t>in </a:t>
            </a:r>
            <a:r>
              <a:rPr sz="2400" spc="-10" dirty="0">
                <a:latin typeface="Constantia"/>
                <a:cs typeface="Constantia"/>
              </a:rPr>
              <a:t>13 different </a:t>
            </a:r>
            <a:r>
              <a:rPr sz="2400" spc="-5" dirty="0">
                <a:latin typeface="Constantia"/>
                <a:cs typeface="Constantia"/>
              </a:rPr>
              <a:t> </a:t>
            </a:r>
            <a:r>
              <a:rPr sz="2400" spc="-35" dirty="0">
                <a:latin typeface="Constantia"/>
                <a:cs typeface="Constantia"/>
              </a:rPr>
              <a:t>ways.</a:t>
            </a:r>
            <a:r>
              <a:rPr sz="2400" spc="-50" dirty="0">
                <a:latin typeface="Constantia"/>
                <a:cs typeface="Constantia"/>
              </a:rPr>
              <a:t> </a:t>
            </a:r>
            <a:r>
              <a:rPr sz="2400" spc="-10" dirty="0">
                <a:latin typeface="Constantia"/>
                <a:cs typeface="Constantia"/>
              </a:rPr>
              <a:t>Thus,</a:t>
            </a:r>
            <a:r>
              <a:rPr sz="2400" spc="-5" dirty="0">
                <a:latin typeface="Constantia"/>
                <a:cs typeface="Constantia"/>
              </a:rPr>
              <a:t> </a:t>
            </a:r>
            <a:r>
              <a:rPr sz="2400" spc="-15" dirty="0">
                <a:latin typeface="Constantia"/>
                <a:cs typeface="Constantia"/>
              </a:rPr>
              <a:t>by</a:t>
            </a:r>
            <a:r>
              <a:rPr sz="2400" spc="-105" dirty="0">
                <a:latin typeface="Constantia"/>
                <a:cs typeface="Constantia"/>
              </a:rPr>
              <a:t> </a:t>
            </a:r>
            <a:r>
              <a:rPr sz="2400" spc="-5" dirty="0">
                <a:latin typeface="Constantia"/>
                <a:cs typeface="Constantia"/>
              </a:rPr>
              <a:t>product</a:t>
            </a:r>
            <a:r>
              <a:rPr sz="2400" spc="-100" dirty="0">
                <a:latin typeface="Constantia"/>
                <a:cs typeface="Constantia"/>
              </a:rPr>
              <a:t> </a:t>
            </a:r>
            <a:r>
              <a:rPr sz="2400" spc="-5" dirty="0">
                <a:latin typeface="Constantia"/>
                <a:cs typeface="Constantia"/>
              </a:rPr>
              <a:t>rule,</a:t>
            </a:r>
            <a:r>
              <a:rPr sz="2400" spc="-25" dirty="0">
                <a:latin typeface="Constantia"/>
                <a:cs typeface="Constantia"/>
              </a:rPr>
              <a:t> </a:t>
            </a:r>
            <a:r>
              <a:rPr sz="2400" spc="-10" dirty="0">
                <a:latin typeface="Constantia"/>
                <a:cs typeface="Constantia"/>
              </a:rPr>
              <a:t>there</a:t>
            </a:r>
            <a:r>
              <a:rPr sz="2400" spc="-130" dirty="0">
                <a:latin typeface="Constantia"/>
                <a:cs typeface="Constantia"/>
              </a:rPr>
              <a:t> </a:t>
            </a:r>
            <a:r>
              <a:rPr sz="2400" spc="-15" dirty="0">
                <a:latin typeface="Constantia"/>
                <a:cs typeface="Constantia"/>
              </a:rPr>
              <a:t>are</a:t>
            </a:r>
            <a:endParaRPr sz="2400">
              <a:latin typeface="Constantia"/>
              <a:cs typeface="Constantia"/>
            </a:endParaRPr>
          </a:p>
          <a:p>
            <a:pPr marL="2756535" algn="just">
              <a:lnSpc>
                <a:spcPct val="100000"/>
              </a:lnSpc>
              <a:spcBef>
                <a:spcPts val="575"/>
              </a:spcBef>
            </a:pPr>
            <a:r>
              <a:rPr sz="2400" dirty="0">
                <a:latin typeface="Constantia"/>
                <a:cs typeface="Constantia"/>
              </a:rPr>
              <a:t>n</a:t>
            </a:r>
            <a:r>
              <a:rPr sz="2400" spc="-45" dirty="0">
                <a:latin typeface="Constantia"/>
                <a:cs typeface="Constantia"/>
              </a:rPr>
              <a:t> </a:t>
            </a:r>
            <a:r>
              <a:rPr sz="2400" dirty="0">
                <a:latin typeface="Constantia"/>
                <a:cs typeface="Constantia"/>
              </a:rPr>
              <a:t>=</a:t>
            </a:r>
            <a:r>
              <a:rPr sz="2400" spc="-15" dirty="0">
                <a:latin typeface="Constantia"/>
                <a:cs typeface="Constantia"/>
              </a:rPr>
              <a:t> </a:t>
            </a:r>
            <a:r>
              <a:rPr sz="2400" spc="-20" dirty="0">
                <a:latin typeface="Constantia"/>
                <a:cs typeface="Constantia"/>
              </a:rPr>
              <a:t>15</a:t>
            </a:r>
            <a:r>
              <a:rPr sz="2400" spc="-10" dirty="0">
                <a:latin typeface="Constantia"/>
                <a:cs typeface="Constantia"/>
              </a:rPr>
              <a:t> </a:t>
            </a:r>
            <a:r>
              <a:rPr sz="2400" dirty="0">
                <a:latin typeface="Constantia"/>
                <a:cs typeface="Constantia"/>
              </a:rPr>
              <a:t>×</a:t>
            </a:r>
            <a:r>
              <a:rPr sz="2400" spc="-20" dirty="0">
                <a:latin typeface="Constantia"/>
                <a:cs typeface="Constantia"/>
              </a:rPr>
              <a:t> </a:t>
            </a:r>
            <a:r>
              <a:rPr sz="2400" dirty="0">
                <a:latin typeface="Constantia"/>
                <a:cs typeface="Constantia"/>
              </a:rPr>
              <a:t>14</a:t>
            </a:r>
            <a:r>
              <a:rPr sz="2400" spc="-15" dirty="0">
                <a:latin typeface="Constantia"/>
                <a:cs typeface="Constantia"/>
              </a:rPr>
              <a:t> </a:t>
            </a:r>
            <a:r>
              <a:rPr sz="2400" dirty="0">
                <a:latin typeface="Constantia"/>
                <a:cs typeface="Constantia"/>
              </a:rPr>
              <a:t>×</a:t>
            </a:r>
            <a:r>
              <a:rPr sz="2400" spc="-20" dirty="0">
                <a:latin typeface="Constantia"/>
                <a:cs typeface="Constantia"/>
              </a:rPr>
              <a:t> </a:t>
            </a:r>
            <a:r>
              <a:rPr sz="2400" spc="-10" dirty="0">
                <a:latin typeface="Constantia"/>
                <a:cs typeface="Constantia"/>
              </a:rPr>
              <a:t>13</a:t>
            </a:r>
            <a:r>
              <a:rPr sz="2400" spc="-15" dirty="0">
                <a:latin typeface="Constantia"/>
                <a:cs typeface="Constantia"/>
              </a:rPr>
              <a:t> </a:t>
            </a:r>
            <a:r>
              <a:rPr sz="2400" dirty="0">
                <a:latin typeface="Constantia"/>
                <a:cs typeface="Constantia"/>
              </a:rPr>
              <a:t>=</a:t>
            </a:r>
            <a:r>
              <a:rPr sz="2400" spc="-5" dirty="0">
                <a:latin typeface="Constantia"/>
                <a:cs typeface="Constantia"/>
              </a:rPr>
              <a:t> </a:t>
            </a:r>
            <a:r>
              <a:rPr sz="2400" spc="-10" dirty="0">
                <a:latin typeface="Constantia"/>
                <a:cs typeface="Constantia"/>
              </a:rPr>
              <a:t>2730</a:t>
            </a:r>
            <a:endParaRPr sz="2400">
              <a:latin typeface="Constantia"/>
              <a:cs typeface="Constantia"/>
            </a:endParaRPr>
          </a:p>
          <a:p>
            <a:pPr marL="286385" marR="5080" indent="22860" algn="just">
              <a:lnSpc>
                <a:spcPct val="100000"/>
              </a:lnSpc>
              <a:spcBef>
                <a:spcPts val="580"/>
              </a:spcBef>
            </a:pPr>
            <a:r>
              <a:rPr sz="2400" spc="-10" dirty="0">
                <a:latin typeface="Constantia"/>
                <a:cs typeface="Constantia"/>
              </a:rPr>
              <a:t>different</a:t>
            </a:r>
            <a:r>
              <a:rPr sz="2400" spc="-5" dirty="0">
                <a:latin typeface="Constantia"/>
                <a:cs typeface="Constantia"/>
              </a:rPr>
              <a:t> </a:t>
            </a:r>
            <a:r>
              <a:rPr sz="2400" spc="-30" dirty="0">
                <a:latin typeface="Constantia"/>
                <a:cs typeface="Constantia"/>
              </a:rPr>
              <a:t>ways</a:t>
            </a:r>
            <a:r>
              <a:rPr sz="2400" spc="-25" dirty="0">
                <a:latin typeface="Constantia"/>
                <a:cs typeface="Constantia"/>
              </a:rPr>
              <a:t> </a:t>
            </a:r>
            <a:r>
              <a:rPr sz="2400" dirty="0">
                <a:latin typeface="Constantia"/>
                <a:cs typeface="Constantia"/>
              </a:rPr>
              <a:t>in</a:t>
            </a:r>
            <a:r>
              <a:rPr sz="2400" spc="5" dirty="0">
                <a:latin typeface="Constantia"/>
                <a:cs typeface="Constantia"/>
              </a:rPr>
              <a:t> </a:t>
            </a:r>
            <a:r>
              <a:rPr sz="2400" spc="-10" dirty="0">
                <a:latin typeface="Constantia"/>
                <a:cs typeface="Constantia"/>
              </a:rPr>
              <a:t>which</a:t>
            </a:r>
            <a:r>
              <a:rPr sz="2400" spc="-5" dirty="0">
                <a:latin typeface="Constantia"/>
                <a:cs typeface="Constantia"/>
              </a:rPr>
              <a:t> the</a:t>
            </a:r>
            <a:r>
              <a:rPr sz="2400" dirty="0">
                <a:latin typeface="Constantia"/>
                <a:cs typeface="Constantia"/>
              </a:rPr>
              <a:t> </a:t>
            </a:r>
            <a:r>
              <a:rPr sz="2400" spc="-5" dirty="0">
                <a:latin typeface="Constantia"/>
                <a:cs typeface="Constantia"/>
              </a:rPr>
              <a:t>organization</a:t>
            </a:r>
            <a:r>
              <a:rPr sz="2400" dirty="0">
                <a:latin typeface="Constantia"/>
                <a:cs typeface="Constantia"/>
              </a:rPr>
              <a:t> can</a:t>
            </a:r>
            <a:r>
              <a:rPr sz="2400" spc="5" dirty="0">
                <a:latin typeface="Constantia"/>
                <a:cs typeface="Constantia"/>
              </a:rPr>
              <a:t> </a:t>
            </a:r>
            <a:r>
              <a:rPr sz="2400" dirty="0">
                <a:latin typeface="Constantia"/>
                <a:cs typeface="Constantia"/>
              </a:rPr>
              <a:t>elect</a:t>
            </a:r>
            <a:r>
              <a:rPr sz="2400" spc="5" dirty="0">
                <a:latin typeface="Constantia"/>
                <a:cs typeface="Constantia"/>
              </a:rPr>
              <a:t> </a:t>
            </a:r>
            <a:r>
              <a:rPr sz="2400" spc="-5" dirty="0">
                <a:latin typeface="Constantia"/>
                <a:cs typeface="Constantia"/>
              </a:rPr>
              <a:t>the </a:t>
            </a:r>
            <a:r>
              <a:rPr sz="2400" dirty="0">
                <a:latin typeface="Constantia"/>
                <a:cs typeface="Constantia"/>
              </a:rPr>
              <a:t> </a:t>
            </a:r>
            <a:r>
              <a:rPr sz="2400" spc="-5" dirty="0">
                <a:latin typeface="Constantia"/>
                <a:cs typeface="Constantia"/>
              </a:rPr>
              <a:t>officers.</a:t>
            </a:r>
            <a:endParaRPr sz="2400">
              <a:latin typeface="Constantia"/>
              <a:cs typeface="Constantia"/>
            </a:endParaRPr>
          </a:p>
        </p:txBody>
      </p:sp>
      <p:sp>
        <p:nvSpPr>
          <p:cNvPr id="4" name="Rectangle 3">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35890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21677</TotalTime>
  <Words>9205</Words>
  <Application>Microsoft Office PowerPoint</Application>
  <PresentationFormat>On-screen Show (4:3)</PresentationFormat>
  <Paragraphs>568</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Constantia</vt:lpstr>
      <vt:lpstr>Arial</vt:lpstr>
      <vt:lpstr>Calibri</vt:lpstr>
      <vt:lpstr>Arial MT</vt:lpstr>
      <vt:lpstr>Cambria Math</vt:lpstr>
      <vt:lpstr>Segoe UI Symbol</vt:lpstr>
      <vt:lpstr>Calibri Light</vt:lpstr>
      <vt:lpstr>Times New Roman</vt:lpstr>
      <vt:lpstr>Office Theme</vt:lpstr>
      <vt:lpstr>PowerPoint Presentation</vt:lpstr>
      <vt:lpstr>PowerPoint Presentation</vt:lpstr>
      <vt:lpstr>Basic Counting Principles: The Sum Rule</vt:lpstr>
      <vt:lpstr>Basic Counting Principles: The Sum Rule</vt:lpstr>
      <vt:lpstr>Basic Counting Principles: The Sum Rule</vt:lpstr>
      <vt:lpstr>Basic Counting Principles: 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The Product Rule</vt:lpstr>
      <vt:lpstr>Telephone Numbering Plan</vt:lpstr>
      <vt:lpstr>NUMBER OF ITERATIONS OF A NESTED LOOP</vt:lpstr>
      <vt:lpstr>PowerPoint Presentation</vt:lpstr>
      <vt:lpstr>PowerPoint Presentation</vt:lpstr>
      <vt:lpstr>Combining the Sum and Product Rule</vt:lpstr>
      <vt:lpstr>Combining the Sum and Product Rule</vt:lpstr>
      <vt:lpstr>Counting Passwords</vt:lpstr>
      <vt:lpstr>Counting Passwords(Continued)</vt:lpstr>
      <vt:lpstr>Basic Counting Principles:  Subtraction Rule</vt:lpstr>
      <vt:lpstr>Counting Bit Strings</vt:lpstr>
      <vt:lpstr>Counting Functions</vt:lpstr>
      <vt:lpstr>Tree Diagrams</vt:lpstr>
      <vt:lpstr>Tree Diagrams</vt:lpstr>
      <vt:lpstr>6.2 The Pigeonhole Principle </vt:lpstr>
      <vt:lpstr>The Pigeonhole Principle</vt:lpstr>
      <vt:lpstr>The Pigeonhole Principle</vt:lpstr>
      <vt:lpstr>The Generalized Pigeonhole Principle</vt:lpstr>
      <vt:lpstr>Pigeonhole Principle</vt:lpstr>
      <vt:lpstr>Pigeonhole Principle</vt:lpstr>
      <vt:lpstr>The Generalized Pigeonhole Principle</vt:lpstr>
      <vt:lpstr>The Generalized Pigeonhole Principle</vt:lpstr>
      <vt:lpstr>The Generalized Pigeonhole Principle</vt:lpstr>
      <vt:lpstr>6.3 Permutations and Combinations </vt:lpstr>
      <vt:lpstr>A Formula for the Number of  Permutations</vt:lpstr>
      <vt:lpstr>Solving Counting Problems by   Counting Permutations</vt:lpstr>
      <vt:lpstr>Solving Counting Problems by  Counting Permutations (continued)</vt:lpstr>
      <vt:lpstr>Solving Counting Problems by  Counting Permutations (continued)</vt:lpstr>
      <vt:lpstr>Solving Counting Problems by Counting Permutations (continued)</vt:lpstr>
      <vt:lpstr>Combinations</vt:lpstr>
      <vt:lpstr>Combinations</vt:lpstr>
      <vt:lpstr>Combinations</vt:lpstr>
      <vt:lpstr>Combinations</vt:lpstr>
      <vt:lpstr>Combinations</vt:lpstr>
      <vt:lpstr>Combinatorial Proofs</vt:lpstr>
      <vt:lpstr>Combinatorial Proofs</vt:lpstr>
      <vt:lpstr>Combinations</vt:lpstr>
      <vt:lpstr>6.4 Binomial Coefficients and Identities </vt:lpstr>
      <vt:lpstr>Powers of Binomial Expressions</vt:lpstr>
      <vt:lpstr>Using the Binomial Theorem Example:</vt:lpstr>
      <vt:lpstr>Using the Binomial Theorem</vt:lpstr>
      <vt:lpstr>Using the Binomial Theorem</vt:lpstr>
      <vt:lpstr>A Useful Identity Corollary 1: With n ≥0,</vt:lpstr>
      <vt:lpstr>Pascal’s Identity Pascal’s Identity: If n and k are integers with n ≥ k ≥ 0, then</vt:lpstr>
      <vt:lpstr>Pascal’s Triangle</vt:lpstr>
      <vt:lpstr>Other Identities Involving Binomial Coefficients </vt:lpstr>
      <vt:lpstr>Other Identities Involving Binomial Coefficients </vt:lpstr>
      <vt:lpstr>Other Identities Involving Binomial Coefficients </vt:lpstr>
      <vt:lpstr>6.5 Generalized Permutations and Combinations </vt:lpstr>
      <vt:lpstr>6.5 Generalized Permutations and Combinations </vt:lpstr>
      <vt:lpstr>6.5 Generalized Permutations and Combinations </vt:lpstr>
      <vt:lpstr>6.5 Generalized Permutations and Combinations </vt:lpstr>
      <vt:lpstr>6.5 Generalized Permutations and Combinations </vt:lpstr>
      <vt:lpstr>6.5 Generalized Permutations and Combinations </vt:lpstr>
      <vt:lpstr>6.5 Generalized Permutations and Combinations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Dell</cp:lastModifiedBy>
  <cp:revision>1041</cp:revision>
  <dcterms:created xsi:type="dcterms:W3CDTF">2011-03-27T19:21:35Z</dcterms:created>
  <dcterms:modified xsi:type="dcterms:W3CDTF">2023-04-05T13:34:16Z</dcterms:modified>
</cp:coreProperties>
</file>